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Lst>
  <p:notesMasterIdLst>
    <p:notesMasterId r:id="rId122"/>
  </p:notesMasterIdLst>
  <p:handoutMasterIdLst>
    <p:handoutMasterId r:id="rId123"/>
  </p:handoutMasterIdLst>
  <p:sldIdLst>
    <p:sldId id="1264" r:id="rId5"/>
    <p:sldId id="1319" r:id="rId6"/>
    <p:sldId id="1320" r:id="rId7"/>
    <p:sldId id="1377" r:id="rId8"/>
    <p:sldId id="1406" r:id="rId9"/>
    <p:sldId id="1449" r:id="rId10"/>
    <p:sldId id="1472" r:id="rId11"/>
    <p:sldId id="1450" r:id="rId12"/>
    <p:sldId id="1473" r:id="rId13"/>
    <p:sldId id="1474" r:id="rId14"/>
    <p:sldId id="1475" r:id="rId15"/>
    <p:sldId id="1548" r:id="rId16"/>
    <p:sldId id="1525" r:id="rId17"/>
    <p:sldId id="1492" r:id="rId18"/>
    <p:sldId id="1477" r:id="rId19"/>
    <p:sldId id="1478" r:id="rId20"/>
    <p:sldId id="1479" r:id="rId21"/>
    <p:sldId id="1480" r:id="rId22"/>
    <p:sldId id="1481" r:id="rId23"/>
    <p:sldId id="1482" r:id="rId24"/>
    <p:sldId id="1483" r:id="rId25"/>
    <p:sldId id="1484" r:id="rId26"/>
    <p:sldId id="1485" r:id="rId27"/>
    <p:sldId id="1487" r:id="rId28"/>
    <p:sldId id="1486" r:id="rId29"/>
    <p:sldId id="1489" r:id="rId30"/>
    <p:sldId id="1549" r:id="rId31"/>
    <p:sldId id="1526" r:id="rId32"/>
    <p:sldId id="1545" r:id="rId33"/>
    <p:sldId id="1533" r:id="rId34"/>
    <p:sldId id="1534" r:id="rId35"/>
    <p:sldId id="1535" r:id="rId36"/>
    <p:sldId id="1536" r:id="rId37"/>
    <p:sldId id="1537" r:id="rId38"/>
    <p:sldId id="1538" r:id="rId39"/>
    <p:sldId id="1541" r:id="rId40"/>
    <p:sldId id="1542" r:id="rId41"/>
    <p:sldId id="1543" r:id="rId42"/>
    <p:sldId id="1544" r:id="rId43"/>
    <p:sldId id="1550" r:id="rId44"/>
    <p:sldId id="1546" r:id="rId45"/>
    <p:sldId id="1493" r:id="rId46"/>
    <p:sldId id="1426" r:id="rId47"/>
    <p:sldId id="1427" r:id="rId48"/>
    <p:sldId id="1428" r:id="rId49"/>
    <p:sldId id="1429" r:id="rId50"/>
    <p:sldId id="1430" r:id="rId51"/>
    <p:sldId id="1431" r:id="rId52"/>
    <p:sldId id="1432" r:id="rId53"/>
    <p:sldId id="1433" r:id="rId54"/>
    <p:sldId id="1434" r:id="rId55"/>
    <p:sldId id="1438" r:id="rId56"/>
    <p:sldId id="1435" r:id="rId57"/>
    <p:sldId id="1436" r:id="rId58"/>
    <p:sldId id="1439" r:id="rId59"/>
    <p:sldId id="1527" r:id="rId60"/>
    <p:sldId id="1494" r:id="rId61"/>
    <p:sldId id="1444" r:id="rId62"/>
    <p:sldId id="1445" r:id="rId63"/>
    <p:sldId id="1446" r:id="rId64"/>
    <p:sldId id="1447" r:id="rId65"/>
    <p:sldId id="1448" r:id="rId66"/>
    <p:sldId id="1528" r:id="rId67"/>
    <p:sldId id="1495" r:id="rId68"/>
    <p:sldId id="1500" r:id="rId69"/>
    <p:sldId id="1501" r:id="rId70"/>
    <p:sldId id="1437" r:id="rId71"/>
    <p:sldId id="1440" r:id="rId72"/>
    <p:sldId id="1441" r:id="rId73"/>
    <p:sldId id="1442" r:id="rId74"/>
    <p:sldId id="1443" r:id="rId75"/>
    <p:sldId id="1551" r:id="rId76"/>
    <p:sldId id="1529" r:id="rId77"/>
    <p:sldId id="1497" r:id="rId78"/>
    <p:sldId id="1498" r:id="rId79"/>
    <p:sldId id="1547" r:id="rId80"/>
    <p:sldId id="1499" r:id="rId81"/>
    <p:sldId id="1530" r:id="rId82"/>
    <p:sldId id="1502" r:id="rId83"/>
    <p:sldId id="1503" r:id="rId84"/>
    <p:sldId id="1519" r:id="rId85"/>
    <p:sldId id="1508" r:id="rId86"/>
    <p:sldId id="1505" r:id="rId87"/>
    <p:sldId id="1518" r:id="rId88"/>
    <p:sldId id="1509" r:id="rId89"/>
    <p:sldId id="1521" r:id="rId90"/>
    <p:sldId id="1522" r:id="rId91"/>
    <p:sldId id="1510" r:id="rId92"/>
    <p:sldId id="1506" r:id="rId93"/>
    <p:sldId id="1511" r:id="rId94"/>
    <p:sldId id="1512" r:id="rId95"/>
    <p:sldId id="1513" r:id="rId96"/>
    <p:sldId id="1514" r:id="rId97"/>
    <p:sldId id="1515" r:id="rId98"/>
    <p:sldId id="1516" r:id="rId99"/>
    <p:sldId id="1517" r:id="rId100"/>
    <p:sldId id="1507" r:id="rId101"/>
    <p:sldId id="1524" r:id="rId102"/>
    <p:sldId id="1552" r:id="rId103"/>
    <p:sldId id="1531" r:id="rId104"/>
    <p:sldId id="1496" r:id="rId105"/>
    <p:sldId id="1453" r:id="rId106"/>
    <p:sldId id="1455" r:id="rId107"/>
    <p:sldId id="1464" r:id="rId108"/>
    <p:sldId id="1456" r:id="rId109"/>
    <p:sldId id="1465" r:id="rId110"/>
    <p:sldId id="1466" r:id="rId111"/>
    <p:sldId id="1467" r:id="rId112"/>
    <p:sldId id="1468" r:id="rId113"/>
    <p:sldId id="1469" r:id="rId114"/>
    <p:sldId id="1470" r:id="rId115"/>
    <p:sldId id="1458" r:id="rId116"/>
    <p:sldId id="1553" r:id="rId117"/>
    <p:sldId id="1532" r:id="rId118"/>
    <p:sldId id="1330" r:id="rId119"/>
    <p:sldId id="1380" r:id="rId120"/>
    <p:sldId id="1204" r:id="rId121"/>
  </p:sldIdLst>
  <p:sldSz cx="12192000" cy="6858000"/>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2" pos="3908" userDrawn="1">
          <p15:clr>
            <a:srgbClr val="A4A3A4"/>
          </p15:clr>
        </p15:guide>
        <p15:guide id="3" orient="horz" pos="2228" userDrawn="1">
          <p15:clr>
            <a:srgbClr val="A4A3A4"/>
          </p15:clr>
        </p15:guide>
      </p15:sldGuideLst>
    </p:ext>
    <p:ext uri="{2D200454-40CA-4A62-9FC3-DE9A4176ACB9}">
      <p15:notesGuideLst xmlns:p15="http://schemas.microsoft.com/office/powerpoint/2012/main">
        <p15:guide id="2" orient="horz" pos="482" userDrawn="1">
          <p15:clr>
            <a:srgbClr val="A4A3A4"/>
          </p15:clr>
        </p15:guide>
        <p15:guide id="3" orient="horz" pos="2908" userDrawn="1">
          <p15:clr>
            <a:srgbClr val="A4A3A4"/>
          </p15:clr>
        </p15:guide>
        <p15:guide id="4" orient="horz" pos="5967">
          <p15:clr>
            <a:srgbClr val="A4A3A4"/>
          </p15:clr>
        </p15:guide>
        <p15:guide id="6" pos="2440">
          <p15:clr>
            <a:srgbClr val="A4A3A4"/>
          </p15:clr>
        </p15:guide>
        <p15:guide id="7" pos="431" userDrawn="1">
          <p15:clr>
            <a:srgbClr val="A4A3A4"/>
          </p15:clr>
        </p15:guide>
        <p15:guide id="8" pos="4028">
          <p15:clr>
            <a:srgbClr val="A4A3A4"/>
          </p15:clr>
        </p15:guide>
        <p15:guide id="9" pos="626">
          <p15:clr>
            <a:srgbClr val="A4A3A4"/>
          </p15:clr>
        </p15:guide>
        <p15:guide id="10" pos="38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zhangwuzjhw" initials="z" lastIdx="10" clrIdx="3">
    <p:extLst>
      <p:ext uri="{19B8F6BF-5375-455C-9EA6-DF929625EA0E}">
        <p15:presenceInfo xmlns:p15="http://schemas.microsoft.com/office/powerpoint/2012/main" userId="S-1-5-21-147214757-305610072-1517763936-61312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909"/>
    <a:srgbClr val="C00000"/>
    <a:srgbClr val="00B0F0"/>
    <a:srgbClr val="FF0909"/>
    <a:srgbClr val="990000"/>
    <a:srgbClr val="CF6B63"/>
    <a:srgbClr val="E7CCC7"/>
    <a:srgbClr val="FFC1C1"/>
    <a:srgbClr val="EE0000"/>
    <a:srgbClr val="5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9" autoAdjust="0"/>
    <p:restoredTop sz="72902" autoAdjust="0"/>
  </p:normalViewPr>
  <p:slideViewPr>
    <p:cSldViewPr showGuides="1">
      <p:cViewPr varScale="1">
        <p:scale>
          <a:sx n="85" d="100"/>
          <a:sy n="85" d="100"/>
        </p:scale>
        <p:origin x="1404" y="96"/>
      </p:cViewPr>
      <p:guideLst>
        <p:guide pos="3908"/>
        <p:guide orient="horz" pos="2228"/>
      </p:guideLst>
    </p:cSldViewPr>
  </p:slideViewPr>
  <p:notesTextViewPr>
    <p:cViewPr>
      <p:scale>
        <a:sx n="75" d="100"/>
        <a:sy n="75" d="100"/>
      </p:scale>
      <p:origin x="0" y="0"/>
    </p:cViewPr>
  </p:notesTextViewPr>
  <p:sorterViewPr>
    <p:cViewPr>
      <p:scale>
        <a:sx n="66" d="100"/>
        <a:sy n="66" d="100"/>
      </p:scale>
      <p:origin x="0" y="3576"/>
    </p:cViewPr>
  </p:sorterViewPr>
  <p:notesViewPr>
    <p:cSldViewPr showGuides="1">
      <p:cViewPr>
        <p:scale>
          <a:sx n="80" d="100"/>
          <a:sy n="80" d="100"/>
        </p:scale>
        <p:origin x="2502" y="-636"/>
      </p:cViewPr>
      <p:guideLst>
        <p:guide orient="horz" pos="482"/>
        <p:guide orient="horz" pos="2908"/>
        <p:guide orient="horz" pos="5967"/>
        <p:guide pos="2440"/>
        <p:guide pos="431"/>
        <p:guide pos="4028"/>
        <p:guide pos="626"/>
        <p:guide pos="3846"/>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commentAuthors" Target="commen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smtClean="0"/>
              <a:t>Click here to add content</a:t>
            </a:r>
            <a:endParaRPr lang="en-US" altLang="zh-CN" noProof="0" dirty="0"/>
          </a:p>
          <a:p>
            <a:pPr lvl="1"/>
            <a:r>
              <a:rPr lang="en-US" altLang="zh-CN" noProof="0" dirty="0"/>
              <a:t>Click here to add content</a:t>
            </a:r>
          </a:p>
          <a:p>
            <a:pPr lvl="2"/>
            <a:r>
              <a:rPr lang="en-US" altLang="zh-CN" noProof="0" dirty="0"/>
              <a:t>Click here to add content</a:t>
            </a:r>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headEnd/>
            <a:tailEnd/>
          </a:ln>
        </p:spPr>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482" userDrawn="1">
          <p15:clr>
            <a:srgbClr val="F26B43"/>
          </p15:clr>
        </p15:guide>
        <p15:guide id="2" orient="horz" pos="29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备注占位符 27"/>
          <p:cNvSpPr>
            <a:spLocks noGrp="1"/>
          </p:cNvSpPr>
          <p:nvPr>
            <p:ph type="body" idx="1"/>
          </p:nvPr>
        </p:nvSpPr>
        <p:spPr/>
        <p:txBody>
          <a:bodyPr/>
          <a:lstStyle/>
          <a:p>
            <a:pPr marL="180975" indent="-180975"/>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08388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20930648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dirty="0" smtClean="0"/>
          </a:p>
        </p:txBody>
      </p:sp>
    </p:spTree>
    <p:extLst>
      <p:ext uri="{BB962C8B-B14F-4D97-AF65-F5344CB8AC3E}">
        <p14:creationId xmlns:p14="http://schemas.microsoft.com/office/powerpoint/2010/main" val="25535745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49337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051727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521270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dirty="0" smtClean="0"/>
              <a:t>备份空间充足时，备份服务器保存</a:t>
            </a:r>
            <a:r>
              <a:rPr lang="en-US" altLang="zh-CN" sz="1100" dirty="0" smtClean="0"/>
              <a:t>10</a:t>
            </a:r>
            <a:r>
              <a:rPr lang="zh-CN" altLang="en-US" sz="1100" dirty="0" smtClean="0"/>
              <a:t>天内的备份数据。备份空间不足时，系统会自动删除最早的备份文件。</a:t>
            </a:r>
            <a:endParaRPr lang="zh-CN" altLang="en-US" sz="1100" kern="1200" dirty="0" smtClean="0">
              <a:solidFill>
                <a:schemeClr val="tx1"/>
              </a:solidFill>
              <a:latin typeface="+mn-ea"/>
              <a:ea typeface="微软雅黑" panose="020B0503020204020204" pitchFamily="34" charset="-122"/>
              <a:cs typeface="+mn-cs"/>
            </a:endParaRPr>
          </a:p>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2485104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860096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r>
              <a:rPr lang="zh-CN" altLang="en-US" dirty="0" smtClean="0"/>
              <a:t>卸载</a:t>
            </a:r>
            <a:r>
              <a:rPr lang="en-US" altLang="zh-CN" dirty="0" smtClean="0"/>
              <a:t>ITA</a:t>
            </a:r>
          </a:p>
          <a:p>
            <a:pPr lvl="1"/>
            <a:r>
              <a:rPr lang="zh-CN" altLang="en-US" dirty="0" smtClean="0"/>
              <a:t>以</a:t>
            </a:r>
            <a:r>
              <a:rPr lang="en-US" altLang="zh-CN" dirty="0" smtClean="0"/>
              <a:t>root</a:t>
            </a:r>
            <a:r>
              <a:rPr lang="zh-CN" altLang="en-US" dirty="0" smtClean="0"/>
              <a:t>用户登录</a:t>
            </a:r>
            <a:r>
              <a:rPr lang="en-US" altLang="zh-CN" dirty="0" smtClean="0"/>
              <a:t>ITA</a:t>
            </a:r>
            <a:r>
              <a:rPr lang="zh-CN" altLang="en-US" dirty="0" smtClean="0"/>
              <a:t>服务器</a:t>
            </a:r>
            <a:r>
              <a:rPr lang="zh-CN" altLang="en-US" dirty="0"/>
              <a:t>，</a:t>
            </a:r>
            <a:r>
              <a:rPr lang="zh-CN" altLang="en-US" dirty="0" smtClean="0"/>
              <a:t>输入</a:t>
            </a:r>
            <a:r>
              <a:rPr lang="en-US" altLang="zh-CN" dirty="0" err="1" smtClean="0"/>
              <a:t>startTools</a:t>
            </a:r>
            <a:r>
              <a:rPr lang="zh-CN" altLang="en-US" dirty="0" smtClean="0"/>
              <a:t>，弹出“</a:t>
            </a:r>
            <a:r>
              <a:rPr lang="en-US" altLang="zh-CN" dirty="0" err="1" smtClean="0"/>
              <a:t>FusionAccess</a:t>
            </a:r>
            <a:r>
              <a:rPr lang="en-US" altLang="zh-CN" dirty="0" smtClean="0"/>
              <a:t>”</a:t>
            </a:r>
            <a:r>
              <a:rPr lang="zh-CN" altLang="en-US" dirty="0" smtClean="0"/>
              <a:t>界面。</a:t>
            </a:r>
            <a:endParaRPr lang="en-US" altLang="zh-CN" dirty="0" smtClean="0"/>
          </a:p>
          <a:p>
            <a:pPr lvl="1"/>
            <a:r>
              <a:rPr lang="zh-CN" altLang="en-US" dirty="0" smtClean="0"/>
              <a:t>进入“</a:t>
            </a:r>
            <a:r>
              <a:rPr lang="en-US" altLang="zh-CN" dirty="0" smtClean="0"/>
              <a:t>Software”</a:t>
            </a:r>
            <a:r>
              <a:rPr lang="zh-CN" altLang="en-US" dirty="0" smtClean="0"/>
              <a:t>目录，执行“</a:t>
            </a:r>
            <a:r>
              <a:rPr lang="en-US" altLang="zh-CN" dirty="0" smtClean="0"/>
              <a:t>Custom Install”</a:t>
            </a:r>
            <a:r>
              <a:rPr lang="zh-CN" altLang="en-US" dirty="0" smtClean="0"/>
              <a:t>，根据界面提示选择“</a:t>
            </a:r>
            <a:r>
              <a:rPr lang="en-US" altLang="zh-CN" dirty="0" smtClean="0"/>
              <a:t>ITA &gt; Uninstall ITA”</a:t>
            </a:r>
            <a:r>
              <a:rPr lang="zh-CN" altLang="en-US" dirty="0" smtClean="0"/>
              <a:t>，当出现“</a:t>
            </a:r>
            <a:r>
              <a:rPr lang="en-US" altLang="zh-CN" dirty="0" smtClean="0"/>
              <a:t>ITA uninstalled successfully.”</a:t>
            </a:r>
            <a:r>
              <a:rPr lang="zh-CN" altLang="en-US" dirty="0" smtClean="0"/>
              <a:t>提示时说明卸载成功。</a:t>
            </a:r>
          </a:p>
          <a:p>
            <a:r>
              <a:rPr lang="zh-CN" altLang="en-US" dirty="0" smtClean="0"/>
              <a:t>重新安装</a:t>
            </a:r>
            <a:r>
              <a:rPr lang="en-US" altLang="zh-CN" dirty="0" smtClean="0"/>
              <a:t>ITA</a:t>
            </a:r>
          </a:p>
          <a:p>
            <a:pPr lvl="1"/>
            <a:r>
              <a:rPr lang="zh-CN" altLang="en-US" dirty="0" smtClean="0"/>
              <a:t>进入“</a:t>
            </a:r>
            <a:r>
              <a:rPr lang="en-US" altLang="zh-CN" dirty="0" smtClean="0"/>
              <a:t>Software”</a:t>
            </a:r>
            <a:r>
              <a:rPr lang="zh-CN" altLang="en-US" dirty="0" smtClean="0"/>
              <a:t>目录，执行“</a:t>
            </a:r>
            <a:r>
              <a:rPr lang="en-US" altLang="zh-CN" dirty="0" smtClean="0"/>
              <a:t>Custom Install &gt; ITA &gt; Install ITA”</a:t>
            </a:r>
            <a:r>
              <a:rPr lang="zh-CN" altLang="en-US" dirty="0" smtClean="0"/>
              <a:t>，根据界面提示操作，当出现“</a:t>
            </a:r>
            <a:r>
              <a:rPr lang="en-US" altLang="zh-CN" dirty="0" smtClean="0"/>
              <a:t>ITA installed successfully.”</a:t>
            </a:r>
            <a:r>
              <a:rPr lang="zh-CN" altLang="en-US" dirty="0" smtClean="0"/>
              <a:t>提示时说明安装成功。</a:t>
            </a:r>
            <a:endParaRPr lang="en-US" altLang="zh-CN" dirty="0" smtClean="0"/>
          </a:p>
          <a:p>
            <a:r>
              <a:rPr lang="zh-CN" altLang="en-US" dirty="0" smtClean="0"/>
              <a:t>恢复业务</a:t>
            </a:r>
          </a:p>
          <a:p>
            <a:pPr lvl="1"/>
            <a:r>
              <a:rPr lang="zh-CN" altLang="en-US" dirty="0" smtClean="0"/>
              <a:t>使用</a:t>
            </a:r>
            <a:r>
              <a:rPr lang="en-US" altLang="zh-CN" dirty="0" smtClean="0"/>
              <a:t>FTP</a:t>
            </a:r>
            <a:r>
              <a:rPr lang="zh-CN" altLang="en-US" dirty="0" smtClean="0"/>
              <a:t>工具，</a:t>
            </a:r>
            <a:r>
              <a:rPr lang="en-US" altLang="zh-CN" dirty="0" err="1" smtClean="0"/>
              <a:t>gandalf</a:t>
            </a:r>
            <a:r>
              <a:rPr lang="zh-CN" altLang="en-US" dirty="0" smtClean="0"/>
              <a:t>用户登录</a:t>
            </a:r>
            <a:r>
              <a:rPr lang="en-US" altLang="zh-CN" dirty="0" smtClean="0"/>
              <a:t>ITA</a:t>
            </a:r>
            <a:r>
              <a:rPr lang="zh-CN" altLang="en-US" dirty="0" smtClean="0"/>
              <a:t>，将之前拷贝到本地的备份文件拷贝到</a:t>
            </a:r>
            <a:r>
              <a:rPr lang="en-US" altLang="zh-CN" dirty="0" smtClean="0"/>
              <a:t>ITA</a:t>
            </a:r>
            <a:r>
              <a:rPr lang="zh-CN" altLang="en-US" dirty="0" smtClean="0"/>
              <a:t>的“</a:t>
            </a:r>
            <a:r>
              <a:rPr lang="en-US" altLang="zh-CN" dirty="0" smtClean="0"/>
              <a:t>/home/</a:t>
            </a:r>
            <a:r>
              <a:rPr lang="en-US" altLang="zh-CN" dirty="0" err="1" smtClean="0"/>
              <a:t>FussionAccess</a:t>
            </a:r>
            <a:r>
              <a:rPr lang="en-US" altLang="zh-CN" dirty="0" smtClean="0"/>
              <a:t>”</a:t>
            </a:r>
            <a:r>
              <a:rPr lang="zh-CN" altLang="en-US" dirty="0" smtClean="0"/>
              <a:t>目录下。 </a:t>
            </a:r>
          </a:p>
          <a:p>
            <a:pPr lvl="1"/>
            <a:r>
              <a:rPr lang="en-US" altLang="zh-CN" dirty="0" smtClean="0"/>
              <a:t>root</a:t>
            </a:r>
            <a:r>
              <a:rPr lang="zh-CN" altLang="en-US" dirty="0" smtClean="0"/>
              <a:t>用户登录</a:t>
            </a:r>
            <a:r>
              <a:rPr lang="en-US" altLang="zh-CN" dirty="0" smtClean="0"/>
              <a:t>ITA</a:t>
            </a:r>
            <a:r>
              <a:rPr lang="zh-CN" altLang="en-US" dirty="0" smtClean="0"/>
              <a:t>，执行命令移动备份文件到“</a:t>
            </a:r>
            <a:r>
              <a:rPr lang="en-US" altLang="zh-CN" dirty="0" smtClean="0"/>
              <a:t>/opt”</a:t>
            </a:r>
            <a:r>
              <a:rPr lang="zh-CN" altLang="en-US" dirty="0" smtClean="0"/>
              <a:t>目录下： </a:t>
            </a:r>
          </a:p>
          <a:p>
            <a:pPr lvl="2"/>
            <a:r>
              <a:rPr lang="en-US" altLang="zh-CN" dirty="0" smtClean="0"/>
              <a:t>mv /home/</a:t>
            </a:r>
            <a:r>
              <a:rPr lang="en-US" altLang="zh-CN" dirty="0" err="1" smtClean="0"/>
              <a:t>FussionAccess</a:t>
            </a:r>
            <a:r>
              <a:rPr lang="en-US" altLang="zh-CN" dirty="0" smtClean="0"/>
              <a:t>/ITA</a:t>
            </a:r>
            <a:r>
              <a:rPr lang="zh-CN" altLang="en-US" dirty="0" smtClean="0"/>
              <a:t>备份文件名 </a:t>
            </a:r>
            <a:r>
              <a:rPr lang="en-US" altLang="zh-CN" dirty="0" smtClean="0"/>
              <a:t>/opt/</a:t>
            </a:r>
          </a:p>
          <a:p>
            <a:pPr lvl="1"/>
            <a:r>
              <a:rPr lang="zh-CN" altLang="en-US" dirty="0" smtClean="0"/>
              <a:t>执行命令覆盖新安装的</a:t>
            </a:r>
            <a:r>
              <a:rPr lang="en-US" altLang="zh-CN" dirty="0" smtClean="0"/>
              <a:t>ITA</a:t>
            </a:r>
            <a:r>
              <a:rPr lang="zh-CN" altLang="en-US" dirty="0" smtClean="0"/>
              <a:t>配置文件： </a:t>
            </a:r>
          </a:p>
          <a:p>
            <a:pPr lvl="2"/>
            <a:r>
              <a:rPr lang="en-US" altLang="zh-CN" dirty="0" err="1" smtClean="0"/>
              <a:t>sh</a:t>
            </a:r>
            <a:r>
              <a:rPr lang="en-US" altLang="zh-CN" dirty="0" smtClean="0"/>
              <a:t> /opt/ITA/script/recovery.sh -r /opt/ITA</a:t>
            </a:r>
            <a:r>
              <a:rPr lang="zh-CN" altLang="en-US" dirty="0" smtClean="0"/>
              <a:t>备份文件名</a:t>
            </a:r>
          </a:p>
          <a:p>
            <a:pPr lvl="1"/>
            <a:r>
              <a:rPr lang="zh-CN" altLang="en-US" dirty="0" smtClean="0"/>
              <a:t>执行命令重启</a:t>
            </a:r>
            <a:r>
              <a:rPr lang="en-US" altLang="zh-CN" dirty="0" smtClean="0"/>
              <a:t>HA</a:t>
            </a:r>
            <a:r>
              <a:rPr lang="zh-CN" altLang="en-US" dirty="0" smtClean="0"/>
              <a:t>服务： </a:t>
            </a:r>
          </a:p>
          <a:p>
            <a:pPr lvl="2"/>
            <a:r>
              <a:rPr lang="en-US" altLang="zh-CN" dirty="0" smtClean="0"/>
              <a:t>service ha restart</a:t>
            </a:r>
          </a:p>
          <a:p>
            <a:pPr lvl="1"/>
            <a:r>
              <a:rPr lang="zh-CN" altLang="en-US" dirty="0" smtClean="0"/>
              <a:t>执行命令重启</a:t>
            </a:r>
            <a:r>
              <a:rPr lang="en-US" altLang="zh-CN" dirty="0" smtClean="0"/>
              <a:t>ITA</a:t>
            </a:r>
            <a:r>
              <a:rPr lang="zh-CN" altLang="en-US" dirty="0" smtClean="0"/>
              <a:t>服务，重启服务后，约</a:t>
            </a:r>
            <a:r>
              <a:rPr lang="en-US" altLang="zh-CN" dirty="0" smtClean="0"/>
              <a:t>3</a:t>
            </a:r>
            <a:r>
              <a:rPr lang="zh-CN" altLang="en-US" dirty="0" smtClean="0"/>
              <a:t>分钟后业务才能恢复： </a:t>
            </a:r>
          </a:p>
          <a:p>
            <a:pPr lvl="2"/>
            <a:r>
              <a:rPr lang="en-US" altLang="zh-CN" dirty="0" smtClean="0"/>
              <a:t>service </a:t>
            </a:r>
            <a:r>
              <a:rPr lang="en-US" altLang="zh-CN" dirty="0" err="1" smtClean="0"/>
              <a:t>ITAService</a:t>
            </a:r>
            <a:r>
              <a:rPr lang="en-US" altLang="zh-CN" dirty="0" smtClean="0"/>
              <a:t> restart</a:t>
            </a:r>
          </a:p>
          <a:p>
            <a:pPr lvl="0"/>
            <a:endParaRPr lang="zh-CN" altLang="zh-CN" dirty="0" smtClean="0"/>
          </a:p>
          <a:p>
            <a:endParaRPr lang="zh-CN" altLang="en-US" dirty="0" smtClean="0"/>
          </a:p>
        </p:txBody>
      </p:sp>
      <p:sp>
        <p:nvSpPr>
          <p:cNvPr id="4" name="幻灯片图像占位符 3"/>
          <p:cNvSpPr>
            <a:spLocks noGrp="1" noRot="1" noChangeAspect="1"/>
          </p:cNvSpPr>
          <p:nvPr>
            <p:ph type="sldImg"/>
          </p:nvPr>
        </p:nvSpPr>
        <p:spPr/>
      </p:sp>
    </p:spTree>
    <p:extLst>
      <p:ext uri="{BB962C8B-B14F-4D97-AF65-F5344CB8AC3E}">
        <p14:creationId xmlns:p14="http://schemas.microsoft.com/office/powerpoint/2010/main" val="7223419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4719405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1399259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pPr lvl="0"/>
            <a:r>
              <a:rPr lang="zh-CN" altLang="en-US" smtClean="0"/>
              <a:t>如果卸载的是主</a:t>
            </a:r>
            <a:r>
              <a:rPr lang="en-US" altLang="zh-CN" smtClean="0"/>
              <a:t>GaussDB</a:t>
            </a:r>
            <a:r>
              <a:rPr lang="zh-CN" altLang="en-US" smtClean="0"/>
              <a:t>服务器，另一台备</a:t>
            </a:r>
            <a:r>
              <a:rPr lang="en-US" altLang="zh-CN" smtClean="0"/>
              <a:t>GaussDB</a:t>
            </a:r>
            <a:r>
              <a:rPr lang="zh-CN" altLang="en-US" smtClean="0"/>
              <a:t>服务器将会自动升为新的主</a:t>
            </a:r>
            <a:r>
              <a:rPr lang="en-US" altLang="zh-CN" smtClean="0"/>
              <a:t>GaussDB</a:t>
            </a:r>
            <a:r>
              <a:rPr lang="zh-CN" altLang="en-US" smtClean="0"/>
              <a:t>服务器。</a:t>
            </a:r>
            <a:endParaRPr lang="en-US" altLang="zh-CN" smtClean="0"/>
          </a:p>
          <a:p>
            <a:r>
              <a:rPr lang="zh-CN" altLang="en-US" smtClean="0"/>
              <a:t>执行以下命令，查看当前</a:t>
            </a:r>
            <a:r>
              <a:rPr lang="en-US" altLang="zh-CN" smtClean="0"/>
              <a:t>GaussDB</a:t>
            </a:r>
            <a:r>
              <a:rPr lang="zh-CN" altLang="en-US" smtClean="0"/>
              <a:t>服务器是否为主</a:t>
            </a:r>
            <a:r>
              <a:rPr lang="en-US" altLang="zh-CN" smtClean="0"/>
              <a:t>GaussDB</a:t>
            </a:r>
            <a:r>
              <a:rPr lang="zh-CN" altLang="en-US" smtClean="0"/>
              <a:t>服务器。 </a:t>
            </a:r>
          </a:p>
          <a:p>
            <a:pPr lvl="1"/>
            <a:r>
              <a:rPr lang="en-US" altLang="zh-CN" smtClean="0"/>
              <a:t>su - gaussdba -c "gs_ctl query"</a:t>
            </a:r>
          </a:p>
          <a:p>
            <a:pPr lvl="2"/>
            <a:r>
              <a:rPr lang="zh-CN" altLang="en-US" smtClean="0"/>
              <a:t>结果显示“</a:t>
            </a:r>
            <a:r>
              <a:rPr lang="en-US" altLang="zh-CN" smtClean="0"/>
              <a:t>LOCAL_ROLE”</a:t>
            </a:r>
            <a:r>
              <a:rPr lang="zh-CN" altLang="en-US" smtClean="0"/>
              <a:t>为“</a:t>
            </a:r>
            <a:r>
              <a:rPr lang="en-US" altLang="zh-CN" smtClean="0"/>
              <a:t>Primary”</a:t>
            </a:r>
            <a:r>
              <a:rPr lang="zh-CN" altLang="en-US" smtClean="0"/>
              <a:t>表示当前服务器为主</a:t>
            </a:r>
            <a:r>
              <a:rPr lang="en-US" altLang="zh-CN" smtClean="0"/>
              <a:t>GaussDB</a:t>
            </a:r>
            <a:r>
              <a:rPr lang="zh-CN" altLang="en-US" smtClean="0"/>
              <a:t>服务器。 </a:t>
            </a:r>
          </a:p>
          <a:p>
            <a:pPr lvl="0"/>
            <a:endParaRPr lang="zh-CN" altLang="zh-CN" smtClean="0"/>
          </a:p>
          <a:p>
            <a:endParaRPr lang="zh-CN" altLang="en-US" dirty="0" smtClean="0"/>
          </a:p>
        </p:txBody>
      </p:sp>
      <p:sp>
        <p:nvSpPr>
          <p:cNvPr id="4" name="幻灯片图像占位符 3"/>
          <p:cNvSpPr>
            <a:spLocks noGrp="1" noRot="1" noChangeAspect="1"/>
          </p:cNvSpPr>
          <p:nvPr>
            <p:ph type="sldImg"/>
          </p:nvPr>
        </p:nvSpPr>
        <p:spPr/>
      </p:sp>
    </p:spTree>
    <p:extLst>
      <p:ext uri="{BB962C8B-B14F-4D97-AF65-F5344CB8AC3E}">
        <p14:creationId xmlns:p14="http://schemas.microsoft.com/office/powerpoint/2010/main" val="161835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10315976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891984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803611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915650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9264756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dirty="0" smtClean="0"/>
          </a:p>
        </p:txBody>
      </p:sp>
    </p:spTree>
    <p:extLst>
      <p:ext uri="{BB962C8B-B14F-4D97-AF65-F5344CB8AC3E}">
        <p14:creationId xmlns:p14="http://schemas.microsoft.com/office/powerpoint/2010/main" val="21113573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B</a:t>
            </a:r>
            <a:endParaRPr lang="en-US" altLang="zh-CN" dirty="0" smtClean="0"/>
          </a:p>
          <a:p>
            <a:pPr lvl="1"/>
            <a:r>
              <a:rPr lang="en-US" altLang="zh-CN" smtClean="0"/>
              <a:t>T</a:t>
            </a:r>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4773807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872043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53651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83260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45600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4895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en-US" altLang="zh-CN" dirty="0" smtClean="0"/>
              <a:t>VIP</a:t>
            </a:r>
            <a:r>
              <a:rPr lang="zh-CN" altLang="en-US" dirty="0" smtClean="0"/>
              <a:t>桌面策略</a:t>
            </a:r>
            <a:endParaRPr lang="en-US" altLang="zh-CN" dirty="0" smtClean="0"/>
          </a:p>
          <a:p>
            <a:pPr lvl="1"/>
            <a:r>
              <a:rPr lang="zh-CN" altLang="en-US" dirty="0" smtClean="0"/>
              <a:t>资源保障策略</a:t>
            </a:r>
            <a:endParaRPr lang="en-US" altLang="zh-CN" dirty="0" smtClean="0"/>
          </a:p>
          <a:p>
            <a:pPr lvl="2"/>
            <a:r>
              <a:rPr lang="en-US" altLang="zh-CN" dirty="0" smtClean="0"/>
              <a:t>CPU</a:t>
            </a:r>
            <a:r>
              <a:rPr lang="zh-CN" altLang="en-US" dirty="0" smtClean="0"/>
              <a:t>保障优先级</a:t>
            </a:r>
            <a:endParaRPr lang="en-US" altLang="zh-CN" dirty="0" smtClean="0"/>
          </a:p>
          <a:p>
            <a:pPr lvl="2"/>
            <a:r>
              <a:rPr lang="zh-CN" altLang="en-US" dirty="0" smtClean="0"/>
              <a:t>内存保障优先级</a:t>
            </a:r>
            <a:r>
              <a:rPr lang="en-US" altLang="zh-CN" dirty="0" smtClean="0"/>
              <a:t>	</a:t>
            </a:r>
          </a:p>
          <a:p>
            <a:pPr marL="541338" lvl="1" indent="-174625">
              <a:buFont typeface="Wingdings" panose="05000000000000000000" pitchFamily="2" charset="2"/>
              <a:buChar char="p"/>
            </a:pPr>
            <a:r>
              <a:rPr lang="zh-CN" altLang="en-US" dirty="0" smtClean="0"/>
              <a:t>实时看护策略</a:t>
            </a:r>
            <a:endParaRPr lang="en-US" altLang="zh-CN" dirty="0" smtClean="0"/>
          </a:p>
          <a:p>
            <a:pPr marL="895350" lvl="2" indent="-174625">
              <a:buFont typeface="Wingdings" panose="05000000000000000000" pitchFamily="2" charset="2"/>
              <a:buChar char="n"/>
            </a:pPr>
            <a:r>
              <a:rPr lang="zh-CN" altLang="en-US" dirty="0" smtClean="0"/>
              <a:t>虚拟机注册状态异常（虚拟机运行中但未注册成功，此情况用户不能正常登陆桌面）</a:t>
            </a:r>
            <a:endParaRPr lang="en-US" altLang="zh-CN" dirty="0" smtClean="0"/>
          </a:p>
          <a:p>
            <a:pPr marL="895350" lvl="2" indent="-174625">
              <a:buFont typeface="Wingdings" panose="05000000000000000000" pitchFamily="2" charset="2"/>
              <a:buChar char="n"/>
            </a:pPr>
            <a:r>
              <a:rPr lang="en-US" altLang="zh-CN" dirty="0" smtClean="0"/>
              <a:t>CPU</a:t>
            </a:r>
            <a:r>
              <a:rPr lang="zh-CN" altLang="en-US" dirty="0" smtClean="0"/>
              <a:t>使用率超过</a:t>
            </a:r>
            <a:r>
              <a:rPr lang="en-US" altLang="zh-CN" dirty="0" smtClean="0"/>
              <a:t>80%</a:t>
            </a:r>
          </a:p>
          <a:p>
            <a:pPr marL="895350" lvl="2" indent="-174625">
              <a:buFont typeface="Wingdings" panose="05000000000000000000" pitchFamily="2" charset="2"/>
              <a:buChar char="n"/>
            </a:pPr>
            <a:r>
              <a:rPr lang="zh-CN" altLang="en-US" dirty="0" smtClean="0"/>
              <a:t>系统盘使用率超过</a:t>
            </a:r>
            <a:r>
              <a:rPr lang="en-US" altLang="zh-CN" dirty="0" smtClean="0"/>
              <a:t>80%</a:t>
            </a:r>
          </a:p>
          <a:p>
            <a:pPr marL="895350" lvl="2" indent="-174625">
              <a:buFont typeface="Wingdings" panose="05000000000000000000" pitchFamily="2" charset="2"/>
              <a:buChar char="n"/>
            </a:pPr>
            <a:r>
              <a:rPr lang="zh-CN" altLang="en-US" dirty="0" smtClean="0"/>
              <a:t>内存使用率超过</a:t>
            </a:r>
            <a:r>
              <a:rPr lang="en-US" altLang="zh-CN" dirty="0" smtClean="0"/>
              <a:t>80%</a:t>
            </a:r>
          </a:p>
          <a:p>
            <a:pPr marL="895350" lvl="2" indent="-174625">
              <a:buFont typeface="Wingdings" panose="05000000000000000000" pitchFamily="2" charset="2"/>
              <a:buChar char="n"/>
            </a:pPr>
            <a:r>
              <a:rPr lang="zh-CN" altLang="en-US" dirty="0" smtClean="0"/>
              <a:t>虚拟机关机</a:t>
            </a:r>
            <a:endParaRPr lang="en-US" altLang="zh-CN" dirty="0" smtClean="0"/>
          </a:p>
        </p:txBody>
      </p:sp>
    </p:spTree>
    <p:extLst>
      <p:ext uri="{BB962C8B-B14F-4D97-AF65-F5344CB8AC3E}">
        <p14:creationId xmlns:p14="http://schemas.microsoft.com/office/powerpoint/2010/main" val="3635764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2699093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0624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800155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8897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zh-CN" altLang="en-US"/>
          </a:p>
        </p:txBody>
      </p:sp>
      <p:sp>
        <p:nvSpPr>
          <p:cNvPr id="11" name="备注占位符 10"/>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808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433791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221963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542438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2574652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22657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201627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482188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310219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8212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390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0160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59418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698510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854803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544619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253635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53816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360689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002530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165439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63377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6722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667371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dirty="0" smtClean="0"/>
          </a:p>
        </p:txBody>
      </p:sp>
    </p:spTree>
    <p:extLst>
      <p:ext uri="{BB962C8B-B14F-4D97-AF65-F5344CB8AC3E}">
        <p14:creationId xmlns:p14="http://schemas.microsoft.com/office/powerpoint/2010/main" val="735614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1089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smtClean="0"/>
              <a:t>用户在使用虚拟桌面过程中，出现性能不够情况，管理员可以对虚拟桌面进行规格调整。</a:t>
            </a:r>
            <a:endParaRPr lang="en-US" altLang="zh-CN" dirty="0" smtClean="0"/>
          </a:p>
          <a:p>
            <a:pPr marL="180975" indent="-180975">
              <a:defRPr/>
            </a:pPr>
            <a:endParaRPr lang="zh-CN" altLang="en-US" kern="0" dirty="0" smtClean="0">
              <a:latin typeface="+mn-ea"/>
            </a:endParaRPr>
          </a:p>
        </p:txBody>
      </p:sp>
    </p:spTree>
    <p:extLst>
      <p:ext uri="{BB962C8B-B14F-4D97-AF65-F5344CB8AC3E}">
        <p14:creationId xmlns:p14="http://schemas.microsoft.com/office/powerpoint/2010/main" val="697739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72414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华为桌面云系统在使用过程中，需要一台虚拟机分配给多个用户使用时，管理员需要对虚拟桌面追加虚拟机用户。</a:t>
            </a:r>
            <a:endPar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“静态多用户”分配类型</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 </a:t>
            </a:r>
            <a:endPar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如果用户</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已登录到某台虚拟机，用户</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B</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无法再登录到此虚拟机。 </a:t>
            </a:r>
          </a:p>
          <a:p>
            <a:pPr lvl="1"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如果用户</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登录使用某台虚拟机后，断开虚拟机连接但未注销用户，此时用户</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B</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也可登录此虚拟机，但登录时会强制注销用户</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 </a:t>
            </a:r>
            <a:endPar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a:p>
            <a:pPr lvl="1" fontAlgn="base"/>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静态多用</a:t>
            </a:r>
            <a:r>
              <a:rPr lang="zh-CN" altLang="en-US" dirty="0" smtClean="0"/>
              <a:t>户”分配方式下，多个</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用户</a:t>
            </a:r>
            <a:r>
              <a:rPr lang="zh-CN" altLang="en-US" dirty="0" smtClean="0"/>
              <a:t>共享同一台虚拟机，</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用户</a:t>
            </a:r>
            <a:r>
              <a:rPr lang="zh-CN" altLang="en-US" dirty="0" smtClean="0"/>
              <a:t>保存的资料可被其他</a:t>
            </a:r>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用户</a:t>
            </a:r>
            <a:r>
              <a:rPr lang="zh-CN" altLang="en-US" dirty="0" smtClean="0"/>
              <a:t>访问，请不要在虚拟机中保存个人敏感数据。</a:t>
            </a:r>
            <a:endPar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a:p>
            <a:pPr lvl="1"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在池桌面场景下，如果将池桌面分配给用户组</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，为了保证</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中所有用户登录成功，</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中的所有用户必须直接属于用户组</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 </a:t>
            </a:r>
          </a:p>
          <a:p>
            <a:pPr lvl="1"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例如：用户</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隶属于</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部门，同时</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部门隶属于</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C</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部门，如果池桌面分配给</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部门，则用户</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可以正常登录池桌面，如果分配给</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C</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部门，则用户</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a</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无法登录池桌面。</a:t>
            </a:r>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66528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86295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一些用户当有多台虚拟桌面使用需求时，管理员需要对该用户追加虚拟机。</a:t>
            </a:r>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59323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25481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在普通办公场景下，所有虚拟机的资源请求优先级相同。在一些特定场景下，部分虚拟桌面需要优先保障资源供给，此时可将普通桌面升级为</a:t>
            </a:r>
            <a:r>
              <a:rPr lang="en-US" altLang="zh-CN" smtClean="0"/>
              <a:t>VIP</a:t>
            </a:r>
            <a:r>
              <a:rPr lang="zh-CN" altLang="en-US" smtClean="0"/>
              <a:t>桌面，并提供</a:t>
            </a:r>
            <a:r>
              <a:rPr lang="en-US" altLang="zh-CN" smtClean="0"/>
              <a:t>CPU</a:t>
            </a:r>
            <a:r>
              <a:rPr lang="zh-CN" altLang="en-US" smtClean="0"/>
              <a:t>、内存资源的保障，以及虚拟机状态的实时看护，让用户享受更优质的桌面使用体验。管理员可根据实际诉求便捷的将普通桌面升级为</a:t>
            </a:r>
            <a:r>
              <a:rPr lang="en-US" altLang="zh-CN" smtClean="0"/>
              <a:t>VIP</a:t>
            </a:r>
            <a:r>
              <a:rPr lang="zh-CN" altLang="en-US" smtClean="0"/>
              <a:t>桌面。</a:t>
            </a:r>
            <a:endParaRPr lang="en-US" altLang="en-US" smtClean="0"/>
          </a:p>
          <a:p>
            <a:endParaRPr lang="zh-CN" altLang="zh-CN"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763810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21253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smtClean="0"/>
              <a:t>管理员需要对桌面云的某台服务器进行下电维护的时候，要把该服务器上虚拟桌面迁移到其他服务器上。</a:t>
            </a:r>
            <a:endParaRPr lang="en-US" altLang="zh-CN"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zh-CN" dirty="0" smtClean="0"/>
              <a:t>将一正在运行的桌面虚拟机迁移到其它服务器节点，不中断业务。</a:t>
            </a:r>
          </a:p>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69821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08880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在普通模式下，无需设置用户接入控制策略对用户虚拟机进行接入限制和控制。当在信息安全级别高的场景下，即企业从安全角度出发，要求保护部分虚拟机中的敏感信息时，可以通过设置用户接入的控制策略，限制用户访问接入虚拟机的时间、</a:t>
            </a:r>
            <a:r>
              <a:rPr lang="en-US" altLang="zh-CN" dirty="0" smtClean="0"/>
              <a:t>IP</a:t>
            </a:r>
            <a:r>
              <a:rPr lang="zh-CN" altLang="en-US" dirty="0" smtClean="0"/>
              <a:t>地址、用户帐号和访问地点等，限定了用户只能在固定地点或固定时间段或通过固定终端访问固定虚拟机，从而保证了虚拟机中信息的安全性。</a:t>
            </a:r>
          </a:p>
          <a:p>
            <a:r>
              <a:rPr lang="zh-CN" altLang="en-US" dirty="0" smtClean="0"/>
              <a:t>用户接入控制策略主要包括： </a:t>
            </a:r>
            <a:endParaRPr lang="en-US" altLang="zh-CN" dirty="0" smtClean="0"/>
          </a:p>
          <a:p>
            <a:pPr lvl="1"/>
            <a:r>
              <a:rPr lang="zh-CN" altLang="en-US" dirty="0" smtClean="0"/>
              <a:t>基于时间段的访问控制策略：管理员可根据需要设定多个时间段，并指定在这些时间内禁止某些对象登录虚拟机。 </a:t>
            </a:r>
          </a:p>
          <a:p>
            <a:pPr lvl="1"/>
            <a:r>
              <a:rPr lang="en-US" altLang="zh-CN" dirty="0" smtClean="0"/>
              <a:t>TC</a:t>
            </a:r>
            <a:r>
              <a:rPr lang="zh-CN" altLang="en-US" dirty="0" smtClean="0"/>
              <a:t>绑定：配置用户和</a:t>
            </a:r>
            <a:r>
              <a:rPr lang="en-US" altLang="zh-CN" dirty="0" smtClean="0"/>
              <a:t>TC</a:t>
            </a:r>
            <a:r>
              <a:rPr lang="zh-CN" altLang="en-US" dirty="0" smtClean="0"/>
              <a:t>的绑定关系，用户只能使用绑定的</a:t>
            </a:r>
            <a:r>
              <a:rPr lang="en-US" altLang="zh-CN" dirty="0" smtClean="0"/>
              <a:t>TC</a:t>
            </a:r>
            <a:r>
              <a:rPr lang="zh-CN" altLang="en-US" dirty="0" smtClean="0"/>
              <a:t>才能登录虚拟机，非指定的</a:t>
            </a:r>
            <a:r>
              <a:rPr lang="en-US" altLang="zh-CN" dirty="0" smtClean="0"/>
              <a:t>TC</a:t>
            </a:r>
            <a:r>
              <a:rPr lang="zh-CN" altLang="en-US" dirty="0" smtClean="0"/>
              <a:t>将无法访问虚拟机，从而保证了虚拟机中敏感信息的安全性。管理员可将用户或</a:t>
            </a:r>
            <a:r>
              <a:rPr lang="en-US" altLang="zh-CN" dirty="0" smtClean="0"/>
              <a:t>TC</a:t>
            </a:r>
            <a:r>
              <a:rPr lang="zh-CN" altLang="en-US" dirty="0" smtClean="0"/>
              <a:t>分组，实现用户组和</a:t>
            </a:r>
            <a:r>
              <a:rPr lang="en-US" altLang="zh-CN" dirty="0" smtClean="0"/>
              <a:t>TC</a:t>
            </a:r>
            <a:r>
              <a:rPr lang="zh-CN" altLang="en-US" dirty="0" smtClean="0"/>
              <a:t>组的批量绑定，简化管理员的录入操作。</a:t>
            </a:r>
          </a:p>
          <a:p>
            <a:endParaRPr lang="en-US" altLang="zh-CN" dirty="0" smtClean="0"/>
          </a:p>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26005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r>
              <a:rPr lang="zh-CN" altLang="en-US" sz="1100" kern="1200" dirty="0" smtClean="0">
                <a:solidFill>
                  <a:schemeClr val="tx1"/>
                </a:solidFill>
                <a:effectLst/>
                <a:latin typeface="微软雅黑" panose="020B0503020204020204" pitchFamily="34" charset="-122"/>
                <a:ea typeface="微软雅黑" panose="020B0503020204020204" pitchFamily="34" charset="-122"/>
                <a:cs typeface="+mn-cs"/>
              </a:rPr>
              <a:t>当用户对某个虚拟桌面不使用时，管理员要及时的进行解分配。</a:t>
            </a:r>
            <a:endPar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endParaRPr>
          </a:p>
          <a:p>
            <a:pPr lvl="0" fontAlgn="base"/>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分配类型为“单用户”和“静态多用户”的完整复制类型虚拟机解分配后将自动关闭。</a:t>
            </a:r>
            <a:endPar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85602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r>
              <a:rPr lang="zh-CN" altLang="en-US"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当用户确认要再使用一些虚拟桌面时，需要对已解分配的虚拟机进行恢复分配。</a:t>
            </a:r>
            <a:endPar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分配类型为“单用户”的完整复制类型虚拟机解分配后还可以通过“高级功能</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 &gt; </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恢复分配” 再分配，但只能分配原用户且用户组权限保持不变。虚拟机解分配后再恢复分配，把虚拟机启动后，</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WI</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上虚拟图标变亮后，等待</a:t>
            </a:r>
            <a:r>
              <a:rPr lang="en-US"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3</a:t>
            </a:r>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分钟后登录。 </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分配类型为“静态多用户”的完整复制类型虚拟机解分配后不可以再分配。</a:t>
            </a:r>
          </a:p>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04670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smtClean="0">
                <a:effectLst/>
              </a:rPr>
              <a:t>当用户使用过程中，需要对虚拟桌面进行系统盘还原时，会使用到此功能。</a:t>
            </a:r>
            <a:endParaRPr lang="en-US" altLang="zh-CN" dirty="0" smtClean="0">
              <a:effectLst/>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smtClean="0">
                <a:effectLst/>
              </a:rPr>
              <a:t>还原系统盘后，链接克隆虚拟机的只保留数据盘的数据，系统盘的数据（如桌面，收藏夹等）会丢失，如果需要这些数据，请提前通知用户备份。</a:t>
            </a:r>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39585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666605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53013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对不使用的虚拟桌面进行回收，有利于资源的合理利用和功耗节能。</a:t>
            </a:r>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767834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删除分配给用户的“单用户”类型的虚拟机，删除后，该用户将无法访问桌面资源。</a:t>
            </a:r>
          </a:p>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9526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31246884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用户从分配类型为“静态多用户”的用户群组中删除，删除后，该用户将无法访问桌面资源。</a:t>
            </a:r>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74881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桌面组类型分为动态池和静态池，动态池和静态池统称为池模式。</a:t>
            </a:r>
          </a:p>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池模式对应的用户分配类型即为动态多用户。</a:t>
            </a:r>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645510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lvl="0" fontAlgn="base"/>
            <a:r>
              <a:rPr lang="zh-CN" altLang="zh-CN" sz="1100" u="none" strike="noStrike" kern="1200" dirty="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桌面组类型分为动态池和静态池，动态池和静态池统称为池模式。</a:t>
            </a:r>
          </a:p>
          <a:p>
            <a:pPr lvl="0" fontAlgn="base"/>
            <a:r>
              <a:rPr lang="zh-CN" altLang="zh-CN" sz="1100" u="none" strike="noStrike" kern="1200" smtClean="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rPr>
              <a:t>池模式对应的用户分配类型即为动态多用户。</a:t>
            </a:r>
            <a:endParaRPr lang="zh-CN" altLang="zh-CN" sz="1100" u="none" strike="noStrike" kern="120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442633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822641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690116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zh-CN" altLang="en-US" dirty="0" smtClean="0"/>
              <a:t>策略管理主要包含：外设、音频、</a:t>
            </a:r>
            <a:r>
              <a:rPr lang="en-US" altLang="zh-CN" dirty="0" smtClean="0"/>
              <a:t>Flash</a:t>
            </a:r>
            <a:r>
              <a:rPr lang="zh-CN" altLang="en-US" dirty="0" smtClean="0"/>
              <a:t>、多媒体、客户端、显示、文件和剪切板、接入控制、会话、带宽、虚拟通道、水印、键盘鼠标、通用音视频旁路、个性化数据管理、自定义</a:t>
            </a:r>
            <a:endParaRPr lang="zh-CN" altLang="en-US" dirty="0"/>
          </a:p>
        </p:txBody>
      </p:sp>
    </p:spTree>
    <p:extLst>
      <p:ext uri="{BB962C8B-B14F-4D97-AF65-F5344CB8AC3E}">
        <p14:creationId xmlns:p14="http://schemas.microsoft.com/office/powerpoint/2010/main" val="343945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88191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110688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84546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38232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2716646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2033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zh-CN" sz="1100" u="none" strike="noStrike" kern="1200" dirty="0">
              <a:solidFill>
                <a:schemeClr val="tx1"/>
              </a:solidFill>
              <a:effectLst>
                <a:outerShdw sx="0" sy="0">
                  <a:srgbClr val="000000"/>
                </a:outerShdw>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651944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USB</a:t>
            </a:r>
            <a:r>
              <a:rPr lang="zh-CN" altLang="en-US" dirty="0" smtClean="0"/>
              <a:t>端口重定向</a:t>
            </a:r>
            <a:endParaRPr lang="en-US" altLang="zh-CN" dirty="0" smtClean="0"/>
          </a:p>
          <a:p>
            <a:pPr lvl="1"/>
            <a:r>
              <a:rPr lang="zh-CN" altLang="en-US" dirty="0" smtClean="0"/>
              <a:t>“</a:t>
            </a:r>
            <a:r>
              <a:rPr lang="en-US" altLang="zh-CN" dirty="0" smtClean="0"/>
              <a:t>USB</a:t>
            </a:r>
            <a:r>
              <a:rPr lang="zh-CN" altLang="en-US" dirty="0" smtClean="0"/>
              <a:t>端口重定向”“总开关”置于“已启用”状态。</a:t>
            </a:r>
          </a:p>
          <a:p>
            <a:pPr lvl="1"/>
            <a:r>
              <a:rPr lang="zh-CN" altLang="en-US" dirty="0" smtClean="0"/>
              <a:t>外设设备类型对应的策略项置于“已启用”状态。</a:t>
            </a:r>
          </a:p>
          <a:p>
            <a:pPr lvl="1"/>
            <a:r>
              <a:rPr lang="zh-CN" altLang="en-US" dirty="0" smtClean="0"/>
              <a:t>“其他</a:t>
            </a:r>
            <a:r>
              <a:rPr lang="en-US" altLang="zh-CN" dirty="0" smtClean="0"/>
              <a:t>USB</a:t>
            </a:r>
            <a:r>
              <a:rPr lang="zh-CN" altLang="en-US" dirty="0" smtClean="0"/>
              <a:t>设备”置于“已启用”状态。</a:t>
            </a:r>
            <a:endParaRPr lang="en-US" altLang="zh-CN" dirty="0" smtClean="0"/>
          </a:p>
          <a:p>
            <a:pPr lvl="1"/>
            <a:r>
              <a:rPr lang="zh-CN" altLang="en-US" dirty="0" smtClean="0"/>
              <a:t>设置策略后，设备仍然不可用，使用“设备重定向”策略。</a:t>
            </a:r>
            <a:endParaRPr lang="en-US" altLang="zh-CN" dirty="0" smtClean="0"/>
          </a:p>
          <a:p>
            <a:pPr lvl="2"/>
            <a:r>
              <a:rPr lang="zh-CN" altLang="en-US" dirty="0" smtClean="0"/>
              <a:t>外设设备类型对应的策略项置于“已启用”状态。</a:t>
            </a:r>
            <a:endParaRPr lang="en-US" altLang="zh-CN" dirty="0" smtClean="0"/>
          </a:p>
          <a:p>
            <a:pPr lvl="2"/>
            <a:r>
              <a:rPr lang="zh-CN" altLang="en-US" dirty="0" smtClean="0"/>
              <a:t>“其他</a:t>
            </a:r>
            <a:r>
              <a:rPr lang="en-US" altLang="zh-CN" dirty="0" smtClean="0"/>
              <a:t>USB</a:t>
            </a:r>
            <a:r>
              <a:rPr lang="zh-CN" altLang="en-US" dirty="0" smtClean="0"/>
              <a:t>设备”下的“自定义策略”中输入外设设备的基本信息，且参数值“</a:t>
            </a:r>
            <a:r>
              <a:rPr lang="en-US" altLang="zh-CN" dirty="0" err="1" smtClean="0"/>
              <a:t>isShare</a:t>
            </a:r>
            <a:r>
              <a:rPr lang="en-US" altLang="zh-CN" dirty="0" smtClean="0"/>
              <a:t>”</a:t>
            </a:r>
            <a:r>
              <a:rPr lang="zh-CN" altLang="en-US" dirty="0" smtClean="0"/>
              <a:t>须设置为</a:t>
            </a:r>
            <a:r>
              <a:rPr lang="en-US" altLang="zh-CN" dirty="0" smtClean="0"/>
              <a:t>0</a:t>
            </a:r>
            <a:r>
              <a:rPr lang="zh-CN" altLang="en-US" dirty="0" smtClean="0"/>
              <a:t>。</a:t>
            </a:r>
            <a:endParaRPr lang="en-US" altLang="zh-CN" dirty="0" smtClean="0"/>
          </a:p>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545656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dirty="0" smtClean="0"/>
          </a:p>
        </p:txBody>
      </p:sp>
    </p:spTree>
    <p:extLst>
      <p:ext uri="{BB962C8B-B14F-4D97-AF65-F5344CB8AC3E}">
        <p14:creationId xmlns:p14="http://schemas.microsoft.com/office/powerpoint/2010/main" val="13843520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38998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zh-CN" altLang="en-US" dirty="0" smtClean="0">
                <a:effectLst/>
              </a:rPr>
              <a:t>“</a:t>
            </a:r>
            <a:r>
              <a:rPr lang="en-US" altLang="zh-CN" dirty="0" err="1" smtClean="0">
                <a:effectLst/>
              </a:rPr>
              <a:t>FusionAccess</a:t>
            </a:r>
            <a:r>
              <a:rPr lang="zh-CN" altLang="en-US" dirty="0" smtClean="0">
                <a:effectLst/>
              </a:rPr>
              <a:t>系统”帐号</a:t>
            </a:r>
            <a:endParaRPr lang="en-US" altLang="zh-CN" dirty="0" smtClean="0">
              <a:effectLst/>
            </a:endParaRPr>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lang="en-US" altLang="zh-CN" dirty="0" err="1" smtClean="0">
                <a:effectLst/>
              </a:rPr>
              <a:t>FusionAccess</a:t>
            </a:r>
            <a:r>
              <a:rPr lang="en-US" altLang="zh-CN" dirty="0" smtClean="0">
                <a:effectLst/>
              </a:rPr>
              <a:t> Portal</a:t>
            </a:r>
            <a:r>
              <a:rPr lang="zh-CN" altLang="en-US" dirty="0" smtClean="0">
                <a:effectLst/>
              </a:rPr>
              <a:t>默认的登录帐号，拥有</a:t>
            </a:r>
            <a:r>
              <a:rPr lang="en-US" altLang="zh-CN" dirty="0" smtClean="0">
                <a:effectLst/>
              </a:rPr>
              <a:t>ITA</a:t>
            </a:r>
            <a:r>
              <a:rPr lang="zh-CN" altLang="en-US" dirty="0" smtClean="0">
                <a:effectLst/>
              </a:rPr>
              <a:t>系统的管理员帐号的权限。</a:t>
            </a:r>
          </a:p>
          <a:p>
            <a:pPr lvl="2"/>
            <a:r>
              <a:rPr lang="zh-CN" altLang="en-US" dirty="0" smtClean="0">
                <a:effectLst/>
              </a:rPr>
              <a:t>用户名：</a:t>
            </a:r>
            <a:r>
              <a:rPr lang="en-US" altLang="zh-CN" dirty="0" smtClean="0">
                <a:effectLst/>
              </a:rPr>
              <a:t>admin</a:t>
            </a:r>
            <a:r>
              <a:rPr lang="en-US" altLang="zh-CN" baseline="0" dirty="0" smtClean="0">
                <a:effectLst/>
              </a:rPr>
              <a:t>  </a:t>
            </a:r>
            <a:r>
              <a:rPr lang="zh-CN" altLang="en-US" dirty="0" smtClean="0">
                <a:effectLst/>
              </a:rPr>
              <a:t>密码：</a:t>
            </a:r>
            <a:r>
              <a:rPr lang="en-US" altLang="zh-CN" dirty="0" smtClean="0">
                <a:effectLst/>
              </a:rPr>
              <a:t>Cloud12#$</a:t>
            </a:r>
          </a:p>
          <a:p>
            <a:r>
              <a:rPr lang="zh-CN" altLang="en-US" dirty="0" smtClean="0">
                <a:effectLst/>
              </a:rPr>
              <a:t>域管理帐号</a:t>
            </a:r>
          </a:p>
          <a:p>
            <a:pPr lvl="1"/>
            <a:r>
              <a:rPr lang="zh-CN" altLang="en-US" dirty="0" smtClean="0">
                <a:effectLst/>
              </a:rPr>
              <a:t>域管理员帐号，该帐号在</a:t>
            </a:r>
            <a:r>
              <a:rPr lang="en-US" altLang="zh-CN" dirty="0" smtClean="0">
                <a:effectLst/>
              </a:rPr>
              <a:t>AD</a:t>
            </a:r>
            <a:r>
              <a:rPr lang="zh-CN" altLang="en-US" dirty="0" smtClean="0">
                <a:effectLst/>
              </a:rPr>
              <a:t>域控上创建，需在</a:t>
            </a:r>
            <a:r>
              <a:rPr lang="en-US" altLang="zh-CN" dirty="0" err="1" smtClean="0">
                <a:effectLst/>
              </a:rPr>
              <a:t>FusionAccess</a:t>
            </a:r>
            <a:r>
              <a:rPr lang="en-US" altLang="zh-CN" dirty="0" smtClean="0">
                <a:effectLst/>
              </a:rPr>
              <a:t> Portal</a:t>
            </a:r>
            <a:r>
              <a:rPr lang="zh-CN" altLang="en-US" dirty="0" smtClean="0">
                <a:effectLst/>
              </a:rPr>
              <a:t>上配置。用户名：安装时设置，例如</a:t>
            </a:r>
            <a:r>
              <a:rPr lang="en-US" altLang="zh-CN" dirty="0" err="1" smtClean="0">
                <a:effectLst/>
              </a:rPr>
              <a:t>vdesktop</a:t>
            </a:r>
            <a:r>
              <a:rPr lang="en-US" altLang="zh-CN" dirty="0" smtClean="0">
                <a:effectLst/>
              </a:rPr>
              <a:t>\</a:t>
            </a:r>
            <a:r>
              <a:rPr lang="en-US" altLang="zh-CN" dirty="0" err="1" smtClean="0">
                <a:effectLst/>
              </a:rPr>
              <a:t>vdsadmin</a:t>
            </a:r>
            <a:r>
              <a:rPr lang="en-US" altLang="zh-CN" baseline="0" dirty="0" smtClean="0">
                <a:effectLst/>
              </a:rPr>
              <a:t>  </a:t>
            </a:r>
            <a:r>
              <a:rPr lang="zh-CN" altLang="en-US" dirty="0" smtClean="0">
                <a:effectLst/>
              </a:rPr>
              <a:t>密码：安装时设置</a:t>
            </a:r>
          </a:p>
          <a:p>
            <a:r>
              <a:rPr lang="zh-CN" altLang="en-US" dirty="0" smtClean="0"/>
              <a:t>组件服务器</a:t>
            </a:r>
            <a:r>
              <a:rPr lang="zh-CN" altLang="en-US" dirty="0" smtClean="0">
                <a:effectLst/>
              </a:rPr>
              <a:t>帐号</a:t>
            </a:r>
          </a:p>
          <a:p>
            <a:pPr lvl="1"/>
            <a:r>
              <a:rPr lang="en-US" altLang="zh-CN" dirty="0" smtClean="0">
                <a:effectLst/>
              </a:rPr>
              <a:t>Linux</a:t>
            </a:r>
            <a:r>
              <a:rPr lang="zh-CN" altLang="en-US" dirty="0" smtClean="0">
                <a:effectLst/>
              </a:rPr>
              <a:t>服务器</a:t>
            </a:r>
            <a:r>
              <a:rPr lang="en-US" altLang="zh-CN" dirty="0" smtClean="0">
                <a:effectLst/>
              </a:rPr>
              <a:t>root</a:t>
            </a:r>
            <a:r>
              <a:rPr lang="zh-CN" altLang="en-US" dirty="0" smtClean="0">
                <a:effectLst/>
              </a:rPr>
              <a:t>帐号：用于各组件（除</a:t>
            </a:r>
            <a:r>
              <a:rPr lang="en-US" altLang="zh-CN" dirty="0" err="1" smtClean="0">
                <a:effectLst/>
              </a:rPr>
              <a:t>GaussDB</a:t>
            </a:r>
            <a:r>
              <a:rPr lang="zh-CN" altLang="en-US" dirty="0" smtClean="0">
                <a:effectLst/>
              </a:rPr>
              <a:t>）程序的安装，该帐号已经被禁止用于</a:t>
            </a:r>
            <a:r>
              <a:rPr lang="en-US" altLang="zh-CN" dirty="0" smtClean="0">
                <a:effectLst/>
              </a:rPr>
              <a:t>SSH</a:t>
            </a:r>
            <a:r>
              <a:rPr lang="zh-CN" altLang="en-US" dirty="0" smtClean="0">
                <a:effectLst/>
              </a:rPr>
              <a:t>登录。</a:t>
            </a:r>
          </a:p>
          <a:p>
            <a:pPr lvl="2"/>
            <a:r>
              <a:rPr lang="zh-CN" altLang="en-US" dirty="0" smtClean="0">
                <a:effectLst/>
              </a:rPr>
              <a:t>用户名：</a:t>
            </a:r>
            <a:r>
              <a:rPr lang="en-US" altLang="zh-CN" dirty="0" smtClean="0">
                <a:effectLst/>
              </a:rPr>
              <a:t>root  </a:t>
            </a:r>
            <a:r>
              <a:rPr lang="zh-CN" altLang="en-US" dirty="0" smtClean="0">
                <a:effectLst/>
              </a:rPr>
              <a:t>密码：安装时设置</a:t>
            </a:r>
          </a:p>
          <a:p>
            <a:pPr lvl="1"/>
            <a:r>
              <a:rPr lang="zh-CN" altLang="en-US" dirty="0" smtClean="0">
                <a:effectLst/>
              </a:rPr>
              <a:t>用于</a:t>
            </a:r>
            <a:r>
              <a:rPr lang="en-US" altLang="zh-CN" dirty="0" smtClean="0">
                <a:effectLst/>
              </a:rPr>
              <a:t>SSH</a:t>
            </a:r>
            <a:r>
              <a:rPr lang="zh-CN" altLang="en-US" dirty="0" smtClean="0">
                <a:effectLst/>
              </a:rPr>
              <a:t>登录</a:t>
            </a:r>
            <a:r>
              <a:rPr lang="en-US" altLang="zh-CN" dirty="0" smtClean="0">
                <a:effectLst/>
              </a:rPr>
              <a:t>Linux</a:t>
            </a:r>
            <a:r>
              <a:rPr lang="zh-CN" altLang="en-US" dirty="0" smtClean="0">
                <a:effectLst/>
              </a:rPr>
              <a:t>服务器时使用，启动和停止</a:t>
            </a:r>
            <a:r>
              <a:rPr lang="en-US" altLang="zh-CN" dirty="0" err="1" smtClean="0">
                <a:effectLst/>
              </a:rPr>
              <a:t>vAG</a:t>
            </a:r>
            <a:r>
              <a:rPr lang="en-US" altLang="zh-CN" dirty="0" smtClean="0">
                <a:effectLst/>
              </a:rPr>
              <a:t>/</a:t>
            </a:r>
            <a:r>
              <a:rPr lang="en-US" altLang="zh-CN" dirty="0" err="1" smtClean="0">
                <a:effectLst/>
              </a:rPr>
              <a:t>vLB</a:t>
            </a:r>
            <a:r>
              <a:rPr lang="zh-CN" altLang="en-US" dirty="0" smtClean="0">
                <a:effectLst/>
              </a:rPr>
              <a:t>、</a:t>
            </a:r>
            <a:r>
              <a:rPr lang="en-US" altLang="zh-CN" dirty="0" smtClean="0">
                <a:effectLst/>
              </a:rPr>
              <a:t>WI</a:t>
            </a:r>
            <a:r>
              <a:rPr lang="zh-CN" altLang="en-US" dirty="0" smtClean="0">
                <a:effectLst/>
              </a:rPr>
              <a:t>、</a:t>
            </a:r>
            <a:r>
              <a:rPr lang="en-US" altLang="zh-CN" dirty="0" smtClean="0">
                <a:effectLst/>
              </a:rPr>
              <a:t>HDC</a:t>
            </a:r>
            <a:r>
              <a:rPr lang="zh-CN" altLang="en-US" dirty="0" smtClean="0">
                <a:effectLst/>
              </a:rPr>
              <a:t>、</a:t>
            </a:r>
            <a:r>
              <a:rPr lang="en-US" altLang="zh-CN" dirty="0" smtClean="0">
                <a:effectLst/>
              </a:rPr>
              <a:t>License</a:t>
            </a:r>
            <a:r>
              <a:rPr lang="zh-CN" altLang="en-US" dirty="0" smtClean="0">
                <a:effectLst/>
              </a:rPr>
              <a:t>、</a:t>
            </a:r>
            <a:r>
              <a:rPr lang="en-US" altLang="zh-CN" dirty="0" smtClean="0">
                <a:effectLst/>
              </a:rPr>
              <a:t>ITA</a:t>
            </a:r>
            <a:r>
              <a:rPr lang="zh-CN" altLang="en-US" dirty="0" smtClean="0">
                <a:effectLst/>
              </a:rPr>
              <a:t>、</a:t>
            </a:r>
            <a:r>
              <a:rPr lang="en-US" altLang="zh-CN" dirty="0" smtClean="0">
                <a:effectLst/>
              </a:rPr>
              <a:t>Backup Server</a:t>
            </a:r>
            <a:r>
              <a:rPr lang="zh-CN" altLang="en-US" dirty="0" smtClean="0">
                <a:effectLst/>
              </a:rPr>
              <a:t>的服务。</a:t>
            </a:r>
          </a:p>
          <a:p>
            <a:pPr lvl="2"/>
            <a:r>
              <a:rPr lang="zh-CN" altLang="en-US" dirty="0" smtClean="0">
                <a:effectLst/>
              </a:rPr>
              <a:t>用户名：</a:t>
            </a:r>
            <a:r>
              <a:rPr lang="en-US" altLang="zh-CN" dirty="0" err="1"/>
              <a:t>g</a:t>
            </a:r>
            <a:r>
              <a:rPr lang="en-US" altLang="zh-CN" dirty="0" err="1" smtClean="0">
                <a:effectLst/>
              </a:rPr>
              <a:t>andalf</a:t>
            </a:r>
            <a:r>
              <a:rPr lang="en-US" altLang="zh-CN" dirty="0" smtClean="0"/>
              <a:t>  </a:t>
            </a:r>
            <a:r>
              <a:rPr lang="zh-CN" altLang="en-US" dirty="0" smtClean="0">
                <a:effectLst/>
              </a:rPr>
              <a:t>密码：</a:t>
            </a:r>
            <a:r>
              <a:rPr lang="en-US" altLang="zh-CN" dirty="0" smtClean="0">
                <a:effectLst/>
              </a:rPr>
              <a:t>Cloud12#$</a:t>
            </a:r>
          </a:p>
          <a:p>
            <a:pPr lvl="1"/>
            <a:r>
              <a:rPr lang="zh-CN" altLang="en-US" dirty="0" smtClean="0">
                <a:effectLst/>
              </a:rPr>
              <a:t>安装、启动和停止</a:t>
            </a:r>
            <a:r>
              <a:rPr lang="en-US" altLang="zh-CN" dirty="0" err="1" smtClean="0">
                <a:effectLst/>
              </a:rPr>
              <a:t>GaussDB</a:t>
            </a:r>
            <a:r>
              <a:rPr lang="zh-CN" altLang="en-US" dirty="0" smtClean="0">
                <a:effectLst/>
              </a:rPr>
              <a:t>数据库时使用的帐号。</a:t>
            </a:r>
          </a:p>
          <a:p>
            <a:pPr lvl="2"/>
            <a:r>
              <a:rPr lang="zh-CN" altLang="en-US" dirty="0" smtClean="0">
                <a:effectLst/>
              </a:rPr>
              <a:t>用户名：</a:t>
            </a:r>
            <a:r>
              <a:rPr lang="en-US" altLang="zh-CN" dirty="0" err="1" smtClean="0">
                <a:effectLst/>
              </a:rPr>
              <a:t>gaussdba</a:t>
            </a:r>
            <a:r>
              <a:rPr lang="en-US" altLang="zh-CN" dirty="0"/>
              <a:t> </a:t>
            </a:r>
            <a:r>
              <a:rPr lang="en-US" altLang="zh-CN" dirty="0" smtClean="0"/>
              <a:t> </a:t>
            </a:r>
            <a:r>
              <a:rPr lang="zh-CN" altLang="en-US" dirty="0" smtClean="0">
                <a:effectLst/>
              </a:rPr>
              <a:t>密码：</a:t>
            </a:r>
            <a:r>
              <a:rPr lang="en-US" altLang="zh-CN" dirty="0" smtClean="0">
                <a:effectLst/>
              </a:rPr>
              <a:t>Cloud12#$</a:t>
            </a:r>
          </a:p>
          <a:p>
            <a:pPr lvl="0"/>
            <a:r>
              <a:rPr lang="en-US" altLang="zh-CN" dirty="0"/>
              <a:t>ITA</a:t>
            </a:r>
            <a:r>
              <a:rPr lang="zh-CN" altLang="zh-CN" dirty="0"/>
              <a:t>北向接口帐号</a:t>
            </a:r>
          </a:p>
          <a:p>
            <a:pPr lvl="1"/>
            <a:r>
              <a:rPr lang="en-US" altLang="zh-CN" dirty="0"/>
              <a:t>ITA</a:t>
            </a:r>
            <a:r>
              <a:rPr lang="zh-CN" altLang="zh-CN" dirty="0"/>
              <a:t>对外提供的北向接口认证默认帐号，可通过该帐号访问</a:t>
            </a:r>
            <a:r>
              <a:rPr lang="en-US" altLang="zh-CN" dirty="0"/>
              <a:t>ITA</a:t>
            </a:r>
            <a:r>
              <a:rPr lang="zh-CN" altLang="zh-CN" dirty="0"/>
              <a:t>北向接口。</a:t>
            </a:r>
          </a:p>
          <a:p>
            <a:pPr lvl="2"/>
            <a:r>
              <a:rPr lang="zh-CN" altLang="zh-CN" dirty="0"/>
              <a:t>用户名：</a:t>
            </a:r>
            <a:r>
              <a:rPr lang="en-US" altLang="zh-CN" dirty="0" err="1"/>
              <a:t>systemman</a:t>
            </a:r>
            <a:r>
              <a:rPr lang="en-US" altLang="zh-CN" dirty="0"/>
              <a:t>  </a:t>
            </a:r>
            <a:r>
              <a:rPr lang="zh-CN" altLang="zh-CN" dirty="0"/>
              <a:t>密码：激活</a:t>
            </a:r>
            <a:r>
              <a:rPr lang="en-US" altLang="zh-CN" dirty="0" err="1"/>
              <a:t>FusionAccess</a:t>
            </a:r>
            <a:r>
              <a:rPr lang="en-US" altLang="zh-CN" dirty="0"/>
              <a:t> ITA </a:t>
            </a:r>
            <a:r>
              <a:rPr lang="en-US" altLang="zh-CN" dirty="0" err="1"/>
              <a:t>systemman</a:t>
            </a:r>
            <a:r>
              <a:rPr lang="zh-CN" altLang="zh-CN" dirty="0"/>
              <a:t>设置的密码</a:t>
            </a:r>
          </a:p>
          <a:p>
            <a:endParaRPr lang="zh-CN" altLang="en-US" dirty="0" smtClean="0">
              <a:effectLst/>
            </a:endParaRPr>
          </a:p>
          <a:p>
            <a:endParaRPr lang="en-US" dirty="0"/>
          </a:p>
        </p:txBody>
      </p:sp>
    </p:spTree>
    <p:extLst>
      <p:ext uri="{BB962C8B-B14F-4D97-AF65-F5344CB8AC3E}">
        <p14:creationId xmlns:p14="http://schemas.microsoft.com/office/powerpoint/2010/main" val="18376593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pPr lvl="0"/>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访问数据库的帐号</a:t>
            </a:r>
          </a:p>
          <a:p>
            <a:pPr lvl="1"/>
            <a:r>
              <a:rPr lang="en-US" altLang="zh-CN" kern="1200" dirty="0" err="1" smtClean="0">
                <a:solidFill>
                  <a:schemeClr val="tx1"/>
                </a:solidFill>
                <a:effectLst/>
                <a:latin typeface="微软雅黑" panose="020B0503020204020204" pitchFamily="34" charset="-122"/>
                <a:ea typeface="微软雅黑" panose="020B0503020204020204" pitchFamily="34" charset="-122"/>
                <a:cs typeface="+mn-cs"/>
              </a:rPr>
              <a:t>GaussDB</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数据库管理员帐号</a:t>
            </a:r>
            <a:r>
              <a:rPr lang="zh-CN" altLang="en-US"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zh-CN" dirty="0" smtClean="0"/>
              <a:t>拥有数据库管理员权限，可远程登录数据库。</a:t>
            </a:r>
            <a:endParaRPr lang="zh-CN" altLang="zh-CN" kern="1200" dirty="0" smtClean="0">
              <a:solidFill>
                <a:schemeClr val="tx1"/>
              </a:solidFill>
              <a:effectLst/>
              <a:latin typeface="微软雅黑" panose="020B0503020204020204" pitchFamily="34" charset="-122"/>
              <a:ea typeface="微软雅黑" panose="020B0503020204020204" pitchFamily="34" charset="-122"/>
              <a:cs typeface="+mn-cs"/>
            </a:endParaRPr>
          </a:p>
          <a:p>
            <a:pPr lvl="2"/>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用户名：</a:t>
            </a:r>
            <a:r>
              <a:rPr lang="en-US" altLang="zh-CN" kern="1200" dirty="0" err="1" smtClean="0">
                <a:solidFill>
                  <a:schemeClr val="tx1"/>
                </a:solidFill>
                <a:effectLst/>
                <a:latin typeface="微软雅黑" panose="020B0503020204020204" pitchFamily="34" charset="-122"/>
                <a:ea typeface="微软雅黑" panose="020B0503020204020204" pitchFamily="34" charset="-122"/>
                <a:cs typeface="+mn-cs"/>
              </a:rPr>
              <a:t>fauser</a:t>
            </a:r>
            <a:r>
              <a:rPr lang="en-US" altLang="zh-CN" dirty="0" smtClean="0"/>
              <a:t>  </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密码：</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Cloud12#$</a:t>
            </a:r>
            <a:endPar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a:r>
              <a:rPr lang="zh-CN" altLang="zh-CN" dirty="0" smtClean="0"/>
              <a:t>用于安装过程的初始帐号，拥有数据库管理员权限，但无法进行远程登录数据库。</a:t>
            </a:r>
          </a:p>
          <a:p>
            <a:pPr lvl="2"/>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用户名：</a:t>
            </a:r>
            <a:r>
              <a:rPr lang="en-US" altLang="zh-CN" kern="1200" dirty="0" err="1" smtClean="0">
                <a:solidFill>
                  <a:schemeClr val="tx1"/>
                </a:solidFill>
                <a:effectLst/>
                <a:latin typeface="微软雅黑" panose="020B0503020204020204" pitchFamily="34" charset="-122"/>
                <a:ea typeface="微软雅黑" panose="020B0503020204020204" pitchFamily="34" charset="-122"/>
                <a:cs typeface="+mn-cs"/>
              </a:rPr>
              <a:t>gaussdba</a:t>
            </a:r>
            <a:r>
              <a:rPr lang="en-US" altLang="zh-CN" dirty="0" smtClean="0"/>
              <a:t>  </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密码：</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Cloud12#$</a:t>
            </a:r>
            <a:endPar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ITA</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访问</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ITA</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数据库的帐号</a:t>
            </a:r>
            <a:r>
              <a:rPr lang="zh-CN" altLang="en-US"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dirty="0" err="1" smtClean="0"/>
              <a:t>GaussDB</a:t>
            </a:r>
            <a:r>
              <a:rPr lang="zh-CN" altLang="zh-CN" dirty="0" smtClean="0"/>
              <a:t>中</a:t>
            </a:r>
            <a:r>
              <a:rPr lang="en-US" altLang="zh-CN" dirty="0" smtClean="0"/>
              <a:t>ITA</a:t>
            </a:r>
            <a:r>
              <a:rPr lang="zh-CN" altLang="zh-CN" dirty="0" smtClean="0"/>
              <a:t>数据库实例的帐号权限。</a:t>
            </a:r>
            <a:endParaRPr lang="zh-CN" altLang="zh-CN" kern="1200" dirty="0" smtClean="0">
              <a:solidFill>
                <a:schemeClr val="tx1"/>
              </a:solidFill>
              <a:effectLst/>
              <a:latin typeface="微软雅黑" panose="020B0503020204020204" pitchFamily="34" charset="-122"/>
              <a:ea typeface="微软雅黑" panose="020B0503020204020204" pitchFamily="34" charset="-122"/>
              <a:cs typeface="+mn-cs"/>
            </a:endParaRPr>
          </a:p>
          <a:p>
            <a:pPr lvl="2"/>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用户名：安装时设置，例如</a:t>
            </a:r>
            <a:r>
              <a:rPr lang="en-US" altLang="zh-CN" kern="1200" dirty="0" err="1" smtClean="0">
                <a:solidFill>
                  <a:schemeClr val="tx1"/>
                </a:solidFill>
                <a:effectLst/>
                <a:latin typeface="微软雅黑" panose="020B0503020204020204" pitchFamily="34" charset="-122"/>
                <a:ea typeface="微软雅黑" panose="020B0503020204020204" pitchFamily="34" charset="-122"/>
                <a:cs typeface="+mn-cs"/>
              </a:rPr>
              <a:t>ITALoginUser</a:t>
            </a:r>
            <a:r>
              <a:rPr lang="en-US" altLang="zh-CN" dirty="0" smtClean="0"/>
              <a:t>  </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密码：安装时设置</a:t>
            </a:r>
          </a:p>
          <a:p>
            <a:pPr lvl="1"/>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HDC</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访问</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HDC</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数据库的帐号</a:t>
            </a:r>
            <a:r>
              <a:rPr lang="zh-CN" altLang="en-US"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dirty="0" smtClean="0"/>
              <a:t> </a:t>
            </a:r>
            <a:r>
              <a:rPr lang="en-US" altLang="zh-CN" dirty="0" err="1" smtClean="0"/>
              <a:t>GaussDB</a:t>
            </a:r>
            <a:r>
              <a:rPr lang="zh-CN" altLang="zh-CN" dirty="0" smtClean="0"/>
              <a:t>中</a:t>
            </a:r>
            <a:r>
              <a:rPr lang="en-US" altLang="zh-CN" dirty="0" smtClean="0"/>
              <a:t>HDC</a:t>
            </a:r>
            <a:r>
              <a:rPr lang="zh-CN" altLang="zh-CN" dirty="0" smtClean="0"/>
              <a:t>数据库实例的帐号权限</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a:t>
            </a:r>
          </a:p>
          <a:p>
            <a:pPr lvl="2"/>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用户名：</a:t>
            </a:r>
            <a:r>
              <a:rPr lang="en-US" altLang="zh-CN" kern="1200" dirty="0" err="1" smtClean="0">
                <a:solidFill>
                  <a:schemeClr val="tx1"/>
                </a:solidFill>
                <a:effectLst/>
                <a:latin typeface="微软雅黑" panose="020B0503020204020204" pitchFamily="34" charset="-122"/>
                <a:ea typeface="微软雅黑" panose="020B0503020204020204" pitchFamily="34" charset="-122"/>
                <a:cs typeface="+mn-cs"/>
              </a:rPr>
              <a:t>hdcdbuser</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，安装</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DB</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数据库时设置的默认值</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密码：</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Cloud12#$</a:t>
            </a:r>
            <a:endPar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endParaRPr>
          </a:p>
          <a:p>
            <a:pPr lvl="0"/>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FTP</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帐号</a:t>
            </a:r>
          </a:p>
          <a:p>
            <a:pPr lvl="1"/>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备份服务器</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FTP</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服务上传备份数据时的帐号。</a:t>
            </a:r>
          </a:p>
          <a:p>
            <a:pPr lvl="2"/>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Backup Server</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默认用户名：</a:t>
            </a:r>
            <a:r>
              <a:rPr lang="en-US" altLang="zh-CN" kern="1200" dirty="0" err="1" smtClean="0">
                <a:solidFill>
                  <a:schemeClr val="tx1"/>
                </a:solidFill>
                <a:effectLst/>
                <a:latin typeface="微软雅黑" panose="020B0503020204020204" pitchFamily="34" charset="-122"/>
                <a:ea typeface="微软雅黑" panose="020B0503020204020204" pitchFamily="34" charset="-122"/>
                <a:cs typeface="+mn-cs"/>
              </a:rPr>
              <a:t>ConfBack_user</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，默认密码：</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Cloud12#$ </a:t>
            </a:r>
            <a:endParaRPr lang="zh-CN" altLang="zh-CN" kern="1200" dirty="0" smtClean="0">
              <a:solidFill>
                <a:schemeClr val="tx1"/>
              </a:solidFill>
              <a:effectLst/>
              <a:latin typeface="微软雅黑" panose="020B0503020204020204" pitchFamily="34" charset="-122"/>
              <a:ea typeface="微软雅黑" panose="020B0503020204020204" pitchFamily="34" charset="-122"/>
              <a:cs typeface="+mn-cs"/>
            </a:endParaRPr>
          </a:p>
          <a:p>
            <a:pPr lvl="2"/>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第三方</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FTP</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备份服务器，由用户自行设置。</a:t>
            </a:r>
            <a:endPar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endParaRPr>
          </a:p>
          <a:p>
            <a:pPr lvl="0"/>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WI</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北向接口帐号</a:t>
            </a:r>
          </a:p>
          <a:p>
            <a:pPr lvl="1"/>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WI</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对外提供的北向接口认证默认帐号，可通过该帐号访问</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WI</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北向接口。</a:t>
            </a:r>
          </a:p>
          <a:p>
            <a:pPr lvl="2"/>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用户名：</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WI</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配置时设置，默认：</a:t>
            </a:r>
            <a:r>
              <a:rPr lang="en-US" altLang="zh-CN" kern="1200" dirty="0" err="1" smtClean="0">
                <a:solidFill>
                  <a:schemeClr val="tx1"/>
                </a:solidFill>
                <a:effectLst/>
                <a:latin typeface="微软雅黑" panose="020B0503020204020204" pitchFamily="34" charset="-122"/>
                <a:ea typeface="微软雅黑" panose="020B0503020204020204" pitchFamily="34" charset="-122"/>
                <a:cs typeface="+mn-cs"/>
              </a:rPr>
              <a:t>WIRestUser</a:t>
            </a:r>
            <a:r>
              <a:rPr lang="zh-CN" altLang="zh-CN" kern="1200" dirty="0" smtClean="0">
                <a:solidFill>
                  <a:schemeClr val="tx1"/>
                </a:solidFill>
                <a:effectLst/>
                <a:latin typeface="微软雅黑" panose="020B0503020204020204" pitchFamily="34" charset="-122"/>
                <a:ea typeface="微软雅黑" panose="020B0503020204020204" pitchFamily="34" charset="-122"/>
                <a:cs typeface="+mn-cs"/>
              </a:rPr>
              <a:t>，可更改</a:t>
            </a:r>
            <a:r>
              <a:rPr lang="en-US" altLang="zh-CN"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密码：</a:t>
            </a:r>
            <a:r>
              <a:rPr lang="en-US" altLang="zh-CN" sz="1100" kern="1200" dirty="0" smtClean="0">
                <a:solidFill>
                  <a:schemeClr val="tx1"/>
                </a:solidFill>
                <a:effectLst/>
                <a:latin typeface="微软雅黑" panose="020B0503020204020204" pitchFamily="34" charset="-122"/>
                <a:ea typeface="微软雅黑" panose="020B0503020204020204" pitchFamily="34" charset="-122"/>
                <a:cs typeface="+mn-cs"/>
              </a:rPr>
              <a:t>WI</a:t>
            </a:r>
            <a:r>
              <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rPr>
              <a:t>配置时设置的密码</a:t>
            </a:r>
          </a:p>
          <a:p>
            <a:pPr lvl="0"/>
            <a:endParaRPr lang="zh-CN" altLang="zh-CN" sz="11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dirty="0" smtClean="0"/>
          </a:p>
          <a:p>
            <a:endParaRPr lang="en-US" dirty="0"/>
          </a:p>
        </p:txBody>
      </p:sp>
    </p:spTree>
    <p:extLst>
      <p:ext uri="{BB962C8B-B14F-4D97-AF65-F5344CB8AC3E}">
        <p14:creationId xmlns:p14="http://schemas.microsoft.com/office/powerpoint/2010/main" val="42547795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7718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dirty="0" smtClean="0"/>
          </a:p>
        </p:txBody>
      </p:sp>
    </p:spTree>
    <p:extLst>
      <p:ext uri="{BB962C8B-B14F-4D97-AF65-F5344CB8AC3E}">
        <p14:creationId xmlns:p14="http://schemas.microsoft.com/office/powerpoint/2010/main" val="39347728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2086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sz="1100" kern="1200" dirty="0" smtClean="0">
                <a:solidFill>
                  <a:schemeClr val="dk1"/>
                </a:solidFill>
                <a:latin typeface="微软雅黑" pitchFamily="34" charset="-122"/>
                <a:ea typeface="微软雅黑" pitchFamily="34" charset="-122"/>
                <a:cs typeface=""/>
              </a:rPr>
              <a:t>1.</a:t>
            </a:r>
            <a:r>
              <a:rPr lang="en-US" altLang="zh-CN" sz="1100" kern="1200" baseline="0" dirty="0" smtClean="0">
                <a:solidFill>
                  <a:schemeClr val="dk1"/>
                </a:solidFill>
                <a:latin typeface="微软雅黑" pitchFamily="34" charset="-122"/>
                <a:ea typeface="微软雅黑" pitchFamily="34" charset="-122"/>
                <a:cs typeface=""/>
              </a:rPr>
              <a:t> </a:t>
            </a:r>
            <a:r>
              <a:rPr lang="zh-CN" altLang="en-US" sz="1100" kern="1200" baseline="0" dirty="0" smtClean="0">
                <a:solidFill>
                  <a:schemeClr val="dk1"/>
                </a:solidFill>
                <a:latin typeface="微软雅黑" pitchFamily="34" charset="-122"/>
                <a:ea typeface="微软雅黑" pitchFamily="34" charset="-122"/>
                <a:cs typeface=""/>
              </a:rPr>
              <a:t>连接</a:t>
            </a:r>
            <a:r>
              <a:rPr lang="zh-CN" altLang="en-US" sz="1100" kern="1200" dirty="0" smtClean="0">
                <a:solidFill>
                  <a:schemeClr val="dk1"/>
                </a:solidFill>
                <a:latin typeface="微软雅黑" pitchFamily="34" charset="-122"/>
                <a:ea typeface="微软雅黑" pitchFamily="34" charset="-122"/>
                <a:cs typeface=""/>
              </a:rPr>
              <a:t>诊断工具：当虚拟机无法连接时，使用该工具进行检测并对可修复的选项进行自动修复。</a:t>
            </a:r>
          </a:p>
          <a:p>
            <a:r>
              <a:rPr lang="en-US" altLang="zh-CN" sz="1100" kern="1200" dirty="0" smtClean="0">
                <a:solidFill>
                  <a:schemeClr val="dk1"/>
                </a:solidFill>
                <a:latin typeface="微软雅黑" pitchFamily="34" charset="-122"/>
                <a:ea typeface="微软雅黑" pitchFamily="34" charset="-122"/>
                <a:cs typeface=""/>
              </a:rPr>
              <a:t>2. </a:t>
            </a:r>
            <a:r>
              <a:rPr lang="zh-CN" altLang="en-US" sz="1100" kern="1200" dirty="0" smtClean="0">
                <a:solidFill>
                  <a:schemeClr val="dk1"/>
                </a:solidFill>
                <a:latin typeface="微软雅黑" pitchFamily="34" charset="-122"/>
                <a:ea typeface="微软雅黑" pitchFamily="34" charset="-122"/>
                <a:cs typeface=""/>
              </a:rPr>
              <a:t>日志收集工具：一键式收集虚拟机的日志用于问题定位。</a:t>
            </a:r>
          </a:p>
          <a:p>
            <a:r>
              <a:rPr lang="en-US" altLang="zh-CN" sz="1100" kern="1200" dirty="0" smtClean="0">
                <a:solidFill>
                  <a:schemeClr val="dk1"/>
                </a:solidFill>
                <a:latin typeface="微软雅黑" pitchFamily="34" charset="-122"/>
                <a:ea typeface="微软雅黑" pitchFamily="34" charset="-122"/>
                <a:cs typeface=""/>
              </a:rPr>
              <a:t>3.</a:t>
            </a:r>
            <a:r>
              <a:rPr lang="en-US" altLang="zh-CN" sz="1100" kern="1200" baseline="0" dirty="0" smtClean="0">
                <a:solidFill>
                  <a:schemeClr val="dk1"/>
                </a:solidFill>
                <a:latin typeface="微软雅黑" pitchFamily="34" charset="-122"/>
                <a:ea typeface="微软雅黑" pitchFamily="34" charset="-122"/>
                <a:cs typeface=""/>
              </a:rPr>
              <a:t> </a:t>
            </a:r>
            <a:r>
              <a:rPr lang="zh-CN" altLang="en-US" sz="1100" kern="1200" baseline="0" dirty="0" smtClean="0">
                <a:solidFill>
                  <a:schemeClr val="dk1"/>
                </a:solidFill>
                <a:latin typeface="微软雅黑" pitchFamily="34" charset="-122"/>
                <a:ea typeface="微软雅黑" pitchFamily="34" charset="-122"/>
                <a:cs typeface=""/>
              </a:rPr>
              <a:t>华为外设助手：</a:t>
            </a:r>
            <a:endParaRPr lang="en-US" altLang="zh-CN" sz="1100" kern="1200" baseline="0" dirty="0" smtClean="0">
              <a:solidFill>
                <a:schemeClr val="dk1"/>
              </a:solidFill>
              <a:latin typeface="微软雅黑" pitchFamily="34" charset="-122"/>
              <a:ea typeface="微软雅黑" pitchFamily="34" charset="-122"/>
              <a:cs typeface=""/>
            </a:endParaRPr>
          </a:p>
          <a:p>
            <a:pPr lvl="1"/>
            <a:r>
              <a:rPr lang="zh-CN" altLang="en-US" sz="1100" kern="1200" baseline="0" dirty="0" smtClean="0">
                <a:solidFill>
                  <a:schemeClr val="dk1"/>
                </a:solidFill>
                <a:latin typeface="微软雅黑" pitchFamily="34" charset="-122"/>
                <a:ea typeface="微软雅黑" pitchFamily="34" charset="-122"/>
                <a:cs typeface=""/>
              </a:rPr>
              <a:t>策略自检（自动检测虚拟机当前外设策略，只能识别典型设备重定向方式）</a:t>
            </a:r>
            <a:endParaRPr lang="en-US" altLang="zh-CN" sz="1100" kern="1200" baseline="0" dirty="0" smtClean="0">
              <a:solidFill>
                <a:schemeClr val="dk1"/>
              </a:solidFill>
              <a:latin typeface="微软雅黑" pitchFamily="34" charset="-122"/>
              <a:ea typeface="微软雅黑" pitchFamily="34" charset="-122"/>
              <a:cs typeface=""/>
            </a:endParaRPr>
          </a:p>
          <a:p>
            <a:pPr lvl="1"/>
            <a:r>
              <a:rPr lang="zh-CN" altLang="en-US" sz="1100" kern="1200" dirty="0" smtClean="0">
                <a:solidFill>
                  <a:schemeClr val="dk1"/>
                </a:solidFill>
                <a:latin typeface="微软雅黑" pitchFamily="34" charset="-122"/>
                <a:ea typeface="微软雅黑" pitchFamily="34" charset="-122"/>
                <a:cs typeface=""/>
              </a:rPr>
              <a:t>配置指导（显示当前外设配置的重定向方式，提供图文并茂的配置指导）</a:t>
            </a:r>
            <a:endParaRPr lang="en-US" altLang="zh-CN" sz="1100" kern="1200" dirty="0" smtClean="0">
              <a:solidFill>
                <a:schemeClr val="dk1"/>
              </a:solidFill>
              <a:latin typeface="微软雅黑" pitchFamily="34" charset="-122"/>
              <a:ea typeface="微软雅黑" pitchFamily="34" charset="-122"/>
              <a:cs typeface=""/>
            </a:endParaRPr>
          </a:p>
          <a:p>
            <a:pPr lvl="1"/>
            <a:r>
              <a:rPr lang="zh-CN" altLang="en-US" sz="1100" kern="1200" dirty="0" smtClean="0">
                <a:solidFill>
                  <a:schemeClr val="dk1"/>
                </a:solidFill>
                <a:latin typeface="微软雅黑" pitchFamily="34" charset="-122"/>
                <a:ea typeface="微软雅黑" pitchFamily="34" charset="-122"/>
                <a:cs typeface=""/>
              </a:rPr>
              <a:t>常规分析（根据不同的重定向方式，提供自动及手动排查结合的常规分析）</a:t>
            </a:r>
            <a:endParaRPr lang="en-US" altLang="zh-CN" sz="1100" kern="1200" dirty="0" smtClean="0">
              <a:solidFill>
                <a:schemeClr val="dk1"/>
              </a:solidFill>
              <a:latin typeface="微软雅黑" pitchFamily="34" charset="-122"/>
              <a:ea typeface="微软雅黑" pitchFamily="34" charset="-122"/>
              <a:cs typeface=""/>
            </a:endParaRPr>
          </a:p>
          <a:p>
            <a:pPr lvl="1"/>
            <a:r>
              <a:rPr lang="zh-CN" altLang="en-US" sz="1100" kern="1200" dirty="0" smtClean="0">
                <a:solidFill>
                  <a:schemeClr val="dk1"/>
                </a:solidFill>
                <a:latin typeface="微软雅黑" pitchFamily="34" charset="-122"/>
                <a:ea typeface="微软雅黑" pitchFamily="34" charset="-122"/>
                <a:cs typeface=""/>
              </a:rPr>
              <a:t>深度分析（结合关键日志流程，进行外设问题的一键式深度分析）</a:t>
            </a:r>
          </a:p>
          <a:p>
            <a:pPr>
              <a:buFont typeface="Wingdings" panose="05000000000000000000" pitchFamily="2" charset="2"/>
              <a:buNone/>
              <a:defRPr/>
            </a:pPr>
            <a:endParaRPr lang="zh-CN" altLang="en-US" kern="0" dirty="0" smtClean="0">
              <a:latin typeface="+mn-ea"/>
            </a:endParaRPr>
          </a:p>
        </p:txBody>
      </p:sp>
    </p:spTree>
    <p:extLst>
      <p:ext uri="{BB962C8B-B14F-4D97-AF65-F5344CB8AC3E}">
        <p14:creationId xmlns:p14="http://schemas.microsoft.com/office/powerpoint/2010/main" val="39762032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zh-CN" altLang="en-US" dirty="0" smtClean="0">
                <a:effectLst/>
              </a:rPr>
              <a:t>分层简要介绍如下：</a:t>
            </a:r>
          </a:p>
          <a:p>
            <a:r>
              <a:rPr lang="zh-CN" altLang="en-US" dirty="0" smtClean="0">
                <a:effectLst/>
              </a:rPr>
              <a:t>云平台安全 </a:t>
            </a:r>
          </a:p>
          <a:p>
            <a:pPr lvl="1"/>
            <a:r>
              <a:rPr lang="zh-CN" altLang="en-US" dirty="0" smtClean="0">
                <a:effectLst/>
              </a:rPr>
              <a:t>数据存储安全 从隔离用户数据、控制数据访问、保护剩余信息、存储数据的可靠性等方面保证用户数据的安全和完整性。</a:t>
            </a:r>
          </a:p>
          <a:p>
            <a:pPr lvl="1"/>
            <a:r>
              <a:rPr lang="zh-CN" altLang="en-US" dirty="0" smtClean="0">
                <a:effectLst/>
              </a:rPr>
              <a:t>虚拟机隔离 实现同一物理机上不同虚拟机之间的资源隔离，避免虚拟机之间的数据窃取或恶意攻击，保证虚拟机的资源使用不受周边虚拟机的影响。终端用户使用虚拟机时，仅能访问属于自己的虚拟机的资源（如硬件、软件和数据），不能访问其他虚拟机的资源，保证虚拟机隔离安全。</a:t>
            </a:r>
          </a:p>
          <a:p>
            <a:pPr lvl="1"/>
            <a:r>
              <a:rPr lang="zh-CN" altLang="en-US" dirty="0" smtClean="0">
                <a:effectLst/>
              </a:rPr>
              <a:t>网络传输安全 通过网络平面隔离、引入防火墙、传输加密等手段，保证业务运行和维护安全。</a:t>
            </a:r>
          </a:p>
          <a:p>
            <a:r>
              <a:rPr lang="zh-CN" altLang="en-US" dirty="0" smtClean="0">
                <a:effectLst/>
              </a:rPr>
              <a:t>接入与管理安全 </a:t>
            </a:r>
          </a:p>
          <a:p>
            <a:pPr lvl="1"/>
            <a:r>
              <a:rPr lang="zh-CN" altLang="en-US" dirty="0" smtClean="0">
                <a:effectLst/>
              </a:rPr>
              <a:t>运维管理安全 从帐号、密码、管理员和用户权限、日志等方面介绍日常管理方面的安全措施。</a:t>
            </a:r>
          </a:p>
          <a:p>
            <a:pPr lvl="1"/>
            <a:r>
              <a:rPr lang="zh-CN" altLang="en-US" dirty="0" smtClean="0">
                <a:effectLst/>
              </a:rPr>
              <a:t>终端安全 包含终端自身安全、接入云计算时对终端进行</a:t>
            </a:r>
            <a:r>
              <a:rPr lang="en-US" altLang="zh-CN" dirty="0" smtClean="0">
                <a:effectLst/>
              </a:rPr>
              <a:t>SSL</a:t>
            </a:r>
            <a:r>
              <a:rPr lang="zh-CN" altLang="en-US" dirty="0" smtClean="0">
                <a:effectLst/>
              </a:rPr>
              <a:t>证书校验等方式保证终端安全。</a:t>
            </a:r>
          </a:p>
          <a:p>
            <a:pPr lvl="1"/>
            <a:r>
              <a:rPr lang="zh-CN" altLang="en-US" dirty="0" smtClean="0">
                <a:effectLst/>
              </a:rPr>
              <a:t>接入控制安全 系统管理员和用户接入进行认证，对通过</a:t>
            </a:r>
            <a:r>
              <a:rPr lang="en-US" altLang="zh-CN" dirty="0" smtClean="0">
                <a:effectLst/>
              </a:rPr>
              <a:t>AD</a:t>
            </a:r>
            <a:r>
              <a:rPr lang="zh-CN" altLang="en-US" dirty="0" smtClean="0">
                <a:effectLst/>
              </a:rPr>
              <a:t>域、指纹、</a:t>
            </a:r>
            <a:r>
              <a:rPr lang="en-US" altLang="zh-CN" dirty="0" err="1" smtClean="0">
                <a:effectLst/>
              </a:rPr>
              <a:t>USBKey</a:t>
            </a:r>
            <a:r>
              <a:rPr lang="zh-CN" altLang="en-US" dirty="0" smtClean="0">
                <a:effectLst/>
              </a:rPr>
              <a:t>、</a:t>
            </a:r>
            <a:r>
              <a:rPr lang="en-US" altLang="zh-CN" dirty="0" smtClean="0">
                <a:effectLst/>
              </a:rPr>
              <a:t>VNC</a:t>
            </a:r>
            <a:r>
              <a:rPr lang="zh-CN" altLang="en-US" dirty="0" smtClean="0">
                <a:effectLst/>
              </a:rPr>
              <a:t>等认证方式接入的用户进行认证，保证接入安全。</a:t>
            </a:r>
          </a:p>
          <a:p>
            <a:r>
              <a:rPr lang="zh-CN" altLang="en-US" dirty="0" smtClean="0">
                <a:effectLst/>
              </a:rPr>
              <a:t>除上述安全方案外，还通过修复</a:t>
            </a:r>
            <a:r>
              <a:rPr lang="en-US" altLang="zh-CN" dirty="0" smtClean="0">
                <a:effectLst/>
              </a:rPr>
              <a:t>Web</a:t>
            </a:r>
            <a:r>
              <a:rPr lang="zh-CN" altLang="en-US" dirty="0" smtClean="0">
                <a:effectLst/>
              </a:rPr>
              <a:t>应用漏洞、对操作系统和数据库进行加固、安装安全补丁和防病毒软件等手段保证各物理主机的安全。</a:t>
            </a:r>
          </a:p>
          <a:p>
            <a:endParaRPr lang="en-US" dirty="0"/>
          </a:p>
        </p:txBody>
      </p:sp>
    </p:spTree>
    <p:extLst>
      <p:ext uri="{BB962C8B-B14F-4D97-AF65-F5344CB8AC3E}">
        <p14:creationId xmlns:p14="http://schemas.microsoft.com/office/powerpoint/2010/main" val="42426914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en-US" altLang="zh-CN" sz="1100" i="1" kern="1200" dirty="0" smtClean="0">
                <a:solidFill>
                  <a:schemeClr val="tx1"/>
                </a:solidFill>
                <a:latin typeface="华文细黑" pitchFamily="2" charset="-122"/>
              </a:rPr>
              <a:t>X.509</a:t>
            </a:r>
            <a:r>
              <a:rPr lang="zh-CN" altLang="en-US" sz="1100" kern="1200" dirty="0" smtClean="0">
                <a:solidFill>
                  <a:schemeClr val="tx1"/>
                </a:solidFill>
                <a:latin typeface="华文细黑" pitchFamily="2" charset="-122"/>
              </a:rPr>
              <a:t>是由国际电信联盟（</a:t>
            </a:r>
            <a:r>
              <a:rPr lang="en-US" altLang="zh-CN" sz="1100" kern="1200" dirty="0" smtClean="0">
                <a:solidFill>
                  <a:schemeClr val="tx1"/>
                </a:solidFill>
                <a:latin typeface="华文细黑" pitchFamily="2" charset="-122"/>
              </a:rPr>
              <a:t>ITU-T</a:t>
            </a:r>
            <a:r>
              <a:rPr lang="zh-CN" altLang="en-US" sz="1100" kern="1200" dirty="0" smtClean="0">
                <a:solidFill>
                  <a:schemeClr val="tx1"/>
                </a:solidFill>
                <a:latin typeface="华文细黑" pitchFamily="2" charset="-122"/>
              </a:rPr>
              <a:t>）制定的数字证书标准。</a:t>
            </a:r>
            <a:endParaRPr lang="zh-CN" altLang="en-US" dirty="0" smtClean="0">
              <a:latin typeface="华文细黑" pitchFamily="2" charset="-122"/>
            </a:endParaRPr>
          </a:p>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7938497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r>
              <a:rPr lang="en-US" altLang="zh-CN" dirty="0" smtClean="0"/>
              <a:t>1</a:t>
            </a:r>
            <a:r>
              <a:rPr lang="zh-CN" altLang="en-US" dirty="0"/>
              <a:t>、</a:t>
            </a:r>
            <a:r>
              <a:rPr lang="en-US" altLang="zh-CN" dirty="0"/>
              <a:t>TC</a:t>
            </a:r>
            <a:r>
              <a:rPr lang="zh-CN" altLang="en-US" dirty="0"/>
              <a:t>开机后检测到自身没有证书后，可自动向</a:t>
            </a:r>
            <a:r>
              <a:rPr lang="en-US" altLang="zh-CN" dirty="0"/>
              <a:t>TCM</a:t>
            </a:r>
            <a:r>
              <a:rPr lang="zh-CN" altLang="en-US" dirty="0"/>
              <a:t>申请证书，</a:t>
            </a:r>
            <a:r>
              <a:rPr lang="en-US" altLang="zh-CN" dirty="0"/>
              <a:t>TCM</a:t>
            </a:r>
            <a:r>
              <a:rPr lang="zh-CN" altLang="en-US" dirty="0"/>
              <a:t>通过从</a:t>
            </a:r>
            <a:r>
              <a:rPr lang="en-US" altLang="zh-CN" dirty="0"/>
              <a:t>TC</a:t>
            </a:r>
            <a:r>
              <a:rPr lang="zh-CN" altLang="en-US" dirty="0"/>
              <a:t>搜集到的信息自动到</a:t>
            </a:r>
            <a:r>
              <a:rPr lang="en-US" altLang="zh-CN" dirty="0"/>
              <a:t>CA</a:t>
            </a:r>
            <a:r>
              <a:rPr lang="zh-CN" altLang="en-US" dirty="0"/>
              <a:t>申请证书；</a:t>
            </a:r>
            <a:r>
              <a:rPr lang="en-US" altLang="zh-CN" dirty="0"/>
              <a:t>TCM</a:t>
            </a:r>
            <a:r>
              <a:rPr lang="zh-CN" altLang="en-US" dirty="0"/>
              <a:t>获取</a:t>
            </a:r>
            <a:r>
              <a:rPr lang="en-US" altLang="zh-CN" dirty="0"/>
              <a:t>CA</a:t>
            </a:r>
            <a:r>
              <a:rPr lang="zh-CN" altLang="en-US" dirty="0"/>
              <a:t>签发的证书后，自动下发证书到</a:t>
            </a:r>
            <a:r>
              <a:rPr lang="en-US" altLang="zh-CN" dirty="0"/>
              <a:t>TC</a:t>
            </a:r>
            <a:r>
              <a:rPr lang="zh-CN" altLang="en-US" dirty="0"/>
              <a:t>上。整个</a:t>
            </a:r>
            <a:r>
              <a:rPr lang="en-US" altLang="zh-CN" dirty="0"/>
              <a:t>TC</a:t>
            </a:r>
            <a:r>
              <a:rPr lang="zh-CN" altLang="en-US" dirty="0"/>
              <a:t>证书获取过程无需用户参与，且能保证每个</a:t>
            </a:r>
            <a:r>
              <a:rPr lang="en-US" altLang="zh-CN" dirty="0"/>
              <a:t>TC</a:t>
            </a:r>
            <a:r>
              <a:rPr lang="zh-CN" altLang="en-US" dirty="0"/>
              <a:t>都能根据自身信息获得与其他</a:t>
            </a:r>
            <a:r>
              <a:rPr lang="en-US" altLang="zh-CN" dirty="0"/>
              <a:t>TC</a:t>
            </a:r>
            <a:r>
              <a:rPr lang="zh-CN" altLang="en-US" dirty="0"/>
              <a:t>不同的证书；</a:t>
            </a:r>
          </a:p>
          <a:p>
            <a:r>
              <a:rPr lang="en-US" altLang="zh-CN" dirty="0" smtClean="0"/>
              <a:t>2</a:t>
            </a:r>
            <a:r>
              <a:rPr lang="zh-CN" altLang="en-US" dirty="0"/>
              <a:t>、</a:t>
            </a:r>
            <a:r>
              <a:rPr lang="en-US" altLang="zh-CN" dirty="0"/>
              <a:t>TC</a:t>
            </a:r>
            <a:r>
              <a:rPr lang="zh-CN" altLang="en-US" dirty="0"/>
              <a:t>检测自身有证书后，自动发起到交换机的基于</a:t>
            </a:r>
            <a:r>
              <a:rPr lang="en-US" altLang="zh-CN" dirty="0"/>
              <a:t>EAP-TLS</a:t>
            </a:r>
            <a:r>
              <a:rPr lang="zh-CN" altLang="en-US" dirty="0"/>
              <a:t>的</a:t>
            </a:r>
            <a:r>
              <a:rPr lang="en-US" altLang="zh-CN" dirty="0"/>
              <a:t>802.1x</a:t>
            </a:r>
            <a:r>
              <a:rPr lang="zh-CN" altLang="en-US" dirty="0"/>
              <a:t>的双向证书认证，交换机会将认证信息通过</a:t>
            </a:r>
            <a:r>
              <a:rPr lang="en-US" altLang="zh-CN" dirty="0"/>
              <a:t>Radius</a:t>
            </a:r>
            <a:r>
              <a:rPr lang="zh-CN" altLang="en-US" dirty="0"/>
              <a:t>协议转发到</a:t>
            </a:r>
            <a:r>
              <a:rPr lang="en-US" altLang="zh-CN" dirty="0"/>
              <a:t>AAA</a:t>
            </a:r>
            <a:r>
              <a:rPr lang="zh-CN" altLang="en-US" dirty="0"/>
              <a:t>服务器处理。证书认证失败的</a:t>
            </a:r>
            <a:r>
              <a:rPr lang="en-US" altLang="zh-CN" dirty="0"/>
              <a:t>TC</a:t>
            </a:r>
            <a:r>
              <a:rPr lang="zh-CN" altLang="en-US" dirty="0"/>
              <a:t>将不会获得接入网络的权限；</a:t>
            </a:r>
          </a:p>
          <a:p>
            <a:r>
              <a:rPr lang="en-US" altLang="zh-CN" dirty="0" smtClean="0"/>
              <a:t>3</a:t>
            </a:r>
            <a:r>
              <a:rPr lang="zh-CN" altLang="en-US" dirty="0"/>
              <a:t>、除了支持</a:t>
            </a:r>
            <a:r>
              <a:rPr lang="en-US" altLang="zh-CN" dirty="0"/>
              <a:t>EAP-TLS</a:t>
            </a:r>
            <a:r>
              <a:rPr lang="zh-CN" altLang="en-US" dirty="0"/>
              <a:t>的双向证书认证外，</a:t>
            </a:r>
            <a:r>
              <a:rPr lang="en-US" altLang="zh-CN" dirty="0"/>
              <a:t>TC</a:t>
            </a:r>
            <a:r>
              <a:rPr lang="zh-CN" altLang="en-US" dirty="0"/>
              <a:t>还可支持基于</a:t>
            </a:r>
            <a:r>
              <a:rPr lang="en-US" altLang="zh-CN" dirty="0"/>
              <a:t>EAP-MD5</a:t>
            </a:r>
            <a:r>
              <a:rPr lang="zh-CN" altLang="en-US" dirty="0"/>
              <a:t>的用户名密码的</a:t>
            </a:r>
            <a:r>
              <a:rPr lang="en-US" altLang="zh-CN" dirty="0"/>
              <a:t>802.1x</a:t>
            </a:r>
            <a:r>
              <a:rPr lang="zh-CN" altLang="en-US" dirty="0"/>
              <a:t>认证。</a:t>
            </a:r>
          </a:p>
          <a:p>
            <a:pPr lvl="1"/>
            <a:r>
              <a:rPr lang="en-US" altLang="zh-CN" dirty="0"/>
              <a:t>802.1x</a:t>
            </a:r>
            <a:r>
              <a:rPr lang="zh-CN" altLang="en-US" dirty="0"/>
              <a:t>协议是基于</a:t>
            </a:r>
            <a:r>
              <a:rPr lang="en-US" altLang="zh-CN" dirty="0"/>
              <a:t>Client/Server</a:t>
            </a:r>
            <a:r>
              <a:rPr lang="zh-CN" altLang="en-US" dirty="0"/>
              <a:t>的访问控制和认证协议。它可以限制未经授权的用户</a:t>
            </a:r>
            <a:r>
              <a:rPr lang="en-US" altLang="zh-CN" dirty="0"/>
              <a:t>/</a:t>
            </a:r>
            <a:r>
              <a:rPr lang="zh-CN" altLang="en-US" dirty="0"/>
              <a:t>设备通过接入端口</a:t>
            </a:r>
            <a:r>
              <a:rPr lang="en-US" altLang="zh-CN" dirty="0"/>
              <a:t>(access port)</a:t>
            </a:r>
            <a:r>
              <a:rPr lang="zh-CN" altLang="en-US" dirty="0"/>
              <a:t>访问</a:t>
            </a:r>
            <a:r>
              <a:rPr lang="en-US" altLang="zh-CN" dirty="0"/>
              <a:t>LAN/WLAN</a:t>
            </a:r>
            <a:r>
              <a:rPr lang="zh-CN" altLang="en-US" dirty="0"/>
              <a:t>。在获得交换机或</a:t>
            </a:r>
            <a:r>
              <a:rPr lang="en-US" altLang="zh-CN" dirty="0"/>
              <a:t>LAN</a:t>
            </a:r>
            <a:r>
              <a:rPr lang="zh-CN" altLang="en-US" dirty="0"/>
              <a:t>提供的各种业务之前，</a:t>
            </a:r>
            <a:r>
              <a:rPr lang="en-US" altLang="zh-CN" dirty="0"/>
              <a:t>802.1x</a:t>
            </a:r>
            <a:r>
              <a:rPr lang="zh-CN" altLang="en-US" dirty="0"/>
              <a:t>对连接到交换机端口上的用户</a:t>
            </a:r>
            <a:r>
              <a:rPr lang="en-US" altLang="zh-CN" dirty="0"/>
              <a:t>/</a:t>
            </a:r>
            <a:r>
              <a:rPr lang="zh-CN" altLang="en-US" dirty="0"/>
              <a:t>设备进行认证。在认证通过之前，</a:t>
            </a:r>
            <a:r>
              <a:rPr lang="en-US" altLang="zh-CN" dirty="0"/>
              <a:t>802.1x</a:t>
            </a:r>
            <a:r>
              <a:rPr lang="zh-CN" altLang="en-US" dirty="0"/>
              <a:t>只允许</a:t>
            </a:r>
            <a:r>
              <a:rPr lang="en-US" altLang="zh-CN" dirty="0" err="1"/>
              <a:t>EAPoL</a:t>
            </a:r>
            <a:r>
              <a:rPr lang="zh-CN" altLang="en-US" dirty="0"/>
              <a:t>（基于局域网的扩展认证协议）数据通过设备连接的交换机端口；认证通过以后，正常的数据可以顺利地通过以太网端口。</a:t>
            </a:r>
          </a:p>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125606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pPr marL="273050" indent="-273050"/>
            <a:r>
              <a:rPr lang="zh-CN" altLang="en-US" sz="1100" dirty="0" smtClean="0">
                <a:solidFill>
                  <a:srgbClr val="000000"/>
                </a:solidFill>
                <a:latin typeface="Arial" pitchFamily="34" charset="0"/>
              </a:rPr>
              <a:t>固定</a:t>
            </a:r>
            <a:r>
              <a:rPr lang="en-US" altLang="zh-CN" sz="1100" dirty="0" smtClean="0">
                <a:solidFill>
                  <a:srgbClr val="000000"/>
                </a:solidFill>
                <a:latin typeface="Arial" pitchFamily="34" charset="0"/>
              </a:rPr>
              <a:t>TC</a:t>
            </a:r>
            <a:r>
              <a:rPr lang="zh-CN" altLang="en-US" sz="1100" dirty="0" smtClean="0">
                <a:solidFill>
                  <a:srgbClr val="000000"/>
                </a:solidFill>
                <a:latin typeface="Arial" pitchFamily="34" charset="0"/>
              </a:rPr>
              <a:t>接入：通过在</a:t>
            </a:r>
            <a:r>
              <a:rPr lang="en-US" altLang="zh-CN" sz="1100" dirty="0" smtClean="0">
                <a:solidFill>
                  <a:srgbClr val="000000"/>
                </a:solidFill>
                <a:latin typeface="Arial" pitchFamily="34" charset="0"/>
              </a:rPr>
              <a:t>TC MAC</a:t>
            </a:r>
            <a:r>
              <a:rPr lang="zh-CN" altLang="en-US" sz="1100" dirty="0" smtClean="0">
                <a:solidFill>
                  <a:srgbClr val="000000"/>
                </a:solidFill>
                <a:latin typeface="Arial" pitchFamily="34" charset="0"/>
              </a:rPr>
              <a:t>地址</a:t>
            </a:r>
            <a:r>
              <a:rPr lang="en-US" altLang="zh-CN" sz="1100" dirty="0" smtClean="0">
                <a:solidFill>
                  <a:srgbClr val="000000"/>
                </a:solidFill>
                <a:latin typeface="Arial" pitchFamily="34" charset="0"/>
              </a:rPr>
              <a:t>/MAC</a:t>
            </a:r>
            <a:r>
              <a:rPr lang="zh-CN" altLang="en-US" sz="1100" dirty="0" smtClean="0">
                <a:solidFill>
                  <a:srgbClr val="000000"/>
                </a:solidFill>
                <a:latin typeface="Arial" pitchFamily="34" charset="0"/>
              </a:rPr>
              <a:t>地址组与域用户</a:t>
            </a:r>
            <a:r>
              <a:rPr lang="en-US" altLang="zh-CN" sz="1100" dirty="0" smtClean="0">
                <a:solidFill>
                  <a:srgbClr val="000000"/>
                </a:solidFill>
                <a:latin typeface="Arial" pitchFamily="34" charset="0"/>
              </a:rPr>
              <a:t>/</a:t>
            </a:r>
            <a:r>
              <a:rPr lang="zh-CN" altLang="en-US" sz="1100" dirty="0" smtClean="0">
                <a:solidFill>
                  <a:srgbClr val="000000"/>
                </a:solidFill>
                <a:latin typeface="Arial" pitchFamily="34" charset="0"/>
              </a:rPr>
              <a:t>域用户组之间建立绑定关系，实现指定域用户</a:t>
            </a:r>
            <a:r>
              <a:rPr lang="en-US" altLang="zh-CN" sz="1100" dirty="0" smtClean="0">
                <a:solidFill>
                  <a:srgbClr val="000000"/>
                </a:solidFill>
                <a:latin typeface="Arial" pitchFamily="34" charset="0"/>
              </a:rPr>
              <a:t>/</a:t>
            </a:r>
            <a:r>
              <a:rPr lang="zh-CN" altLang="en-US" sz="1100" dirty="0" smtClean="0">
                <a:solidFill>
                  <a:srgbClr val="000000"/>
                </a:solidFill>
                <a:latin typeface="Arial" pitchFamily="34" charset="0"/>
              </a:rPr>
              <a:t>域用户组成员从固定</a:t>
            </a:r>
            <a:r>
              <a:rPr lang="en-US" altLang="zh-CN" sz="1100" dirty="0" smtClean="0">
                <a:solidFill>
                  <a:srgbClr val="000000"/>
                </a:solidFill>
                <a:latin typeface="Arial" pitchFamily="34" charset="0"/>
              </a:rPr>
              <a:t>TC/TC</a:t>
            </a:r>
            <a:r>
              <a:rPr lang="zh-CN" altLang="en-US" sz="1100" dirty="0" smtClean="0">
                <a:solidFill>
                  <a:srgbClr val="000000"/>
                </a:solidFill>
                <a:latin typeface="Arial" pitchFamily="34" charset="0"/>
              </a:rPr>
              <a:t>组接入桌面。固定</a:t>
            </a:r>
            <a:r>
              <a:rPr lang="en-US" altLang="zh-CN" sz="1100" dirty="0" smtClean="0">
                <a:solidFill>
                  <a:srgbClr val="000000"/>
                </a:solidFill>
                <a:latin typeface="Arial" pitchFamily="34" charset="0"/>
              </a:rPr>
              <a:t>TC</a:t>
            </a:r>
            <a:r>
              <a:rPr lang="zh-CN" altLang="en-US" sz="1100" dirty="0" smtClean="0">
                <a:solidFill>
                  <a:srgbClr val="000000"/>
                </a:solidFill>
                <a:latin typeface="Arial" pitchFamily="34" charset="0"/>
              </a:rPr>
              <a:t>接入可以和</a:t>
            </a:r>
            <a:r>
              <a:rPr lang="en-US" altLang="zh-CN" sz="1100" dirty="0" smtClean="0">
                <a:solidFill>
                  <a:srgbClr val="000000"/>
                </a:solidFill>
                <a:latin typeface="Arial" pitchFamily="34" charset="0"/>
              </a:rPr>
              <a:t>WI</a:t>
            </a:r>
            <a:r>
              <a:rPr lang="zh-CN" altLang="en-US" sz="1100" dirty="0" smtClean="0">
                <a:solidFill>
                  <a:srgbClr val="000000"/>
                </a:solidFill>
                <a:latin typeface="Arial" pitchFamily="34" charset="0"/>
              </a:rPr>
              <a:t>任何一种认证方式同时使用。</a:t>
            </a:r>
          </a:p>
          <a:p>
            <a:pPr marL="273050" indent="-273050"/>
            <a:r>
              <a:rPr lang="zh-CN" altLang="en-US" sz="1100" dirty="0" smtClean="0">
                <a:solidFill>
                  <a:srgbClr val="000000"/>
                </a:solidFill>
                <a:latin typeface="Arial" pitchFamily="34" charset="0"/>
              </a:rPr>
              <a:t>指定</a:t>
            </a:r>
            <a:r>
              <a:rPr lang="en-US" altLang="zh-CN" sz="1100" dirty="0" smtClean="0">
                <a:solidFill>
                  <a:srgbClr val="000000"/>
                </a:solidFill>
                <a:latin typeface="Arial" pitchFamily="34" charset="0"/>
              </a:rPr>
              <a:t>IP</a:t>
            </a:r>
            <a:r>
              <a:rPr lang="zh-CN" altLang="en-US" sz="1100" dirty="0" smtClean="0">
                <a:solidFill>
                  <a:srgbClr val="000000"/>
                </a:solidFill>
                <a:latin typeface="Arial" pitchFamily="34" charset="0"/>
              </a:rPr>
              <a:t>段接入：支持配置客户端</a:t>
            </a:r>
            <a:r>
              <a:rPr lang="en-US" altLang="zh-CN" sz="1100" dirty="0" smtClean="0">
                <a:solidFill>
                  <a:srgbClr val="000000"/>
                </a:solidFill>
                <a:latin typeface="Arial" pitchFamily="34" charset="0"/>
              </a:rPr>
              <a:t>IP</a:t>
            </a:r>
            <a:r>
              <a:rPr lang="zh-CN" altLang="en-US" sz="1100" dirty="0" smtClean="0">
                <a:solidFill>
                  <a:srgbClr val="000000"/>
                </a:solidFill>
                <a:latin typeface="Arial" pitchFamily="34" charset="0"/>
              </a:rPr>
              <a:t>段访问权限，禁止用户从非指定</a:t>
            </a:r>
            <a:r>
              <a:rPr lang="en-US" altLang="zh-CN" sz="1100" dirty="0" smtClean="0">
                <a:solidFill>
                  <a:srgbClr val="000000"/>
                </a:solidFill>
                <a:latin typeface="Arial" pitchFamily="34" charset="0"/>
              </a:rPr>
              <a:t>IP</a:t>
            </a:r>
            <a:r>
              <a:rPr lang="zh-CN" altLang="en-US" sz="1100" dirty="0" smtClean="0">
                <a:solidFill>
                  <a:srgbClr val="000000"/>
                </a:solidFill>
                <a:latin typeface="Arial" pitchFamily="34" charset="0"/>
              </a:rPr>
              <a:t>段登陆，</a:t>
            </a:r>
            <a:r>
              <a:rPr lang="en-US" altLang="zh-CN" sz="1100" dirty="0" smtClean="0">
                <a:solidFill>
                  <a:srgbClr val="000000"/>
                </a:solidFill>
                <a:latin typeface="Arial" pitchFamily="34" charset="0"/>
              </a:rPr>
              <a:t>IP</a:t>
            </a:r>
            <a:r>
              <a:rPr lang="zh-CN" altLang="en-US" sz="1100" dirty="0" smtClean="0">
                <a:solidFill>
                  <a:srgbClr val="000000"/>
                </a:solidFill>
                <a:latin typeface="Arial" pitchFamily="34" charset="0"/>
              </a:rPr>
              <a:t>段包含</a:t>
            </a:r>
            <a:r>
              <a:rPr lang="en-US" altLang="zh-CN" sz="1100" dirty="0" smtClean="0">
                <a:solidFill>
                  <a:srgbClr val="000000"/>
                </a:solidFill>
                <a:latin typeface="Arial" pitchFamily="34" charset="0"/>
              </a:rPr>
              <a:t>IP</a:t>
            </a:r>
            <a:r>
              <a:rPr lang="zh-CN" altLang="en-US" sz="1100" dirty="0" smtClean="0">
                <a:solidFill>
                  <a:srgbClr val="000000"/>
                </a:solidFill>
                <a:latin typeface="Arial" pitchFamily="34" charset="0"/>
              </a:rPr>
              <a:t>地址和子网掩码。</a:t>
            </a:r>
          </a:p>
          <a:p>
            <a:pPr marL="273050" indent="-273050"/>
            <a:r>
              <a:rPr lang="zh-CN" altLang="en-US" sz="1100" dirty="0" smtClean="0">
                <a:solidFill>
                  <a:srgbClr val="000000"/>
                </a:solidFill>
                <a:latin typeface="Arial" pitchFamily="34" charset="0"/>
              </a:rPr>
              <a:t>应用场景：在信息安全要求高的场合，只允许特定用户从固定地点的</a:t>
            </a:r>
            <a:r>
              <a:rPr lang="en-US" altLang="zh-CN" sz="1100" dirty="0" smtClean="0">
                <a:solidFill>
                  <a:srgbClr val="000000"/>
                </a:solidFill>
                <a:latin typeface="Arial" pitchFamily="34" charset="0"/>
              </a:rPr>
              <a:t>TC</a:t>
            </a:r>
            <a:r>
              <a:rPr lang="zh-CN" altLang="en-US" sz="1100" dirty="0" smtClean="0">
                <a:solidFill>
                  <a:srgbClr val="000000"/>
                </a:solidFill>
                <a:latin typeface="Arial" pitchFamily="34" charset="0"/>
              </a:rPr>
              <a:t>登录包含敏感信息的虚拟桌面，以避免敏感信息在其它地方被查看。</a:t>
            </a:r>
          </a:p>
          <a:p>
            <a:endParaRPr lang="en-US" dirty="0"/>
          </a:p>
        </p:txBody>
      </p:sp>
    </p:spTree>
    <p:extLst>
      <p:ext uri="{BB962C8B-B14F-4D97-AF65-F5344CB8AC3E}">
        <p14:creationId xmlns:p14="http://schemas.microsoft.com/office/powerpoint/2010/main" val="12438456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2593070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5792016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21970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63409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1679807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zh-CN" altLang="zh-CN" sz="1100" kern="1200" dirty="0" smtClean="0">
                <a:solidFill>
                  <a:schemeClr val="tx1"/>
                </a:solidFill>
                <a:latin typeface="+mn-ea"/>
                <a:ea typeface="+mn-ea"/>
                <a:cs typeface="+mn-cs"/>
              </a:rPr>
              <a:t>虚拟机登录时，通过</a:t>
            </a:r>
            <a:r>
              <a:rPr lang="en-US" altLang="zh-CN" sz="1100" kern="1200" dirty="0" smtClean="0">
                <a:solidFill>
                  <a:schemeClr val="tx1"/>
                </a:solidFill>
                <a:latin typeface="+mn-ea"/>
                <a:ea typeface="+mn-ea"/>
                <a:cs typeface="+mn-cs"/>
              </a:rPr>
              <a:t>AD</a:t>
            </a:r>
            <a:r>
              <a:rPr lang="zh-CN" altLang="zh-CN" sz="1100" kern="1200" dirty="0" smtClean="0">
                <a:solidFill>
                  <a:schemeClr val="tx1"/>
                </a:solidFill>
                <a:latin typeface="+mn-ea"/>
                <a:ea typeface="+mn-ea"/>
                <a:cs typeface="+mn-cs"/>
              </a:rPr>
              <a:t>认证的流程如下：</a:t>
            </a:r>
            <a:endParaRPr lang="en-US" altLang="zh-CN" sz="1100" kern="1200" dirty="0" smtClean="0">
              <a:solidFill>
                <a:schemeClr val="tx1"/>
              </a:solidFill>
              <a:latin typeface="+mn-ea"/>
              <a:ea typeface="+mn-ea"/>
              <a:cs typeface="+mn-cs"/>
            </a:endParaRPr>
          </a:p>
          <a:p>
            <a:pPr lvl="1"/>
            <a:r>
              <a:rPr lang="en-US" altLang="zh-CN" sz="1100" u="none" strike="noStrike" kern="1200" dirty="0" smtClean="0">
                <a:solidFill>
                  <a:schemeClr val="tx1"/>
                </a:solidFill>
                <a:latin typeface="+mn-ea"/>
                <a:ea typeface="+mn-ea"/>
                <a:cs typeface="+mn-cs"/>
              </a:rPr>
              <a:t>1</a:t>
            </a:r>
            <a:r>
              <a:rPr lang="zh-CN" altLang="en-US" sz="1100" u="none" strike="noStrike" kern="1200" dirty="0" smtClean="0">
                <a:solidFill>
                  <a:schemeClr val="tx1"/>
                </a:solidFill>
                <a:latin typeface="+mn-ea"/>
                <a:ea typeface="+mn-ea"/>
                <a:cs typeface="+mn-cs"/>
              </a:rPr>
              <a:t>、</a:t>
            </a:r>
            <a:r>
              <a:rPr lang="zh-CN" altLang="zh-CN" sz="1100" u="none" strike="noStrike" kern="1200" dirty="0" smtClean="0">
                <a:solidFill>
                  <a:schemeClr val="tx1"/>
                </a:solidFill>
                <a:latin typeface="+mn-ea"/>
                <a:ea typeface="+mn-ea"/>
                <a:cs typeface="+mn-cs"/>
              </a:rPr>
              <a:t>用户在</a:t>
            </a:r>
            <a:r>
              <a:rPr lang="en-US" altLang="zh-CN" sz="1100" u="none" strike="noStrike" kern="1200" dirty="0" smtClean="0">
                <a:solidFill>
                  <a:schemeClr val="tx1"/>
                </a:solidFill>
                <a:latin typeface="+mn-ea"/>
                <a:ea typeface="+mn-ea"/>
                <a:cs typeface="+mn-cs"/>
              </a:rPr>
              <a:t>WI</a:t>
            </a:r>
            <a:r>
              <a:rPr lang="zh-CN" altLang="zh-CN" sz="1100" u="none" strike="noStrike" kern="1200" dirty="0" smtClean="0">
                <a:solidFill>
                  <a:schemeClr val="tx1"/>
                </a:solidFill>
                <a:latin typeface="+mn-ea"/>
                <a:ea typeface="+mn-ea"/>
                <a:cs typeface="+mn-cs"/>
              </a:rPr>
              <a:t>登录界面输入用户名和密码，进行登录。</a:t>
            </a:r>
            <a:endParaRPr lang="en-US" altLang="zh-CN" sz="1100" u="none" strike="noStrike" kern="1200" dirty="0" smtClean="0">
              <a:solidFill>
                <a:schemeClr val="tx1"/>
              </a:solidFill>
              <a:latin typeface="+mn-ea"/>
              <a:ea typeface="+mn-ea"/>
              <a:cs typeface="+mn-cs"/>
            </a:endParaRPr>
          </a:p>
          <a:p>
            <a:pPr lvl="1"/>
            <a:r>
              <a:rPr lang="en-US" altLang="zh-CN" sz="1100" u="none" strike="noStrike" kern="1200" dirty="0" smtClean="0">
                <a:solidFill>
                  <a:schemeClr val="tx1"/>
                </a:solidFill>
                <a:latin typeface="+mn-ea"/>
                <a:ea typeface="+mn-ea"/>
                <a:cs typeface="+mn-cs"/>
              </a:rPr>
              <a:t>2</a:t>
            </a:r>
            <a:r>
              <a:rPr lang="zh-CN" altLang="en-US" sz="1100" u="none" strike="noStrike" kern="1200" dirty="0" smtClean="0">
                <a:solidFill>
                  <a:schemeClr val="tx1"/>
                </a:solidFill>
                <a:latin typeface="+mn-ea"/>
                <a:ea typeface="+mn-ea"/>
                <a:cs typeface="+mn-cs"/>
              </a:rPr>
              <a:t>、</a:t>
            </a:r>
            <a:r>
              <a:rPr lang="en-US" altLang="zh-CN" sz="1100" u="none" strike="noStrike" kern="1200" dirty="0" smtClean="0">
                <a:solidFill>
                  <a:schemeClr val="tx1"/>
                </a:solidFill>
                <a:latin typeface="+mn-ea"/>
                <a:ea typeface="+mn-ea"/>
                <a:cs typeface="+mn-cs"/>
              </a:rPr>
              <a:t>WI</a:t>
            </a:r>
            <a:r>
              <a:rPr lang="zh-CN" altLang="zh-CN" sz="1100" u="none" strike="noStrike" kern="1200" dirty="0" smtClean="0">
                <a:solidFill>
                  <a:schemeClr val="tx1"/>
                </a:solidFill>
                <a:latin typeface="+mn-ea"/>
                <a:ea typeface="+mn-ea"/>
                <a:cs typeface="+mn-cs"/>
              </a:rPr>
              <a:t>受到用户登录请求后，向</a:t>
            </a:r>
            <a:r>
              <a:rPr lang="en-US" altLang="zh-CN" sz="1100" u="none" strike="noStrike" kern="1200" dirty="0" smtClean="0">
                <a:solidFill>
                  <a:schemeClr val="tx1"/>
                </a:solidFill>
                <a:latin typeface="+mn-ea"/>
                <a:ea typeface="+mn-ea"/>
                <a:cs typeface="+mn-cs"/>
              </a:rPr>
              <a:t>AD</a:t>
            </a:r>
            <a:r>
              <a:rPr lang="zh-CN" altLang="zh-CN" sz="1100" u="none" strike="noStrike" kern="1200" dirty="0" smtClean="0">
                <a:solidFill>
                  <a:schemeClr val="tx1"/>
                </a:solidFill>
                <a:latin typeface="+mn-ea"/>
                <a:ea typeface="+mn-ea"/>
                <a:cs typeface="+mn-cs"/>
              </a:rPr>
              <a:t>发起验证域帐号请求。</a:t>
            </a:r>
            <a:endParaRPr lang="en-US" altLang="zh-CN" sz="1100" u="none" strike="noStrike" kern="1200" dirty="0" smtClean="0">
              <a:solidFill>
                <a:schemeClr val="tx1"/>
              </a:solidFill>
              <a:latin typeface="+mn-ea"/>
              <a:ea typeface="+mn-ea"/>
              <a:cs typeface="+mn-cs"/>
            </a:endParaRPr>
          </a:p>
          <a:p>
            <a:pPr lvl="1"/>
            <a:r>
              <a:rPr lang="en-US" altLang="zh-CN" sz="1100" u="none" strike="noStrike" kern="1200" dirty="0" smtClean="0">
                <a:solidFill>
                  <a:schemeClr val="tx1"/>
                </a:solidFill>
                <a:latin typeface="+mn-ea"/>
                <a:ea typeface="+mn-ea"/>
                <a:cs typeface="+mn-cs"/>
              </a:rPr>
              <a:t>3</a:t>
            </a:r>
            <a:r>
              <a:rPr lang="zh-CN" altLang="en-US" sz="1100" u="none" strike="noStrike" kern="1200" dirty="0" smtClean="0">
                <a:solidFill>
                  <a:schemeClr val="tx1"/>
                </a:solidFill>
                <a:latin typeface="+mn-ea"/>
                <a:ea typeface="+mn-ea"/>
                <a:cs typeface="+mn-cs"/>
              </a:rPr>
              <a:t>、</a:t>
            </a:r>
            <a:r>
              <a:rPr lang="en-US" altLang="zh-CN" sz="1100" u="none" strike="noStrike" kern="1200" dirty="0" smtClean="0">
                <a:solidFill>
                  <a:schemeClr val="tx1"/>
                </a:solidFill>
                <a:latin typeface="+mn-ea"/>
                <a:ea typeface="+mn-ea"/>
                <a:cs typeface="+mn-cs"/>
              </a:rPr>
              <a:t>AD</a:t>
            </a:r>
            <a:r>
              <a:rPr lang="zh-CN" altLang="zh-CN" sz="1100" u="none" strike="noStrike" kern="1200" dirty="0" smtClean="0">
                <a:solidFill>
                  <a:schemeClr val="tx1"/>
                </a:solidFill>
                <a:latin typeface="+mn-ea"/>
                <a:ea typeface="+mn-ea"/>
                <a:cs typeface="+mn-cs"/>
              </a:rPr>
              <a:t>校验域帐号合法后，将校验结果返回给</a:t>
            </a:r>
            <a:r>
              <a:rPr lang="en-US" altLang="zh-CN" sz="1100" u="none" strike="noStrike" kern="1200" dirty="0" smtClean="0">
                <a:solidFill>
                  <a:schemeClr val="tx1"/>
                </a:solidFill>
                <a:latin typeface="+mn-ea"/>
                <a:ea typeface="+mn-ea"/>
                <a:cs typeface="+mn-cs"/>
              </a:rPr>
              <a:t>WI</a:t>
            </a:r>
            <a:r>
              <a:rPr lang="zh-CN" altLang="zh-CN" sz="1100" u="none" strike="noStrike" kern="1200" dirty="0" smtClean="0">
                <a:solidFill>
                  <a:schemeClr val="tx1"/>
                </a:solidFill>
                <a:latin typeface="+mn-ea"/>
                <a:ea typeface="+mn-ea"/>
                <a:cs typeface="+mn-cs"/>
              </a:rPr>
              <a:t>，</a:t>
            </a:r>
            <a:r>
              <a:rPr lang="en-US" altLang="zh-CN" sz="1100" u="none" strike="noStrike" kern="1200" dirty="0" smtClean="0">
                <a:solidFill>
                  <a:schemeClr val="tx1"/>
                </a:solidFill>
                <a:latin typeface="+mn-ea"/>
                <a:ea typeface="+mn-ea"/>
                <a:cs typeface="+mn-cs"/>
              </a:rPr>
              <a:t>WI</a:t>
            </a:r>
            <a:r>
              <a:rPr lang="zh-CN" altLang="zh-CN" sz="1100" u="none" strike="noStrike" kern="1200" dirty="0" smtClean="0">
                <a:solidFill>
                  <a:schemeClr val="tx1"/>
                </a:solidFill>
                <a:latin typeface="+mn-ea"/>
                <a:ea typeface="+mn-ea"/>
                <a:cs typeface="+mn-cs"/>
              </a:rPr>
              <a:t>到</a:t>
            </a:r>
            <a:r>
              <a:rPr lang="en-US" altLang="zh-CN" sz="1100" u="none" strike="noStrike" kern="1200" dirty="0" smtClean="0">
                <a:solidFill>
                  <a:schemeClr val="tx1"/>
                </a:solidFill>
                <a:latin typeface="+mn-ea"/>
                <a:ea typeface="+mn-ea"/>
                <a:cs typeface="+mn-cs"/>
              </a:rPr>
              <a:t>HDC</a:t>
            </a:r>
            <a:r>
              <a:rPr lang="zh-CN" altLang="zh-CN" sz="1100" u="none" strike="noStrike" kern="1200" dirty="0" smtClean="0">
                <a:solidFill>
                  <a:schemeClr val="tx1"/>
                </a:solidFill>
                <a:latin typeface="+mn-ea"/>
                <a:ea typeface="+mn-ea"/>
                <a:cs typeface="+mn-cs"/>
              </a:rPr>
              <a:t>查询虚拟机列表，并返回给用户。</a:t>
            </a:r>
            <a:endParaRPr lang="en-US" altLang="zh-CN" sz="1100" u="none" strike="noStrike" kern="1200" dirty="0" smtClean="0">
              <a:solidFill>
                <a:schemeClr val="tx1"/>
              </a:solidFill>
              <a:latin typeface="+mn-ea"/>
              <a:ea typeface="+mn-ea"/>
              <a:cs typeface="+mn-cs"/>
            </a:endParaRPr>
          </a:p>
          <a:p>
            <a:r>
              <a:rPr lang="en-US" altLang="zh-CN" sz="1100" u="none" strike="noStrike" kern="1200" dirty="0" smtClean="0">
                <a:solidFill>
                  <a:schemeClr val="tx1"/>
                </a:solidFill>
                <a:latin typeface="+mn-ea"/>
                <a:ea typeface="+mn-ea"/>
                <a:cs typeface="+mn-cs"/>
              </a:rPr>
              <a:t>AD</a:t>
            </a:r>
            <a:r>
              <a:rPr lang="zh-CN" altLang="en-US" sz="1100" u="none" strike="noStrike" kern="1200" dirty="0" smtClean="0">
                <a:solidFill>
                  <a:schemeClr val="tx1"/>
                </a:solidFill>
                <a:latin typeface="+mn-ea"/>
                <a:ea typeface="+mn-ea"/>
                <a:cs typeface="+mn-cs"/>
              </a:rPr>
              <a:t>登录通常设置为单点登录模式（</a:t>
            </a:r>
            <a:r>
              <a:rPr lang="en-US" altLang="zh-CN" sz="1100" u="none" strike="noStrike" kern="1200" dirty="0" smtClean="0">
                <a:solidFill>
                  <a:schemeClr val="tx1"/>
                </a:solidFill>
                <a:latin typeface="+mn-ea"/>
                <a:ea typeface="+mn-ea"/>
                <a:cs typeface="+mn-cs"/>
              </a:rPr>
              <a:t>SSON</a:t>
            </a:r>
            <a:r>
              <a:rPr lang="zh-CN" altLang="en-US" sz="1100" u="none" strike="noStrike" kern="1200" dirty="0" smtClean="0">
                <a:solidFill>
                  <a:schemeClr val="tx1"/>
                </a:solidFill>
                <a:latin typeface="+mn-ea"/>
                <a:ea typeface="+mn-ea"/>
                <a:cs typeface="+mn-cs"/>
              </a:rPr>
              <a:t>），在访问</a:t>
            </a:r>
            <a:r>
              <a:rPr lang="en-US" altLang="zh-CN" sz="1100" u="none" strike="noStrike" kern="1200" dirty="0" smtClean="0">
                <a:solidFill>
                  <a:schemeClr val="tx1"/>
                </a:solidFill>
                <a:latin typeface="+mn-ea"/>
                <a:ea typeface="+mn-ea"/>
                <a:cs typeface="+mn-cs"/>
              </a:rPr>
              <a:t>WI</a:t>
            </a:r>
            <a:r>
              <a:rPr lang="zh-CN" altLang="en-US" sz="1100" u="none" strike="noStrike" kern="1200" dirty="0" smtClean="0">
                <a:solidFill>
                  <a:schemeClr val="tx1"/>
                </a:solidFill>
                <a:latin typeface="+mn-ea"/>
                <a:ea typeface="+mn-ea"/>
                <a:cs typeface="+mn-cs"/>
              </a:rPr>
              <a:t>是输出用户名和密码后，进入虚拟机时，就不必再次输出用户名和密码信息了。</a:t>
            </a:r>
            <a:endParaRPr lang="zh-CN" altLang="zh-CN" sz="1100" u="none" strike="noStrike" kern="1200" dirty="0" smtClean="0">
              <a:solidFill>
                <a:schemeClr val="tx1"/>
              </a:solidFill>
              <a:latin typeface="+mn-ea"/>
              <a:ea typeface="+mn-ea"/>
              <a:cs typeface="+mn-cs"/>
            </a:endParaRPr>
          </a:p>
          <a:p>
            <a:endParaRPr lang="en-US" dirty="0"/>
          </a:p>
        </p:txBody>
      </p:sp>
    </p:spTree>
    <p:extLst>
      <p:ext uri="{BB962C8B-B14F-4D97-AF65-F5344CB8AC3E}">
        <p14:creationId xmlns:p14="http://schemas.microsoft.com/office/powerpoint/2010/main" val="3367800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4332243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1806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zh-CN" altLang="zh-CN" sz="1100" kern="1200" dirty="0" smtClean="0">
                <a:solidFill>
                  <a:schemeClr val="tx1"/>
                </a:solidFill>
                <a:latin typeface="+mn-ea"/>
                <a:ea typeface="+mn-ea"/>
                <a:cs typeface="+mn-cs"/>
              </a:rPr>
              <a:t>具体流程说明如下：</a:t>
            </a:r>
            <a:r>
              <a:rPr lang="en-US" altLang="zh-CN" sz="1100" kern="1200" dirty="0" smtClean="0">
                <a:solidFill>
                  <a:schemeClr val="tx1"/>
                </a:solidFill>
                <a:latin typeface="+mn-ea"/>
                <a:ea typeface="+mn-ea"/>
                <a:cs typeface="+mn-cs"/>
              </a:rPr>
              <a:t> </a:t>
            </a:r>
          </a:p>
          <a:p>
            <a:pPr lvl="1"/>
            <a:r>
              <a:rPr lang="en-US" altLang="zh-CN" sz="1100" u="none" strike="noStrike" kern="1200" dirty="0" smtClean="0">
                <a:solidFill>
                  <a:schemeClr val="tx1"/>
                </a:solidFill>
                <a:latin typeface="+mn-ea"/>
                <a:ea typeface="+mn-ea"/>
                <a:cs typeface="+mn-cs"/>
              </a:rPr>
              <a:t>1</a:t>
            </a:r>
            <a:r>
              <a:rPr lang="zh-CN" altLang="en-US" sz="1100" u="none" strike="noStrike" kern="1200" dirty="0" smtClean="0">
                <a:solidFill>
                  <a:schemeClr val="tx1"/>
                </a:solidFill>
                <a:latin typeface="+mn-ea"/>
                <a:ea typeface="+mn-ea"/>
                <a:cs typeface="+mn-cs"/>
              </a:rPr>
              <a:t>、</a:t>
            </a:r>
            <a:r>
              <a:rPr lang="zh-CN" altLang="zh-CN" sz="1100" u="none" strike="noStrike" kern="1200" dirty="0" smtClean="0">
                <a:solidFill>
                  <a:schemeClr val="tx1"/>
                </a:solidFill>
                <a:latin typeface="+mn-ea"/>
                <a:ea typeface="+mn-ea"/>
                <a:cs typeface="+mn-cs"/>
              </a:rPr>
              <a:t>指纹仪与云终端连接后，用户在云终端上输入桌面云域名，通过</a:t>
            </a:r>
            <a:r>
              <a:rPr lang="en-US" altLang="zh-CN" sz="1100" u="none" strike="noStrike" kern="1200" dirty="0" smtClean="0">
                <a:solidFill>
                  <a:schemeClr val="tx1"/>
                </a:solidFill>
                <a:latin typeface="+mn-ea"/>
                <a:ea typeface="+mn-ea"/>
                <a:cs typeface="+mn-cs"/>
              </a:rPr>
              <a:t>HTTPS</a:t>
            </a:r>
            <a:r>
              <a:rPr lang="zh-CN" altLang="zh-CN" sz="1100" u="none" strike="noStrike" kern="1200" dirty="0" smtClean="0">
                <a:solidFill>
                  <a:schemeClr val="tx1"/>
                </a:solidFill>
                <a:latin typeface="+mn-ea"/>
                <a:ea typeface="+mn-ea"/>
                <a:cs typeface="+mn-cs"/>
              </a:rPr>
              <a:t>方式接入</a:t>
            </a:r>
            <a:r>
              <a:rPr lang="en-US" altLang="zh-CN" sz="1100" u="none" strike="noStrike" kern="1200" dirty="0" smtClean="0">
                <a:solidFill>
                  <a:schemeClr val="tx1"/>
                </a:solidFill>
                <a:latin typeface="+mn-ea"/>
                <a:ea typeface="+mn-ea"/>
                <a:cs typeface="+mn-cs"/>
              </a:rPr>
              <a:t>WI</a:t>
            </a:r>
            <a:r>
              <a:rPr lang="zh-CN" altLang="zh-CN" sz="1100" u="none" strike="noStrike" kern="1200" dirty="0" smtClean="0">
                <a:solidFill>
                  <a:schemeClr val="tx1"/>
                </a:solidFill>
                <a:latin typeface="+mn-ea"/>
                <a:ea typeface="+mn-ea"/>
                <a:cs typeface="+mn-cs"/>
              </a:rPr>
              <a:t>，</a:t>
            </a:r>
            <a:r>
              <a:rPr lang="en-US" altLang="zh-CN" sz="1100" u="none" strike="noStrike" kern="1200" dirty="0" smtClean="0">
                <a:solidFill>
                  <a:schemeClr val="tx1"/>
                </a:solidFill>
                <a:latin typeface="+mn-ea"/>
                <a:ea typeface="+mn-ea"/>
                <a:cs typeface="+mn-cs"/>
              </a:rPr>
              <a:t>WI</a:t>
            </a:r>
            <a:r>
              <a:rPr lang="zh-CN" altLang="zh-CN" sz="1100" u="none" strike="noStrike" kern="1200" dirty="0" smtClean="0">
                <a:solidFill>
                  <a:schemeClr val="tx1"/>
                </a:solidFill>
                <a:latin typeface="+mn-ea"/>
                <a:ea typeface="+mn-ea"/>
                <a:cs typeface="+mn-cs"/>
              </a:rPr>
              <a:t>向用户提供用户名，密码登录界面。</a:t>
            </a:r>
            <a:r>
              <a:rPr lang="en-US" altLang="zh-CN" sz="1100" u="none" strike="noStrike" kern="1200" dirty="0" smtClean="0">
                <a:solidFill>
                  <a:schemeClr val="tx1"/>
                </a:solidFill>
                <a:latin typeface="+mn-ea"/>
                <a:ea typeface="+mn-ea"/>
                <a:cs typeface="+mn-cs"/>
              </a:rPr>
              <a:t> </a:t>
            </a:r>
            <a:r>
              <a:rPr lang="zh-CN" altLang="zh-CN" sz="1100" u="none" strike="noStrike" kern="1200" dirty="0" smtClean="0">
                <a:solidFill>
                  <a:schemeClr val="tx1"/>
                </a:solidFill>
                <a:latin typeface="+mn-ea"/>
                <a:ea typeface="+mn-ea"/>
                <a:cs typeface="+mn-cs"/>
              </a:rPr>
              <a:t>用户在登录界面出现后输入用户名、密码，传递给</a:t>
            </a:r>
            <a:r>
              <a:rPr lang="en-US" altLang="zh-CN" sz="1100" u="none" strike="noStrike" kern="1200" dirty="0" err="1" smtClean="0">
                <a:solidFill>
                  <a:schemeClr val="tx1"/>
                </a:solidFill>
                <a:latin typeface="+mn-ea"/>
                <a:ea typeface="+mn-ea"/>
                <a:cs typeface="+mn-cs"/>
              </a:rPr>
              <a:t>FusionAccess</a:t>
            </a:r>
            <a:r>
              <a:rPr lang="zh-CN" altLang="zh-CN" sz="1100" u="none" strike="noStrike" kern="1200" dirty="0" smtClean="0">
                <a:solidFill>
                  <a:schemeClr val="tx1"/>
                </a:solidFill>
                <a:latin typeface="+mn-ea"/>
                <a:ea typeface="+mn-ea"/>
                <a:cs typeface="+mn-cs"/>
              </a:rPr>
              <a:t>。</a:t>
            </a:r>
            <a:endParaRPr lang="en-US" altLang="zh-CN" sz="1100" u="none" strike="noStrike" kern="1200" dirty="0" smtClean="0">
              <a:solidFill>
                <a:schemeClr val="tx1"/>
              </a:solidFill>
              <a:latin typeface="+mn-ea"/>
              <a:ea typeface="+mn-ea"/>
              <a:cs typeface="+mn-cs"/>
            </a:endParaRPr>
          </a:p>
          <a:p>
            <a:pPr lvl="1"/>
            <a:r>
              <a:rPr lang="en-US" altLang="zh-CN" sz="1100" u="none" strike="noStrike" kern="1200" dirty="0" smtClean="0">
                <a:solidFill>
                  <a:schemeClr val="tx1"/>
                </a:solidFill>
                <a:latin typeface="+mn-ea"/>
                <a:ea typeface="+mn-ea"/>
                <a:cs typeface="+mn-cs"/>
              </a:rPr>
              <a:t>2</a:t>
            </a:r>
            <a:r>
              <a:rPr lang="zh-CN" altLang="en-US" sz="1100" u="none" strike="noStrike" kern="1200" dirty="0" smtClean="0">
                <a:solidFill>
                  <a:schemeClr val="tx1"/>
                </a:solidFill>
                <a:latin typeface="+mn-ea"/>
                <a:ea typeface="+mn-ea"/>
                <a:cs typeface="+mn-cs"/>
              </a:rPr>
              <a:t>、</a:t>
            </a:r>
            <a:r>
              <a:rPr lang="en-US" altLang="zh-CN" sz="1100" u="none" strike="noStrike" kern="1200" dirty="0" err="1" smtClean="0">
                <a:solidFill>
                  <a:schemeClr val="tx1"/>
                </a:solidFill>
                <a:latin typeface="+mn-ea"/>
                <a:ea typeface="+mn-ea"/>
                <a:cs typeface="+mn-cs"/>
              </a:rPr>
              <a:t>FusionAccess</a:t>
            </a:r>
            <a:r>
              <a:rPr lang="zh-CN" altLang="zh-CN" sz="1100" u="none" strike="noStrike" kern="1200" dirty="0" smtClean="0">
                <a:solidFill>
                  <a:schemeClr val="tx1"/>
                </a:solidFill>
                <a:latin typeface="+mn-ea"/>
                <a:ea typeface="+mn-ea"/>
                <a:cs typeface="+mn-cs"/>
              </a:rPr>
              <a:t>使用在云终端上读取的用户名、密码向</a:t>
            </a:r>
            <a:r>
              <a:rPr lang="en-US" altLang="zh-CN" sz="1100" u="none" strike="noStrike" kern="1200" dirty="0" smtClean="0">
                <a:solidFill>
                  <a:schemeClr val="tx1"/>
                </a:solidFill>
                <a:latin typeface="+mn-ea"/>
                <a:ea typeface="+mn-ea"/>
                <a:cs typeface="+mn-cs"/>
              </a:rPr>
              <a:t>AD</a:t>
            </a:r>
            <a:r>
              <a:rPr lang="zh-CN" altLang="zh-CN" sz="1100" u="none" strike="noStrike" kern="1200" dirty="0" smtClean="0">
                <a:solidFill>
                  <a:schemeClr val="tx1"/>
                </a:solidFill>
                <a:latin typeface="+mn-ea"/>
                <a:ea typeface="+mn-ea"/>
                <a:cs typeface="+mn-cs"/>
              </a:rPr>
              <a:t>请求用户认证。</a:t>
            </a:r>
            <a:r>
              <a:rPr lang="en-US" altLang="zh-CN" sz="1100" u="none" strike="noStrike" kern="1200" dirty="0" smtClean="0">
                <a:solidFill>
                  <a:schemeClr val="tx1"/>
                </a:solidFill>
                <a:latin typeface="+mn-ea"/>
                <a:ea typeface="+mn-ea"/>
                <a:cs typeface="+mn-cs"/>
              </a:rPr>
              <a:t> </a:t>
            </a:r>
          </a:p>
          <a:p>
            <a:pPr lvl="1"/>
            <a:r>
              <a:rPr lang="en-US" altLang="zh-CN" sz="1100" u="none" strike="noStrike" kern="1200" dirty="0" smtClean="0">
                <a:solidFill>
                  <a:schemeClr val="tx1"/>
                </a:solidFill>
                <a:latin typeface="+mn-ea"/>
                <a:ea typeface="+mn-ea"/>
                <a:cs typeface="+mn-cs"/>
              </a:rPr>
              <a:t>3</a:t>
            </a:r>
            <a:r>
              <a:rPr lang="zh-CN" altLang="en-US" sz="1100" u="none" strike="noStrike" kern="1200" dirty="0" smtClean="0">
                <a:solidFill>
                  <a:schemeClr val="tx1"/>
                </a:solidFill>
                <a:latin typeface="+mn-ea"/>
                <a:ea typeface="+mn-ea"/>
                <a:cs typeface="+mn-cs"/>
              </a:rPr>
              <a:t>、</a:t>
            </a:r>
            <a:r>
              <a:rPr lang="zh-CN" altLang="zh-CN" sz="1100" u="none" strike="noStrike" kern="1200" dirty="0" smtClean="0">
                <a:solidFill>
                  <a:schemeClr val="tx1"/>
                </a:solidFill>
                <a:latin typeface="+mn-ea"/>
                <a:ea typeface="+mn-ea"/>
                <a:cs typeface="+mn-cs"/>
              </a:rPr>
              <a:t>通过</a:t>
            </a:r>
            <a:r>
              <a:rPr lang="en-US" altLang="zh-CN" sz="1100" u="none" strike="noStrike" kern="1200" dirty="0" smtClean="0">
                <a:solidFill>
                  <a:schemeClr val="tx1"/>
                </a:solidFill>
                <a:latin typeface="+mn-ea"/>
                <a:ea typeface="+mn-ea"/>
                <a:cs typeface="+mn-cs"/>
              </a:rPr>
              <a:t>AD</a:t>
            </a:r>
            <a:r>
              <a:rPr lang="zh-CN" altLang="zh-CN" sz="1100" u="none" strike="noStrike" kern="1200" dirty="0" smtClean="0">
                <a:solidFill>
                  <a:schemeClr val="tx1"/>
                </a:solidFill>
                <a:latin typeface="+mn-ea"/>
                <a:ea typeface="+mn-ea"/>
                <a:cs typeface="+mn-cs"/>
              </a:rPr>
              <a:t>认证的用户，</a:t>
            </a:r>
            <a:r>
              <a:rPr lang="en-US" altLang="zh-CN" sz="1100" u="none" strike="noStrike" kern="1200" dirty="0" smtClean="0">
                <a:solidFill>
                  <a:schemeClr val="tx1"/>
                </a:solidFill>
                <a:latin typeface="+mn-ea"/>
                <a:ea typeface="+mn-ea"/>
                <a:cs typeface="+mn-cs"/>
              </a:rPr>
              <a:t>WI</a:t>
            </a:r>
            <a:r>
              <a:rPr lang="zh-CN" altLang="en-US" sz="1100" u="none" strike="noStrike" kern="1200" dirty="0" smtClean="0">
                <a:solidFill>
                  <a:schemeClr val="tx1"/>
                </a:solidFill>
                <a:latin typeface="+mn-ea"/>
                <a:ea typeface="+mn-ea"/>
                <a:cs typeface="+mn-cs"/>
              </a:rPr>
              <a:t>向</a:t>
            </a:r>
            <a:r>
              <a:rPr lang="en-US" altLang="zh-CN" sz="1100" u="none" strike="noStrike" kern="1200" dirty="0" smtClean="0">
                <a:solidFill>
                  <a:schemeClr val="tx1"/>
                </a:solidFill>
                <a:latin typeface="+mn-ea"/>
                <a:ea typeface="+mn-ea"/>
                <a:cs typeface="+mn-cs"/>
              </a:rPr>
              <a:t>HDC</a:t>
            </a:r>
            <a:r>
              <a:rPr lang="zh-CN" altLang="en-US" sz="1100" u="none" strike="noStrike" kern="1200" dirty="0" smtClean="0">
                <a:solidFill>
                  <a:schemeClr val="tx1"/>
                </a:solidFill>
                <a:latin typeface="+mn-ea"/>
                <a:ea typeface="+mn-ea"/>
                <a:cs typeface="+mn-cs"/>
              </a:rPr>
              <a:t>查询用户拥有的虚拟机列表，</a:t>
            </a:r>
            <a:r>
              <a:rPr lang="en-US" altLang="zh-CN" sz="1100" u="none" strike="noStrike" kern="1200" dirty="0" smtClean="0">
                <a:solidFill>
                  <a:schemeClr val="tx1"/>
                </a:solidFill>
                <a:latin typeface="+mn-ea"/>
                <a:ea typeface="+mn-ea"/>
                <a:cs typeface="+mn-cs"/>
              </a:rPr>
              <a:t>HDC</a:t>
            </a:r>
            <a:r>
              <a:rPr lang="zh-CN" altLang="en-US" sz="1100" u="none" strike="noStrike" kern="1200" dirty="0" smtClean="0">
                <a:solidFill>
                  <a:schemeClr val="tx1"/>
                </a:solidFill>
                <a:latin typeface="+mn-ea"/>
                <a:ea typeface="+mn-ea"/>
                <a:cs typeface="+mn-cs"/>
              </a:rPr>
              <a:t>返回用户拥有虚拟机列表给</a:t>
            </a:r>
            <a:r>
              <a:rPr lang="en-US" altLang="zh-CN" sz="1100" u="none" strike="noStrike" kern="1200" dirty="0" smtClean="0">
                <a:solidFill>
                  <a:schemeClr val="tx1"/>
                </a:solidFill>
                <a:latin typeface="+mn-ea"/>
                <a:ea typeface="+mn-ea"/>
                <a:cs typeface="+mn-cs"/>
              </a:rPr>
              <a:t>WI</a:t>
            </a:r>
          </a:p>
          <a:p>
            <a:pPr lvl="1"/>
            <a:r>
              <a:rPr lang="en-US" altLang="zh-CN" sz="1100" u="none" strike="noStrike" kern="1200" dirty="0" smtClean="0">
                <a:solidFill>
                  <a:schemeClr val="tx1"/>
                </a:solidFill>
                <a:latin typeface="+mn-ea"/>
                <a:ea typeface="+mn-ea"/>
                <a:cs typeface="+mn-cs"/>
              </a:rPr>
              <a:t>4</a:t>
            </a:r>
            <a:r>
              <a:rPr lang="zh-CN" altLang="en-US" sz="1100" u="none" strike="noStrike" kern="1200" dirty="0" smtClean="0">
                <a:solidFill>
                  <a:schemeClr val="tx1"/>
                </a:solidFill>
                <a:latin typeface="+mn-ea"/>
                <a:ea typeface="+mn-ea"/>
                <a:cs typeface="+mn-cs"/>
              </a:rPr>
              <a:t>、</a:t>
            </a:r>
            <a:r>
              <a:rPr lang="en-US" altLang="zh-CN" sz="1100" u="none" strike="noStrike" kern="1200" dirty="0" smtClean="0">
                <a:solidFill>
                  <a:schemeClr val="tx1"/>
                </a:solidFill>
                <a:latin typeface="+mn-ea"/>
                <a:ea typeface="+mn-ea"/>
                <a:cs typeface="+mn-cs"/>
              </a:rPr>
              <a:t>WI</a:t>
            </a:r>
            <a:r>
              <a:rPr lang="zh-CN" altLang="en-US" sz="1100" u="none" strike="noStrike" kern="1200" dirty="0" smtClean="0">
                <a:solidFill>
                  <a:schemeClr val="tx1"/>
                </a:solidFill>
                <a:latin typeface="+mn-ea"/>
                <a:ea typeface="+mn-ea"/>
                <a:cs typeface="+mn-cs"/>
              </a:rPr>
              <a:t>返回用户虚拟机列表给用户</a:t>
            </a:r>
            <a:endParaRPr lang="en-US" altLang="zh-CN" sz="1100" u="none" strike="noStrike" kern="1200" dirty="0" smtClean="0">
              <a:solidFill>
                <a:schemeClr val="tx1"/>
              </a:solidFill>
              <a:latin typeface="+mn-ea"/>
              <a:ea typeface="+mn-ea"/>
              <a:cs typeface="+mn-cs"/>
            </a:endParaRPr>
          </a:p>
          <a:p>
            <a:pPr lvl="1"/>
            <a:r>
              <a:rPr lang="en-US" altLang="zh-CN" sz="1100" u="none" strike="noStrike" kern="1200" dirty="0" smtClean="0">
                <a:solidFill>
                  <a:schemeClr val="tx1"/>
                </a:solidFill>
                <a:latin typeface="+mn-ea"/>
                <a:ea typeface="+mn-ea"/>
                <a:cs typeface="+mn-cs"/>
              </a:rPr>
              <a:t>5</a:t>
            </a:r>
            <a:r>
              <a:rPr lang="zh-CN" altLang="en-US" sz="1100" u="none" strike="noStrike" kern="1200" dirty="0" smtClean="0">
                <a:solidFill>
                  <a:schemeClr val="tx1"/>
                </a:solidFill>
                <a:latin typeface="+mn-ea"/>
                <a:ea typeface="+mn-ea"/>
                <a:cs typeface="+mn-cs"/>
              </a:rPr>
              <a:t>、</a:t>
            </a:r>
            <a:r>
              <a:rPr lang="zh-CN" altLang="zh-CN" sz="1100" u="none" strike="noStrike" kern="1200" dirty="0" smtClean="0">
                <a:solidFill>
                  <a:schemeClr val="tx1"/>
                </a:solidFill>
                <a:latin typeface="+mn-ea"/>
                <a:ea typeface="+mn-ea"/>
                <a:cs typeface="+mn-cs"/>
              </a:rPr>
              <a:t>用户选择所需登录的虚拟机，</a:t>
            </a:r>
            <a:r>
              <a:rPr lang="en-US" altLang="zh-CN" sz="1100" u="none" strike="noStrike" kern="1200" dirty="0" err="1" smtClean="0">
                <a:solidFill>
                  <a:schemeClr val="tx1"/>
                </a:solidFill>
                <a:latin typeface="+mn-ea"/>
                <a:ea typeface="+mn-ea"/>
                <a:cs typeface="+mn-cs"/>
              </a:rPr>
              <a:t>FusionAccess</a:t>
            </a:r>
            <a:r>
              <a:rPr lang="zh-CN" altLang="zh-CN" sz="1100" u="none" strike="noStrike" kern="1200" dirty="0" smtClean="0">
                <a:solidFill>
                  <a:schemeClr val="tx1"/>
                </a:solidFill>
                <a:latin typeface="+mn-ea"/>
                <a:ea typeface="+mn-ea"/>
                <a:cs typeface="+mn-cs"/>
              </a:rPr>
              <a:t>向用户选中的虚拟机和用户发送用户连接认证信息。</a:t>
            </a:r>
            <a:r>
              <a:rPr lang="en-US" altLang="zh-CN" sz="1100" u="none" strike="noStrike" kern="1200" dirty="0" smtClean="0">
                <a:solidFill>
                  <a:schemeClr val="tx1"/>
                </a:solidFill>
                <a:latin typeface="+mn-ea"/>
                <a:ea typeface="+mn-ea"/>
                <a:cs typeface="+mn-cs"/>
              </a:rPr>
              <a:t> </a:t>
            </a:r>
            <a:r>
              <a:rPr lang="zh-CN" altLang="zh-CN" sz="1100" u="none" strike="noStrike" kern="1200" dirty="0" smtClean="0">
                <a:solidFill>
                  <a:schemeClr val="tx1"/>
                </a:solidFill>
                <a:latin typeface="+mn-ea"/>
                <a:ea typeface="+mn-ea"/>
                <a:cs typeface="+mn-cs"/>
              </a:rPr>
              <a:t>云终端利用</a:t>
            </a:r>
            <a:r>
              <a:rPr lang="en-US" altLang="zh-CN" sz="1100" u="none" strike="noStrike" kern="1200" dirty="0" err="1" smtClean="0">
                <a:solidFill>
                  <a:schemeClr val="tx1"/>
                </a:solidFill>
                <a:latin typeface="+mn-ea"/>
                <a:ea typeface="+mn-ea"/>
                <a:cs typeface="+mn-cs"/>
              </a:rPr>
              <a:t>FusionAccess</a:t>
            </a:r>
            <a:r>
              <a:rPr lang="zh-CN" altLang="zh-CN" sz="1100" u="none" strike="noStrike" kern="1200" dirty="0" smtClean="0">
                <a:solidFill>
                  <a:schemeClr val="tx1"/>
                </a:solidFill>
                <a:latin typeface="+mn-ea"/>
                <a:ea typeface="+mn-ea"/>
                <a:cs typeface="+mn-cs"/>
              </a:rPr>
              <a:t>提供的用户连接认证信息登录虚拟机</a:t>
            </a:r>
            <a:endParaRPr lang="en-US" altLang="zh-CN" sz="1100" u="none" strike="noStrike" kern="1200" dirty="0" smtClean="0">
              <a:solidFill>
                <a:schemeClr val="tx1"/>
              </a:solidFill>
              <a:latin typeface="+mn-ea"/>
              <a:ea typeface="+mn-ea"/>
              <a:cs typeface="+mn-cs"/>
            </a:endParaRPr>
          </a:p>
          <a:p>
            <a:pPr lvl="1"/>
            <a:r>
              <a:rPr lang="en-US" altLang="zh-CN" sz="1100" u="none" strike="noStrike" kern="1200" dirty="0" smtClean="0">
                <a:solidFill>
                  <a:schemeClr val="tx1"/>
                </a:solidFill>
                <a:latin typeface="+mn-ea"/>
                <a:ea typeface="+mn-ea"/>
                <a:cs typeface="+mn-cs"/>
              </a:rPr>
              <a:t>6</a:t>
            </a:r>
            <a:r>
              <a:rPr lang="zh-CN" altLang="en-US" sz="1100" u="none" strike="noStrike" kern="1200" dirty="0" smtClean="0">
                <a:solidFill>
                  <a:schemeClr val="tx1"/>
                </a:solidFill>
                <a:latin typeface="+mn-ea"/>
                <a:ea typeface="+mn-ea"/>
                <a:cs typeface="+mn-cs"/>
              </a:rPr>
              <a:t>、</a:t>
            </a:r>
            <a:r>
              <a:rPr lang="zh-CN" altLang="zh-CN" sz="1100" u="none" strike="noStrike" kern="1200" dirty="0" smtClean="0">
                <a:solidFill>
                  <a:schemeClr val="tx1"/>
                </a:solidFill>
                <a:latin typeface="+mn-ea"/>
                <a:ea typeface="+mn-ea"/>
                <a:cs typeface="+mn-cs"/>
              </a:rPr>
              <a:t>登录后，虚拟机会要求用户输入指纹信息，用户输入指纹并验证成功后，进入用户桌面。</a:t>
            </a:r>
            <a:endParaRPr lang="en-US" altLang="zh-CN" sz="1100" u="none" strike="noStrike" kern="1200" dirty="0" smtClean="0">
              <a:solidFill>
                <a:schemeClr val="tx1"/>
              </a:solidFill>
              <a:latin typeface="+mn-ea"/>
              <a:ea typeface="+mn-ea"/>
              <a:cs typeface="+mn-cs"/>
            </a:endParaRPr>
          </a:p>
          <a:p>
            <a:endParaRPr lang="en-US" dirty="0"/>
          </a:p>
        </p:txBody>
      </p:sp>
    </p:spTree>
    <p:extLst>
      <p:ext uri="{BB962C8B-B14F-4D97-AF65-F5344CB8AC3E}">
        <p14:creationId xmlns:p14="http://schemas.microsoft.com/office/powerpoint/2010/main" val="42404788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06866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备注占位符 2"/>
          <p:cNvSpPr>
            <a:spLocks noGrp="1"/>
          </p:cNvSpPr>
          <p:nvPr>
            <p:ph type="body" idx="1"/>
          </p:nvPr>
        </p:nvSpPr>
        <p:spPr/>
        <p:txBody>
          <a:bodyPr/>
          <a:lstStyle/>
          <a:p>
            <a:r>
              <a:rPr lang="zh-CN" altLang="en-US" sz="1100" kern="1200" dirty="0" smtClean="0">
                <a:solidFill>
                  <a:schemeClr val="tx1"/>
                </a:solidFill>
                <a:latin typeface="华文细黑" pitchFamily="2" charset="-122"/>
              </a:rPr>
              <a:t>单点登录</a:t>
            </a:r>
            <a:r>
              <a:rPr lang="zh-CN" altLang="zh-CN" sz="1100" kern="1200" dirty="0" smtClean="0">
                <a:solidFill>
                  <a:schemeClr val="tx1"/>
                </a:solidFill>
                <a:latin typeface="华文细黑" pitchFamily="2" charset="-122"/>
              </a:rPr>
              <a:t>原理为：</a:t>
            </a:r>
            <a:endParaRPr lang="en-US" altLang="zh-CN" sz="1100" kern="1200" dirty="0" smtClean="0">
              <a:solidFill>
                <a:schemeClr val="tx1"/>
              </a:solidFill>
              <a:latin typeface="华文细黑" pitchFamily="2" charset="-122"/>
            </a:endParaRPr>
          </a:p>
          <a:p>
            <a:pPr lvl="1"/>
            <a:r>
              <a:rPr lang="zh-CN" altLang="zh-CN" sz="1100" kern="1200" dirty="0" smtClean="0">
                <a:solidFill>
                  <a:schemeClr val="tx1"/>
                </a:solidFill>
                <a:latin typeface="华文细黑" pitchFamily="2" charset="-122"/>
              </a:rPr>
              <a:t>用户登录</a:t>
            </a:r>
            <a:r>
              <a:rPr lang="en-US" altLang="zh-CN" sz="1100" kern="1200" dirty="0" smtClean="0">
                <a:solidFill>
                  <a:schemeClr val="tx1"/>
                </a:solidFill>
                <a:latin typeface="华文细黑" pitchFamily="2" charset="-122"/>
              </a:rPr>
              <a:t>WI</a:t>
            </a:r>
            <a:r>
              <a:rPr lang="zh-CN" altLang="zh-CN" sz="1100" kern="1200" dirty="0" smtClean="0">
                <a:solidFill>
                  <a:schemeClr val="tx1"/>
                </a:solidFill>
                <a:latin typeface="华文细黑" pitchFamily="2" charset="-122"/>
              </a:rPr>
              <a:t>时，</a:t>
            </a:r>
            <a:r>
              <a:rPr lang="en-US" altLang="zh-CN" sz="1100" kern="1200" dirty="0" smtClean="0">
                <a:solidFill>
                  <a:schemeClr val="tx1"/>
                </a:solidFill>
                <a:latin typeface="华文细黑" pitchFamily="2" charset="-122"/>
              </a:rPr>
              <a:t>WI</a:t>
            </a:r>
            <a:r>
              <a:rPr lang="zh-CN" altLang="zh-CN" sz="1100" kern="1200" dirty="0" smtClean="0">
                <a:solidFill>
                  <a:schemeClr val="tx1"/>
                </a:solidFill>
                <a:latin typeface="华文细黑" pitchFamily="2" charset="-122"/>
              </a:rPr>
              <a:t>登录页面会给</a:t>
            </a:r>
            <a:r>
              <a:rPr lang="en-US" altLang="zh-CN" sz="1100" kern="1200" dirty="0" smtClean="0">
                <a:solidFill>
                  <a:schemeClr val="tx1"/>
                </a:solidFill>
                <a:latin typeface="华文细黑" pitchFamily="2" charset="-122"/>
              </a:rPr>
              <a:t>TC</a:t>
            </a:r>
            <a:r>
              <a:rPr lang="zh-CN" altLang="zh-CN" sz="1100" kern="1200" dirty="0" smtClean="0">
                <a:solidFill>
                  <a:schemeClr val="tx1"/>
                </a:solidFill>
                <a:latin typeface="华文细黑" pitchFamily="2" charset="-122"/>
              </a:rPr>
              <a:t>浏览器端下载一个</a:t>
            </a:r>
            <a:r>
              <a:rPr lang="en-US" altLang="zh-CN" sz="1100" kern="1200" dirty="0" smtClean="0">
                <a:solidFill>
                  <a:schemeClr val="tx1"/>
                </a:solidFill>
                <a:latin typeface="华文细黑" pitchFamily="2" charset="-122"/>
              </a:rPr>
              <a:t>Applet</a:t>
            </a:r>
            <a:r>
              <a:rPr lang="zh-CN" altLang="zh-CN" sz="1100" kern="1200" dirty="0" smtClean="0">
                <a:solidFill>
                  <a:schemeClr val="tx1"/>
                </a:solidFill>
                <a:latin typeface="华文细黑" pitchFamily="2" charset="-122"/>
              </a:rPr>
              <a:t>插件，</a:t>
            </a:r>
            <a:r>
              <a:rPr lang="en-US" altLang="zh-CN" sz="1100" kern="1200" dirty="0" smtClean="0">
                <a:solidFill>
                  <a:schemeClr val="tx1"/>
                </a:solidFill>
                <a:latin typeface="华文细黑" pitchFamily="2" charset="-122"/>
              </a:rPr>
              <a:t>Applet</a:t>
            </a:r>
            <a:r>
              <a:rPr lang="zh-CN" altLang="zh-CN" sz="1100" kern="1200" dirty="0" smtClean="0">
                <a:solidFill>
                  <a:schemeClr val="tx1"/>
                </a:solidFill>
                <a:latin typeface="华文细黑" pitchFamily="2" charset="-122"/>
              </a:rPr>
              <a:t>插件通过</a:t>
            </a:r>
            <a:r>
              <a:rPr lang="en-US" altLang="zh-CN" sz="1100" kern="1200" dirty="0" smtClean="0">
                <a:solidFill>
                  <a:schemeClr val="tx1"/>
                </a:solidFill>
                <a:latin typeface="华文细黑" pitchFamily="2" charset="-122"/>
              </a:rPr>
              <a:t>PKCS11</a:t>
            </a:r>
            <a:r>
              <a:rPr lang="zh-CN" altLang="zh-CN" sz="1100" kern="1200" dirty="0" smtClean="0">
                <a:solidFill>
                  <a:schemeClr val="tx1"/>
                </a:solidFill>
                <a:latin typeface="华文细黑" pitchFamily="2" charset="-122"/>
              </a:rPr>
              <a:t>接口和各个厂商的智能卡</a:t>
            </a:r>
            <a:r>
              <a:rPr lang="en-US" altLang="zh-CN" sz="1100" kern="1200" dirty="0" smtClean="0">
                <a:solidFill>
                  <a:schemeClr val="tx1"/>
                </a:solidFill>
                <a:latin typeface="华文细黑" pitchFamily="2" charset="-122"/>
              </a:rPr>
              <a:t>pkcs11.dll</a:t>
            </a:r>
            <a:r>
              <a:rPr lang="zh-CN" altLang="zh-CN" sz="1100" kern="1200" dirty="0" smtClean="0">
                <a:solidFill>
                  <a:schemeClr val="tx1"/>
                </a:solidFill>
                <a:latin typeface="华文细黑" pitchFamily="2" charset="-122"/>
              </a:rPr>
              <a:t>库文件通信，实现对智能卡的操作。</a:t>
            </a:r>
            <a:endParaRPr lang="en-US" altLang="zh-CN" sz="1100" kern="1200" dirty="0" smtClean="0">
              <a:solidFill>
                <a:schemeClr val="tx1"/>
              </a:solidFill>
              <a:latin typeface="华文细黑" pitchFamily="2" charset="-122"/>
            </a:endParaRPr>
          </a:p>
          <a:p>
            <a:pPr lvl="1"/>
            <a:r>
              <a:rPr lang="zh-CN" altLang="zh-CN" sz="1100" kern="1200" dirty="0" smtClean="0">
                <a:solidFill>
                  <a:schemeClr val="tx1"/>
                </a:solidFill>
                <a:latin typeface="华文细黑" pitchFamily="2" charset="-122"/>
              </a:rPr>
              <a:t>当用户在</a:t>
            </a:r>
            <a:r>
              <a:rPr lang="en-US" altLang="zh-CN" sz="1100" kern="1200" dirty="0" smtClean="0">
                <a:solidFill>
                  <a:schemeClr val="tx1"/>
                </a:solidFill>
                <a:latin typeface="华文细黑" pitchFamily="2" charset="-122"/>
              </a:rPr>
              <a:t>Applet</a:t>
            </a:r>
            <a:r>
              <a:rPr lang="zh-CN" altLang="zh-CN" sz="1100" kern="1200" dirty="0" smtClean="0">
                <a:solidFill>
                  <a:schemeClr val="tx1"/>
                </a:solidFill>
                <a:latin typeface="华文细黑" pitchFamily="2" charset="-122"/>
              </a:rPr>
              <a:t>插件的</a:t>
            </a:r>
            <a:r>
              <a:rPr lang="en-US" altLang="zh-CN" sz="1100" kern="1200" dirty="0" smtClean="0">
                <a:solidFill>
                  <a:schemeClr val="tx1"/>
                </a:solidFill>
                <a:latin typeface="华文细黑" pitchFamily="2" charset="-122"/>
              </a:rPr>
              <a:t>PIN</a:t>
            </a:r>
            <a:r>
              <a:rPr lang="zh-CN" altLang="zh-CN" sz="1100" kern="1200" dirty="0" smtClean="0">
                <a:solidFill>
                  <a:schemeClr val="tx1"/>
                </a:solidFill>
                <a:latin typeface="华文细黑" pitchFamily="2" charset="-122"/>
              </a:rPr>
              <a:t>码输入框中输入正确的</a:t>
            </a:r>
            <a:r>
              <a:rPr lang="en-US" altLang="zh-CN" sz="1100" kern="1200" dirty="0" smtClean="0">
                <a:solidFill>
                  <a:schemeClr val="tx1"/>
                </a:solidFill>
                <a:latin typeface="华文细黑" pitchFamily="2" charset="-122"/>
              </a:rPr>
              <a:t>PIN</a:t>
            </a:r>
            <a:r>
              <a:rPr lang="zh-CN" altLang="zh-CN" sz="1100" kern="1200" dirty="0" smtClean="0">
                <a:solidFill>
                  <a:schemeClr val="tx1"/>
                </a:solidFill>
                <a:latin typeface="华文细黑" pitchFamily="2" charset="-122"/>
              </a:rPr>
              <a:t>码后，</a:t>
            </a:r>
            <a:r>
              <a:rPr lang="en-US" altLang="zh-CN" sz="1100" kern="1200" dirty="0" smtClean="0">
                <a:solidFill>
                  <a:schemeClr val="tx1"/>
                </a:solidFill>
                <a:latin typeface="华文细黑" pitchFamily="2" charset="-122"/>
              </a:rPr>
              <a:t>Applet</a:t>
            </a:r>
            <a:r>
              <a:rPr lang="zh-CN" altLang="zh-CN" sz="1100" kern="1200" dirty="0" smtClean="0">
                <a:solidFill>
                  <a:schemeClr val="tx1"/>
                </a:solidFill>
                <a:latin typeface="华文细黑" pitchFamily="2" charset="-122"/>
              </a:rPr>
              <a:t>插件会产生一个随机字符串，并发给智能卡的私钥做签名。</a:t>
            </a:r>
            <a:endParaRPr lang="en-US" altLang="zh-CN" sz="1100" kern="1200" dirty="0" smtClean="0">
              <a:solidFill>
                <a:schemeClr val="tx1"/>
              </a:solidFill>
              <a:latin typeface="华文细黑" pitchFamily="2" charset="-122"/>
            </a:endParaRPr>
          </a:p>
          <a:p>
            <a:pPr lvl="1"/>
            <a:r>
              <a:rPr lang="zh-CN" altLang="zh-CN" sz="1100" kern="1200" dirty="0" smtClean="0">
                <a:solidFill>
                  <a:schemeClr val="tx1"/>
                </a:solidFill>
                <a:latin typeface="华文细黑" pitchFamily="2" charset="-122"/>
              </a:rPr>
              <a:t>然后</a:t>
            </a:r>
            <a:r>
              <a:rPr lang="en-US" altLang="zh-CN" sz="1100" kern="1200" dirty="0" smtClean="0">
                <a:solidFill>
                  <a:schemeClr val="tx1"/>
                </a:solidFill>
                <a:latin typeface="华文细黑" pitchFamily="2" charset="-122"/>
              </a:rPr>
              <a:t>Applet</a:t>
            </a:r>
            <a:r>
              <a:rPr lang="zh-CN" altLang="zh-CN" sz="1100" kern="1200" dirty="0" smtClean="0">
                <a:solidFill>
                  <a:schemeClr val="tx1"/>
                </a:solidFill>
                <a:latin typeface="华文细黑" pitchFamily="2" charset="-122"/>
              </a:rPr>
              <a:t>会将随机字符串、私钥签名、公钥证书和截获的</a:t>
            </a:r>
            <a:r>
              <a:rPr lang="en-US" altLang="zh-CN" sz="1100" kern="1200" dirty="0" smtClean="0">
                <a:solidFill>
                  <a:schemeClr val="tx1"/>
                </a:solidFill>
                <a:latin typeface="华文细黑" pitchFamily="2" charset="-122"/>
              </a:rPr>
              <a:t>PIN</a:t>
            </a:r>
            <a:r>
              <a:rPr lang="zh-CN" altLang="zh-CN" sz="1100" kern="1200" dirty="0" smtClean="0">
                <a:solidFill>
                  <a:schemeClr val="tx1"/>
                </a:solidFill>
                <a:latin typeface="华文细黑" pitchFamily="2" charset="-122"/>
              </a:rPr>
              <a:t>码发给</a:t>
            </a:r>
            <a:r>
              <a:rPr lang="en-US" altLang="zh-CN" sz="1100" kern="1200" dirty="0" smtClean="0">
                <a:solidFill>
                  <a:schemeClr val="tx1"/>
                </a:solidFill>
                <a:latin typeface="华文细黑" pitchFamily="2" charset="-122"/>
              </a:rPr>
              <a:t>WI</a:t>
            </a:r>
            <a:r>
              <a:rPr lang="zh-CN" altLang="zh-CN" sz="1100" kern="1200" dirty="0" smtClean="0">
                <a:solidFill>
                  <a:schemeClr val="tx1"/>
                </a:solidFill>
                <a:latin typeface="华文细黑" pitchFamily="2" charset="-122"/>
              </a:rPr>
              <a:t>认证，</a:t>
            </a:r>
            <a:r>
              <a:rPr lang="en-US" altLang="zh-CN" sz="1100" kern="1200" dirty="0" smtClean="0">
                <a:solidFill>
                  <a:schemeClr val="tx1"/>
                </a:solidFill>
                <a:latin typeface="华文细黑" pitchFamily="2" charset="-122"/>
              </a:rPr>
              <a:t>WI</a:t>
            </a:r>
            <a:r>
              <a:rPr lang="zh-CN" altLang="zh-CN" sz="1100" kern="1200" dirty="0" smtClean="0">
                <a:solidFill>
                  <a:schemeClr val="tx1"/>
                </a:solidFill>
                <a:latin typeface="华文细黑" pitchFamily="2" charset="-122"/>
              </a:rPr>
              <a:t>认证通过后，从证书中提取出域账号、域的信息，发给</a:t>
            </a:r>
            <a:r>
              <a:rPr lang="en-US" altLang="zh-CN" sz="1100" kern="1200" dirty="0" smtClean="0">
                <a:solidFill>
                  <a:schemeClr val="tx1"/>
                </a:solidFill>
                <a:latin typeface="华文细黑" pitchFamily="2" charset="-122"/>
              </a:rPr>
              <a:t>AD</a:t>
            </a:r>
            <a:r>
              <a:rPr lang="zh-CN" altLang="zh-CN" sz="1100" kern="1200" dirty="0" smtClean="0">
                <a:solidFill>
                  <a:schemeClr val="tx1"/>
                </a:solidFill>
                <a:latin typeface="华文细黑" pitchFamily="2" charset="-122"/>
              </a:rPr>
              <a:t>验证该域账号是否存在，如果存在则将域账号、域名发给</a:t>
            </a:r>
            <a:r>
              <a:rPr lang="en-US" altLang="zh-CN" sz="1100" kern="1200" dirty="0" smtClean="0">
                <a:solidFill>
                  <a:schemeClr val="tx1"/>
                </a:solidFill>
                <a:latin typeface="华文细黑" pitchFamily="2" charset="-122"/>
              </a:rPr>
              <a:t>HDC</a:t>
            </a:r>
            <a:r>
              <a:rPr lang="zh-CN" altLang="zh-CN" sz="1100" kern="1200" dirty="0" smtClean="0">
                <a:solidFill>
                  <a:schemeClr val="tx1"/>
                </a:solidFill>
                <a:latin typeface="华文细黑" pitchFamily="2" charset="-122"/>
              </a:rPr>
              <a:t>，</a:t>
            </a:r>
            <a:r>
              <a:rPr lang="en-US" altLang="zh-CN" sz="1100" kern="1200" dirty="0" smtClean="0">
                <a:solidFill>
                  <a:schemeClr val="tx1"/>
                </a:solidFill>
                <a:latin typeface="华文细黑" pitchFamily="2" charset="-122"/>
              </a:rPr>
              <a:t>HDC</a:t>
            </a:r>
            <a:r>
              <a:rPr lang="zh-CN" altLang="zh-CN" sz="1100" kern="1200" dirty="0" smtClean="0">
                <a:solidFill>
                  <a:schemeClr val="tx1"/>
                </a:solidFill>
                <a:latin typeface="华文细黑" pitchFamily="2" charset="-122"/>
              </a:rPr>
              <a:t>查询虚拟机列表返回给</a:t>
            </a:r>
            <a:r>
              <a:rPr lang="en-US" altLang="zh-CN" sz="1100" kern="1200" dirty="0" smtClean="0">
                <a:solidFill>
                  <a:schemeClr val="tx1"/>
                </a:solidFill>
                <a:latin typeface="华文细黑" pitchFamily="2" charset="-122"/>
              </a:rPr>
              <a:t>WI</a:t>
            </a:r>
            <a:r>
              <a:rPr lang="zh-CN" altLang="zh-CN" sz="1100" kern="1200" dirty="0" smtClean="0">
                <a:solidFill>
                  <a:schemeClr val="tx1"/>
                </a:solidFill>
                <a:latin typeface="华文细黑" pitchFamily="2" charset="-122"/>
              </a:rPr>
              <a:t>，</a:t>
            </a:r>
            <a:r>
              <a:rPr lang="en-US" altLang="zh-CN" sz="1100" kern="1200" dirty="0" smtClean="0">
                <a:solidFill>
                  <a:schemeClr val="tx1"/>
                </a:solidFill>
                <a:latin typeface="华文细黑" pitchFamily="2" charset="-122"/>
              </a:rPr>
              <a:t>WI</a:t>
            </a:r>
            <a:r>
              <a:rPr lang="zh-CN" altLang="zh-CN" sz="1100" kern="1200" dirty="0" smtClean="0">
                <a:solidFill>
                  <a:schemeClr val="tx1"/>
                </a:solidFill>
                <a:latin typeface="华文细黑" pitchFamily="2" charset="-122"/>
              </a:rPr>
              <a:t>再返回给</a:t>
            </a:r>
            <a:r>
              <a:rPr lang="en-US" altLang="zh-CN" sz="1100" kern="1200" dirty="0" smtClean="0">
                <a:solidFill>
                  <a:schemeClr val="tx1"/>
                </a:solidFill>
                <a:latin typeface="华文细黑" pitchFamily="2" charset="-122"/>
              </a:rPr>
              <a:t>TC</a:t>
            </a:r>
            <a:r>
              <a:rPr lang="zh-CN" altLang="zh-CN" sz="1100" kern="1200" dirty="0" smtClean="0">
                <a:solidFill>
                  <a:schemeClr val="tx1"/>
                </a:solidFill>
                <a:latin typeface="华文细黑" pitchFamily="2" charset="-122"/>
              </a:rPr>
              <a:t>浏览器。</a:t>
            </a:r>
            <a:endParaRPr lang="en-US" altLang="zh-CN" sz="1100" kern="1200" dirty="0" smtClean="0">
              <a:solidFill>
                <a:schemeClr val="tx1"/>
              </a:solidFill>
              <a:latin typeface="华文细黑" pitchFamily="2" charset="-122"/>
            </a:endParaRPr>
          </a:p>
          <a:p>
            <a:pPr lvl="1"/>
            <a:r>
              <a:rPr lang="zh-CN" altLang="zh-CN" sz="1100" kern="1200" dirty="0" smtClean="0">
                <a:solidFill>
                  <a:schemeClr val="tx1"/>
                </a:solidFill>
                <a:latin typeface="华文细黑" pitchFamily="2" charset="-122"/>
              </a:rPr>
              <a:t>当用户点击一台虚拟机登录时，</a:t>
            </a:r>
            <a:r>
              <a:rPr lang="en-US" altLang="zh-CN" sz="1100" kern="1200" dirty="0" smtClean="0">
                <a:solidFill>
                  <a:schemeClr val="tx1"/>
                </a:solidFill>
                <a:latin typeface="华文细黑" pitchFamily="2" charset="-122"/>
              </a:rPr>
              <a:t>WI</a:t>
            </a:r>
            <a:r>
              <a:rPr lang="zh-CN" altLang="zh-CN" sz="1100" kern="1200" dirty="0" smtClean="0">
                <a:solidFill>
                  <a:schemeClr val="tx1"/>
                </a:solidFill>
                <a:latin typeface="华文细黑" pitchFamily="2" charset="-122"/>
              </a:rPr>
              <a:t>将本地缓存的域账号、域名、</a:t>
            </a:r>
            <a:r>
              <a:rPr lang="en-US" altLang="zh-CN" sz="1100" kern="1200" dirty="0" smtClean="0">
                <a:solidFill>
                  <a:schemeClr val="tx1"/>
                </a:solidFill>
                <a:latin typeface="华文细黑" pitchFamily="2" charset="-122"/>
              </a:rPr>
              <a:t>PIN</a:t>
            </a:r>
            <a:r>
              <a:rPr lang="zh-CN" altLang="zh-CN" sz="1100" kern="1200" dirty="0" smtClean="0">
                <a:solidFill>
                  <a:schemeClr val="tx1"/>
                </a:solidFill>
                <a:latin typeface="华文细黑" pitchFamily="2" charset="-122"/>
              </a:rPr>
              <a:t>码、认证方式的信息发给</a:t>
            </a:r>
            <a:r>
              <a:rPr lang="en-US" altLang="zh-CN" sz="1100" kern="1200" dirty="0" smtClean="0">
                <a:solidFill>
                  <a:schemeClr val="tx1"/>
                </a:solidFill>
                <a:latin typeface="华文细黑" pitchFamily="2" charset="-122"/>
              </a:rPr>
              <a:t>HDC</a:t>
            </a:r>
            <a:r>
              <a:rPr lang="zh-CN" altLang="zh-CN" sz="1100" kern="1200" dirty="0" smtClean="0">
                <a:solidFill>
                  <a:schemeClr val="tx1"/>
                </a:solidFill>
                <a:latin typeface="华文细黑" pitchFamily="2" charset="-122"/>
              </a:rPr>
              <a:t>缓存。用户点击虚拟机登录时，</a:t>
            </a:r>
            <a:r>
              <a:rPr lang="en-US" altLang="zh-CN" sz="1100" kern="1200" dirty="0" smtClean="0">
                <a:solidFill>
                  <a:schemeClr val="tx1"/>
                </a:solidFill>
                <a:latin typeface="华文细黑" pitchFamily="2" charset="-122"/>
              </a:rPr>
              <a:t>HDA</a:t>
            </a:r>
            <a:r>
              <a:rPr lang="zh-CN" altLang="zh-CN" sz="1100" kern="1200" dirty="0" smtClean="0">
                <a:solidFill>
                  <a:schemeClr val="tx1"/>
                </a:solidFill>
                <a:latin typeface="华文细黑" pitchFamily="2" charset="-122"/>
              </a:rPr>
              <a:t>用</a:t>
            </a:r>
            <a:r>
              <a:rPr lang="en-US" altLang="zh-CN" sz="1100" kern="1200" dirty="0" err="1" smtClean="0">
                <a:solidFill>
                  <a:schemeClr val="tx1"/>
                </a:solidFill>
                <a:latin typeface="华文细黑" pitchFamily="2" charset="-122"/>
              </a:rPr>
              <a:t>LoginTicket</a:t>
            </a:r>
            <a:r>
              <a:rPr lang="zh-CN" altLang="zh-CN" sz="1100" kern="1200" dirty="0" smtClean="0">
                <a:solidFill>
                  <a:schemeClr val="tx1"/>
                </a:solidFill>
                <a:latin typeface="华文细黑" pitchFamily="2" charset="-122"/>
              </a:rPr>
              <a:t>从</a:t>
            </a:r>
            <a:r>
              <a:rPr lang="en-US" altLang="zh-CN" sz="1100" kern="1200" dirty="0" smtClean="0">
                <a:solidFill>
                  <a:schemeClr val="tx1"/>
                </a:solidFill>
                <a:latin typeface="华文细黑" pitchFamily="2" charset="-122"/>
              </a:rPr>
              <a:t>HDC</a:t>
            </a:r>
            <a:r>
              <a:rPr lang="zh-CN" altLang="zh-CN" sz="1100" kern="1200" dirty="0" smtClean="0">
                <a:solidFill>
                  <a:schemeClr val="tx1"/>
                </a:solidFill>
                <a:latin typeface="华文细黑" pitchFamily="2" charset="-122"/>
              </a:rPr>
              <a:t>换回</a:t>
            </a:r>
            <a:r>
              <a:rPr lang="en-US" altLang="zh-CN" sz="1100" kern="1200" dirty="0" smtClean="0">
                <a:solidFill>
                  <a:schemeClr val="tx1"/>
                </a:solidFill>
                <a:latin typeface="华文细黑" pitchFamily="2" charset="-122"/>
              </a:rPr>
              <a:t>PIN</a:t>
            </a:r>
            <a:r>
              <a:rPr lang="zh-CN" altLang="zh-CN" sz="1100" kern="1200" dirty="0" smtClean="0">
                <a:solidFill>
                  <a:schemeClr val="tx1"/>
                </a:solidFill>
                <a:latin typeface="华文细黑" pitchFamily="2" charset="-122"/>
              </a:rPr>
              <a:t>码，代填到</a:t>
            </a:r>
            <a:r>
              <a:rPr lang="en-US" altLang="zh-CN" sz="1100" kern="1200" dirty="0" smtClean="0">
                <a:solidFill>
                  <a:schemeClr val="tx1"/>
                </a:solidFill>
                <a:latin typeface="华文细黑" pitchFamily="2" charset="-122"/>
              </a:rPr>
              <a:t>Windows</a:t>
            </a:r>
            <a:r>
              <a:rPr lang="zh-CN" altLang="zh-CN" sz="1100" kern="1200" dirty="0" smtClean="0">
                <a:solidFill>
                  <a:schemeClr val="tx1"/>
                </a:solidFill>
                <a:latin typeface="华文细黑" pitchFamily="2" charset="-122"/>
              </a:rPr>
              <a:t>登录的</a:t>
            </a:r>
            <a:r>
              <a:rPr lang="en-US" altLang="zh-CN" sz="1100" kern="1200" dirty="0" smtClean="0">
                <a:solidFill>
                  <a:schemeClr val="tx1"/>
                </a:solidFill>
                <a:latin typeface="华文细黑" pitchFamily="2" charset="-122"/>
              </a:rPr>
              <a:t>PIN</a:t>
            </a:r>
            <a:r>
              <a:rPr lang="zh-CN" altLang="zh-CN" sz="1100" kern="1200" dirty="0" smtClean="0">
                <a:solidFill>
                  <a:schemeClr val="tx1"/>
                </a:solidFill>
                <a:latin typeface="华文细黑" pitchFamily="2" charset="-122"/>
              </a:rPr>
              <a:t>码输入框中，从而实现智能卡的单点登录。</a:t>
            </a:r>
            <a:endParaRPr lang="en-US" altLang="zh-CN" sz="1100" kern="1200" dirty="0" smtClean="0">
              <a:solidFill>
                <a:schemeClr val="tx1"/>
              </a:solidFill>
              <a:latin typeface="华文细黑" pitchFamily="2" charset="-122"/>
            </a:endParaRPr>
          </a:p>
          <a:p>
            <a:endParaRPr lang="zh-CN" altLang="en-US" dirty="0" smtClean="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9905087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zh-CN" altLang="en-US" dirty="0"/>
              <a:t>以卫士一</a:t>
            </a:r>
            <a:r>
              <a:rPr lang="en-US" altLang="zh-CN" dirty="0"/>
              <a:t>KEY</a:t>
            </a:r>
            <a:r>
              <a:rPr lang="zh-CN" altLang="en-US" dirty="0"/>
              <a:t>通为例来说明</a:t>
            </a:r>
            <a:r>
              <a:rPr lang="zh-CN" altLang="en-US" dirty="0" smtClean="0"/>
              <a:t>：</a:t>
            </a:r>
            <a:endParaRPr lang="en-US" altLang="zh-CN" dirty="0" smtClean="0"/>
          </a:p>
          <a:p>
            <a:pPr lvl="1"/>
            <a:r>
              <a:rPr lang="en-US" altLang="zh-CN" dirty="0" smtClean="0"/>
              <a:t>1</a:t>
            </a:r>
            <a:r>
              <a:rPr lang="zh-CN" altLang="en-US" dirty="0"/>
              <a:t>、用户将</a:t>
            </a:r>
            <a:r>
              <a:rPr lang="en-US" altLang="zh-CN" dirty="0"/>
              <a:t>Key</a:t>
            </a:r>
            <a:r>
              <a:rPr lang="zh-CN" altLang="en-US" dirty="0"/>
              <a:t>插入</a:t>
            </a:r>
            <a:r>
              <a:rPr lang="en-US" altLang="zh-CN" dirty="0"/>
              <a:t>TC</a:t>
            </a:r>
            <a:r>
              <a:rPr lang="zh-CN" altLang="en-US" dirty="0"/>
              <a:t>；</a:t>
            </a:r>
          </a:p>
          <a:p>
            <a:pPr lvl="1"/>
            <a:r>
              <a:rPr lang="en-US" altLang="zh-CN" dirty="0"/>
              <a:t>2</a:t>
            </a:r>
            <a:r>
              <a:rPr lang="zh-CN" altLang="en-US" dirty="0"/>
              <a:t>、用户打开</a:t>
            </a:r>
            <a:r>
              <a:rPr lang="en-US" altLang="zh-CN" dirty="0"/>
              <a:t>TC</a:t>
            </a:r>
            <a:r>
              <a:rPr lang="zh-CN" altLang="en-US" dirty="0"/>
              <a:t>电源，</a:t>
            </a:r>
            <a:r>
              <a:rPr lang="en-US" altLang="zh-CN" dirty="0"/>
              <a:t>TC</a:t>
            </a:r>
            <a:r>
              <a:rPr lang="zh-CN" altLang="en-US" dirty="0"/>
              <a:t>登录界面将出现智能卡登录界面，包含用户名、密码和</a:t>
            </a:r>
            <a:r>
              <a:rPr lang="en-US" altLang="zh-CN" dirty="0"/>
              <a:t>PIN</a:t>
            </a:r>
            <a:r>
              <a:rPr lang="zh-CN" altLang="en-US" dirty="0"/>
              <a:t>码，改登录界面替换</a:t>
            </a:r>
            <a:r>
              <a:rPr lang="en-US" altLang="zh-CN" dirty="0"/>
              <a:t>TC  Windows 7 Embedded</a:t>
            </a:r>
            <a:r>
              <a:rPr lang="zh-CN" altLang="en-US" dirty="0"/>
              <a:t>的登录界面</a:t>
            </a:r>
          </a:p>
          <a:p>
            <a:pPr lvl="1"/>
            <a:r>
              <a:rPr lang="en-US" altLang="zh-CN" dirty="0"/>
              <a:t>3</a:t>
            </a:r>
            <a:r>
              <a:rPr lang="zh-CN" altLang="en-US" dirty="0"/>
              <a:t>、用户输入</a:t>
            </a:r>
            <a:r>
              <a:rPr lang="en-US" altLang="zh-CN" dirty="0"/>
              <a:t>TC</a:t>
            </a:r>
            <a:r>
              <a:rPr lang="zh-CN" altLang="en-US" dirty="0"/>
              <a:t>的用户名、密码、</a:t>
            </a:r>
            <a:r>
              <a:rPr lang="en-US" altLang="zh-CN" dirty="0"/>
              <a:t>PIN</a:t>
            </a:r>
            <a:r>
              <a:rPr lang="zh-CN" altLang="en-US" dirty="0"/>
              <a:t>码。</a:t>
            </a:r>
            <a:r>
              <a:rPr lang="en-US" altLang="zh-CN" dirty="0"/>
              <a:t>TC</a:t>
            </a:r>
            <a:r>
              <a:rPr lang="zh-CN" altLang="en-US" dirty="0"/>
              <a:t>的用户名、密码验证通过后，一</a:t>
            </a:r>
            <a:r>
              <a:rPr lang="en-US" altLang="zh-CN" dirty="0"/>
              <a:t>Key</a:t>
            </a:r>
            <a:r>
              <a:rPr lang="zh-CN" altLang="en-US" dirty="0"/>
              <a:t>通软件将</a:t>
            </a:r>
            <a:r>
              <a:rPr lang="en-US" altLang="zh-CN" dirty="0"/>
              <a:t>TC</a:t>
            </a:r>
            <a:r>
              <a:rPr lang="zh-CN" altLang="en-US" dirty="0"/>
              <a:t>的用户名密码写到</a:t>
            </a:r>
            <a:r>
              <a:rPr lang="en-US" altLang="zh-CN" dirty="0" err="1"/>
              <a:t>USBkey</a:t>
            </a:r>
            <a:r>
              <a:rPr lang="zh-CN" altLang="en-US" dirty="0"/>
              <a:t>中（下次登陆</a:t>
            </a:r>
            <a:r>
              <a:rPr lang="en-US" altLang="zh-CN" dirty="0"/>
              <a:t>TC</a:t>
            </a:r>
            <a:r>
              <a:rPr lang="zh-CN" altLang="en-US" dirty="0"/>
              <a:t>不需要再输入），并将</a:t>
            </a:r>
            <a:r>
              <a:rPr lang="en-US" altLang="zh-CN" dirty="0"/>
              <a:t>PIN</a:t>
            </a:r>
            <a:r>
              <a:rPr lang="zh-CN" altLang="en-US" dirty="0"/>
              <a:t>码缓存到</a:t>
            </a:r>
            <a:r>
              <a:rPr lang="en-US" altLang="zh-CN" dirty="0"/>
              <a:t>TC</a:t>
            </a:r>
            <a:r>
              <a:rPr lang="zh-CN" altLang="en-US" dirty="0"/>
              <a:t>中。另登陆过程中，一</a:t>
            </a:r>
            <a:r>
              <a:rPr lang="en-US" altLang="zh-CN" dirty="0"/>
              <a:t>Key</a:t>
            </a:r>
            <a:r>
              <a:rPr lang="zh-CN" altLang="en-US" dirty="0"/>
              <a:t>通软件到身份认证网关作</a:t>
            </a:r>
            <a:r>
              <a:rPr lang="en-US" altLang="zh-CN" dirty="0" err="1"/>
              <a:t>USBkey</a:t>
            </a:r>
            <a:r>
              <a:rPr lang="zh-CN" altLang="en-US" dirty="0"/>
              <a:t>认证，认证信息中携带</a:t>
            </a:r>
            <a:r>
              <a:rPr lang="en-US" altLang="zh-CN" dirty="0"/>
              <a:t>TC</a:t>
            </a:r>
            <a:r>
              <a:rPr lang="zh-CN" altLang="en-US" dirty="0"/>
              <a:t>的身份标识信息，判断该</a:t>
            </a:r>
            <a:r>
              <a:rPr lang="en-US" altLang="zh-CN" dirty="0"/>
              <a:t>TC</a:t>
            </a:r>
            <a:r>
              <a:rPr lang="zh-CN" altLang="en-US" dirty="0"/>
              <a:t>允许使用该</a:t>
            </a:r>
            <a:r>
              <a:rPr lang="en-US" altLang="zh-CN" dirty="0"/>
              <a:t>key</a:t>
            </a:r>
            <a:r>
              <a:rPr lang="zh-CN" altLang="en-US" dirty="0"/>
              <a:t>，且</a:t>
            </a:r>
            <a:r>
              <a:rPr lang="en-US" altLang="zh-CN" dirty="0" err="1"/>
              <a:t>USBkey</a:t>
            </a:r>
            <a:r>
              <a:rPr lang="zh-CN" altLang="en-US" dirty="0"/>
              <a:t>认证通过后身份认证网关从管控平台获取域用户和密码；</a:t>
            </a:r>
          </a:p>
          <a:p>
            <a:pPr lvl="1"/>
            <a:r>
              <a:rPr lang="en-US" altLang="zh-CN" dirty="0"/>
              <a:t>4</a:t>
            </a:r>
            <a:r>
              <a:rPr lang="zh-CN" altLang="en-US" dirty="0"/>
              <a:t>、</a:t>
            </a:r>
            <a:r>
              <a:rPr lang="en-US" altLang="zh-CN" dirty="0"/>
              <a:t>TC</a:t>
            </a:r>
            <a:r>
              <a:rPr lang="zh-CN" altLang="en-US" dirty="0"/>
              <a:t>启动后自动运行配置了桌面云登录页面的</a:t>
            </a:r>
            <a:r>
              <a:rPr lang="en-US" altLang="zh-CN" dirty="0"/>
              <a:t>Firefox/IE</a:t>
            </a:r>
            <a:r>
              <a:rPr lang="zh-CN" altLang="en-US" dirty="0"/>
              <a:t>浏览器，</a:t>
            </a:r>
            <a:r>
              <a:rPr lang="en-US" altLang="zh-CN" dirty="0"/>
              <a:t>TC</a:t>
            </a:r>
            <a:r>
              <a:rPr lang="zh-CN" altLang="en-US" dirty="0"/>
              <a:t>上的智能卡软件会截获浏览器的报文发送给身份认证网关，报文中携带从</a:t>
            </a:r>
            <a:r>
              <a:rPr lang="en-US" altLang="zh-CN" dirty="0"/>
              <a:t>TC</a:t>
            </a:r>
            <a:r>
              <a:rPr lang="zh-CN" altLang="en-US" dirty="0"/>
              <a:t>缓存中获取的</a:t>
            </a:r>
            <a:r>
              <a:rPr lang="en-US" altLang="zh-CN" dirty="0"/>
              <a:t>PIN</a:t>
            </a:r>
            <a:r>
              <a:rPr lang="zh-CN" altLang="en-US" dirty="0"/>
              <a:t>码。由身份认证网关并代填域用户名、密码到</a:t>
            </a:r>
            <a:r>
              <a:rPr lang="en-US" altLang="zh-CN" dirty="0"/>
              <a:t>WI</a:t>
            </a:r>
            <a:r>
              <a:rPr lang="zh-CN" altLang="en-US" dirty="0"/>
              <a:t>上做登录认证。认证通过后，弹出有用户虚拟机列表的</a:t>
            </a:r>
            <a:r>
              <a:rPr lang="en-US" altLang="zh-CN" dirty="0"/>
              <a:t>WI</a:t>
            </a:r>
            <a:r>
              <a:rPr lang="zh-CN" altLang="en-US" dirty="0"/>
              <a:t>界面</a:t>
            </a:r>
          </a:p>
          <a:p>
            <a:pPr lvl="1"/>
            <a:r>
              <a:rPr lang="en-US" altLang="zh-CN" dirty="0"/>
              <a:t>5</a:t>
            </a:r>
            <a:r>
              <a:rPr lang="zh-CN" altLang="en-US" dirty="0"/>
              <a:t>、点击虚拟机列表，进入用户虚拟机。其中虚拟机登录认证过程为：登录过程中</a:t>
            </a:r>
            <a:r>
              <a:rPr lang="en-US" altLang="zh-CN" dirty="0"/>
              <a:t>HDP agent</a:t>
            </a:r>
            <a:r>
              <a:rPr lang="zh-CN" altLang="en-US" dirty="0"/>
              <a:t>通知虚拟机上的一</a:t>
            </a:r>
            <a:r>
              <a:rPr lang="en-US" altLang="zh-CN" dirty="0"/>
              <a:t>Key</a:t>
            </a:r>
            <a:r>
              <a:rPr lang="zh-CN" altLang="en-US" dirty="0"/>
              <a:t>通登录模块，由一</a:t>
            </a:r>
            <a:r>
              <a:rPr lang="en-US" altLang="zh-CN" dirty="0"/>
              <a:t>Key</a:t>
            </a:r>
            <a:r>
              <a:rPr lang="zh-CN" altLang="en-US" dirty="0"/>
              <a:t>通登录模块去卫士通的管控平台获取域用户名和密码及</a:t>
            </a:r>
            <a:r>
              <a:rPr lang="en-US" altLang="zh-CN" dirty="0"/>
              <a:t>PIN</a:t>
            </a:r>
            <a:r>
              <a:rPr lang="zh-CN" altLang="en-US" dirty="0"/>
              <a:t>码（使用后清除</a:t>
            </a:r>
            <a:r>
              <a:rPr lang="en-US" altLang="zh-CN" dirty="0"/>
              <a:t>PIN</a:t>
            </a:r>
            <a:r>
              <a:rPr lang="zh-CN" altLang="en-US" dirty="0"/>
              <a:t>码），然后登录虚拟机）；</a:t>
            </a:r>
          </a:p>
          <a:p>
            <a:pPr lvl="1"/>
            <a:r>
              <a:rPr lang="en-US" altLang="zh-CN" dirty="0"/>
              <a:t>6</a:t>
            </a:r>
            <a:r>
              <a:rPr lang="zh-CN" altLang="en-US" dirty="0"/>
              <a:t>、用户登录虚拟机后，</a:t>
            </a:r>
            <a:r>
              <a:rPr lang="en-US" altLang="zh-CN" dirty="0" err="1"/>
              <a:t>USBkey</a:t>
            </a:r>
            <a:r>
              <a:rPr lang="zh-CN" altLang="en-US" dirty="0"/>
              <a:t>重定向的虚拟机中，相当于</a:t>
            </a:r>
            <a:r>
              <a:rPr lang="en-US" altLang="zh-CN" dirty="0"/>
              <a:t>TC</a:t>
            </a:r>
            <a:r>
              <a:rPr lang="zh-CN" altLang="en-US" dirty="0"/>
              <a:t>上拔</a:t>
            </a:r>
            <a:r>
              <a:rPr lang="en-US" altLang="zh-CN" dirty="0"/>
              <a:t>key</a:t>
            </a:r>
            <a:r>
              <a:rPr lang="zh-CN" altLang="en-US" dirty="0"/>
              <a:t>。这时候</a:t>
            </a:r>
            <a:r>
              <a:rPr lang="en-US" altLang="zh-CN" dirty="0"/>
              <a:t>TC</a:t>
            </a:r>
            <a:r>
              <a:rPr lang="zh-CN" altLang="en-US" dirty="0"/>
              <a:t>与身份认证网关的通道将中断，即</a:t>
            </a:r>
            <a:r>
              <a:rPr lang="en-US" altLang="zh-CN" dirty="0"/>
              <a:t>TC</a:t>
            </a:r>
            <a:r>
              <a:rPr lang="zh-CN" altLang="en-US" dirty="0"/>
              <a:t>与</a:t>
            </a:r>
            <a:r>
              <a:rPr lang="en-US" altLang="zh-CN" dirty="0"/>
              <a:t>WI</a:t>
            </a:r>
            <a:r>
              <a:rPr lang="zh-CN" altLang="en-US" dirty="0"/>
              <a:t>的通道亦中断，</a:t>
            </a:r>
            <a:r>
              <a:rPr lang="en-US" altLang="zh-CN" dirty="0"/>
              <a:t>WI</a:t>
            </a:r>
            <a:r>
              <a:rPr lang="zh-CN" altLang="en-US" dirty="0"/>
              <a:t>的界面将僵死，</a:t>
            </a:r>
            <a:r>
              <a:rPr lang="en-US" altLang="zh-CN" dirty="0"/>
              <a:t>TC</a:t>
            </a:r>
            <a:r>
              <a:rPr lang="zh-CN" altLang="en-US" dirty="0"/>
              <a:t>上的卫士通客户端模块检测到</a:t>
            </a:r>
            <a:r>
              <a:rPr lang="en-US" altLang="zh-CN" dirty="0" err="1"/>
              <a:t>USBkey</a:t>
            </a:r>
            <a:r>
              <a:rPr lang="zh-CN" altLang="en-US" dirty="0"/>
              <a:t>移除，杀掉浏览器进程。</a:t>
            </a:r>
          </a:p>
          <a:p>
            <a:r>
              <a:rPr lang="zh-CN" altLang="en-US" dirty="0"/>
              <a:t>如果用户在虚拟机上方点击登出按钮，桌面会话协议中断，同时虚拟机要进行锁屏。</a:t>
            </a:r>
          </a:p>
          <a:p>
            <a:endParaRPr lang="en-US" dirty="0"/>
          </a:p>
        </p:txBody>
      </p:sp>
    </p:spTree>
    <p:extLst>
      <p:ext uri="{BB962C8B-B14F-4D97-AF65-F5344CB8AC3E}">
        <p14:creationId xmlns:p14="http://schemas.microsoft.com/office/powerpoint/2010/main" val="9475038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备注占位符 4"/>
          <p:cNvSpPr>
            <a:spLocks noGrp="1"/>
          </p:cNvSpPr>
          <p:nvPr>
            <p:ph type="body" idx="1"/>
          </p:nvPr>
        </p:nvSpPr>
        <p:spPr/>
        <p:txBody>
          <a:bodyPr/>
          <a:lstStyle/>
          <a:p>
            <a:r>
              <a:rPr lang="en-US" altLang="zh-CN" smtClean="0"/>
              <a:t>OTP</a:t>
            </a:r>
            <a:r>
              <a:rPr lang="zh-CN" altLang="en-US" smtClean="0"/>
              <a:t>全称叫</a:t>
            </a:r>
            <a:r>
              <a:rPr lang="en-US" altLang="zh-CN" smtClean="0"/>
              <a:t>One-time Password,</a:t>
            </a:r>
            <a:r>
              <a:rPr lang="zh-CN" altLang="en-US" smtClean="0"/>
              <a:t>也称动态口令，是根据专门的算法每隔</a:t>
            </a:r>
            <a:r>
              <a:rPr lang="en-US" altLang="zh-CN" smtClean="0"/>
              <a:t>60</a:t>
            </a:r>
            <a:r>
              <a:rPr lang="zh-CN" altLang="en-US" smtClean="0"/>
              <a:t>秒生成一个与时间相关的、不可预测的随机数字组合，每个口令只能使用一次，每天可以产生</a:t>
            </a:r>
            <a:r>
              <a:rPr lang="en-US" altLang="zh-CN" smtClean="0"/>
              <a:t>43200</a:t>
            </a:r>
            <a:r>
              <a:rPr lang="zh-CN" altLang="en-US" smtClean="0"/>
              <a:t>个密码。</a:t>
            </a:r>
          </a:p>
          <a:p>
            <a:endParaRPr lang="en-US" altLang="zh-CN" smtClean="0"/>
          </a:p>
          <a:p>
            <a:endParaRPr lang="en-US" dirty="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2809275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en-US" altLang="zh-CN" dirty="0" smtClean="0"/>
              <a:t>OTP</a:t>
            </a:r>
            <a:r>
              <a:rPr lang="en-US" altLang="zh-CN" baseline="0" dirty="0" smtClean="0"/>
              <a:t> Server</a:t>
            </a:r>
            <a:r>
              <a:rPr lang="zh-CN" altLang="en-US" baseline="0" dirty="0" smtClean="0"/>
              <a:t>：</a:t>
            </a:r>
            <a:r>
              <a:rPr lang="en-US" altLang="zh-CN" baseline="0" dirty="0" smtClean="0"/>
              <a:t>OTP Server</a:t>
            </a:r>
            <a:r>
              <a:rPr lang="zh-CN" altLang="en-US" baseline="0" dirty="0" smtClean="0"/>
              <a:t>是一个基于动态口令的身份认证系统</a:t>
            </a:r>
            <a:r>
              <a:rPr lang="en-US" altLang="zh-CN" baseline="0" dirty="0" smtClean="0"/>
              <a:t>,</a:t>
            </a:r>
            <a:r>
              <a:rPr lang="zh-CN" altLang="en-US" baseline="0" dirty="0" smtClean="0"/>
              <a:t>它可以为应用系统提供高安全性的身份认证服务</a:t>
            </a:r>
            <a:r>
              <a:rPr lang="en-US" altLang="zh-CN" baseline="0" dirty="0" smtClean="0"/>
              <a:t>,</a:t>
            </a:r>
            <a:r>
              <a:rPr lang="zh-CN" altLang="en-US" baseline="0" dirty="0" smtClean="0"/>
              <a:t>帮助应用系统提高身份认证的安全性。</a:t>
            </a:r>
            <a:endParaRPr lang="en-US" altLang="zh-CN" dirty="0" smtClean="0"/>
          </a:p>
          <a:p>
            <a:endParaRPr lang="en-US" dirty="0"/>
          </a:p>
        </p:txBody>
      </p:sp>
    </p:spTree>
    <p:extLst>
      <p:ext uri="{BB962C8B-B14F-4D97-AF65-F5344CB8AC3E}">
        <p14:creationId xmlns:p14="http://schemas.microsoft.com/office/powerpoint/2010/main" val="39272200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87930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4" name="备注占位符 3"/>
          <p:cNvSpPr>
            <a:spLocks noGrp="1"/>
          </p:cNvSpPr>
          <p:nvPr>
            <p:ph type="body" idx="1"/>
          </p:nvPr>
        </p:nvSpPr>
        <p:spPr/>
        <p:txBody>
          <a:bodyPr/>
          <a:lstStyle/>
          <a:p>
            <a:r>
              <a:rPr lang="zh-CN" altLang="en-US" dirty="0"/>
              <a:t>“分权”：区分操作权限，由“角色”进行控制。一个“角色”可拥有一个或多个不同的“操作权限”，一个“用户”可拥有一个或多个不同的“角色”。通过绑定“用户”和“角色”，实现“用户”和“操作权限”的绑定。</a:t>
            </a:r>
          </a:p>
          <a:p>
            <a:r>
              <a:rPr lang="zh-CN" altLang="en-US" dirty="0"/>
              <a:t>“分域”：区分管理的数据权限，也即管理员能够管理的范围，如“管理员</a:t>
            </a:r>
            <a:r>
              <a:rPr lang="en-US" altLang="zh-CN" dirty="0"/>
              <a:t>A”</a:t>
            </a:r>
            <a:r>
              <a:rPr lang="zh-CN" altLang="en-US" dirty="0"/>
              <a:t>仅能管理“集群</a:t>
            </a:r>
            <a:r>
              <a:rPr lang="en-US" altLang="zh-CN" dirty="0"/>
              <a:t>1”</a:t>
            </a:r>
            <a:r>
              <a:rPr lang="zh-CN" altLang="en-US" dirty="0"/>
              <a:t>中虚拟机，“管理员</a:t>
            </a:r>
            <a:r>
              <a:rPr lang="en-US" altLang="zh-CN" dirty="0"/>
              <a:t>C”</a:t>
            </a:r>
            <a:r>
              <a:rPr lang="zh-CN" altLang="en-US" dirty="0"/>
              <a:t>仅能管理“集群</a:t>
            </a:r>
            <a:r>
              <a:rPr lang="en-US" altLang="zh-CN" dirty="0"/>
              <a:t>2”</a:t>
            </a:r>
            <a:r>
              <a:rPr lang="zh-CN" altLang="en-US" dirty="0"/>
              <a:t>中虚拟机。</a:t>
            </a:r>
          </a:p>
          <a:p>
            <a:r>
              <a:rPr lang="zh-CN" altLang="en-US" dirty="0"/>
              <a:t>美国国家标准与技术研究院（</a:t>
            </a:r>
            <a:r>
              <a:rPr lang="en-US" altLang="zh-CN" dirty="0"/>
              <a:t>National Institute of Standards and Technology</a:t>
            </a:r>
            <a:r>
              <a:rPr lang="zh-CN" altLang="en-US" dirty="0"/>
              <a:t>，</a:t>
            </a:r>
            <a:r>
              <a:rPr lang="en-US" altLang="zh-CN" dirty="0"/>
              <a:t>NIST</a:t>
            </a:r>
            <a:r>
              <a:rPr lang="zh-CN" altLang="en-US" dirty="0"/>
              <a:t>），直属美国商务部</a:t>
            </a:r>
          </a:p>
          <a:p>
            <a:r>
              <a:rPr lang="en-US" altLang="zh-CN" dirty="0"/>
              <a:t>RBAC</a:t>
            </a:r>
            <a:r>
              <a:rPr lang="zh-CN" altLang="en-US" dirty="0"/>
              <a:t>：</a:t>
            </a:r>
            <a:r>
              <a:rPr lang="en-US" altLang="zh-CN" dirty="0"/>
              <a:t>Role-Based Access Control</a:t>
            </a:r>
            <a:r>
              <a:rPr lang="zh-CN" altLang="en-US" dirty="0"/>
              <a:t>基于角色的访问控制</a:t>
            </a:r>
          </a:p>
          <a:p>
            <a:endParaRPr lang="zh-CN" altLang="en-US" dirty="0"/>
          </a:p>
        </p:txBody>
      </p:sp>
    </p:spTree>
    <p:extLst>
      <p:ext uri="{BB962C8B-B14F-4D97-AF65-F5344CB8AC3E}">
        <p14:creationId xmlns:p14="http://schemas.microsoft.com/office/powerpoint/2010/main" val="7461074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53515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extLst>
              <p:ext uri="{D42A27DB-BD31-4B8C-83A1-F6EECF244321}">
                <p14:modId xmlns:p14="http://schemas.microsoft.com/office/powerpoint/2010/main" val="3577508034"/>
              </p:ext>
            </p:extLst>
          </p:nvPr>
        </p:nvGraphicFramePr>
        <p:xfrm>
          <a:off x="1007533" y="1254489"/>
          <a:ext cx="10464801" cy="1082675"/>
        </p:xfrm>
        <a:graphic>
          <a:graphicData uri="http://schemas.openxmlformats.org/drawingml/2006/table">
            <a:tbl>
              <a:tblPr/>
              <a:tblGrid>
                <a:gridCol w="3120249">
                  <a:extLst>
                    <a:ext uri="{9D8B030D-6E8A-4147-A177-3AD203B41FA5}">
                      <a16:colId xmlns="" xmlns:a16="http://schemas.microsoft.com/office/drawing/2014/main" val="20000"/>
                    </a:ext>
                  </a:extLst>
                </a:gridCol>
                <a:gridCol w="1968219">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gridCol w="2351997">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课程编码</a:t>
                      </a: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适用产品</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产品版本</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18" name="Group 21"/>
          <p:cNvGraphicFramePr>
            <a:graphicFrameLocks noGrp="1"/>
          </p:cNvGraphicFramePr>
          <p:nvPr userDrawn="1">
            <p:extLst>
              <p:ext uri="{D42A27DB-BD31-4B8C-83A1-F6EECF244321}">
                <p14:modId xmlns:p14="http://schemas.microsoft.com/office/powerpoint/2010/main" val="585112825"/>
              </p:ext>
            </p:extLst>
          </p:nvPr>
        </p:nvGraphicFramePr>
        <p:xfrm>
          <a:off x="1007533" y="2776901"/>
          <a:ext cx="10464800" cy="3038475"/>
        </p:xfrm>
        <a:graphic>
          <a:graphicData uri="http://schemas.openxmlformats.org/drawingml/2006/table">
            <a:tbl>
              <a:tblPr/>
              <a:tblGrid>
                <a:gridCol w="3120248">
                  <a:extLst>
                    <a:ext uri="{9D8B030D-6E8A-4147-A177-3AD203B41FA5}">
                      <a16:colId xmlns="" xmlns:a16="http://schemas.microsoft.com/office/drawing/2014/main" val="20000"/>
                    </a:ext>
                  </a:extLst>
                </a:gridCol>
                <a:gridCol w="1968219">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gridCol w="2351997">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时间</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headEnd/>
            <a:tailEnd/>
          </a:ln>
        </p:spPr>
        <p:txBody>
          <a:bodyPr lIns="78258" tIns="39127" rIns="78258" bIns="39127" anchor="ctr"/>
          <a:lstStyle/>
          <a:p>
            <a:pPr algn="l" defTabSz="1001624"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headEnd/>
            <a:tailEnd/>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1688" rtl="0" eaLnBrk="1" fontAlgn="base" latinLnBrk="0" hangingPunct="1">
              <a:lnSpc>
                <a:spcPct val="140000"/>
              </a:lnSpc>
              <a:spcBef>
                <a:spcPct val="30000"/>
              </a:spcBef>
              <a:spcAft>
                <a:spcPct val="0"/>
              </a:spcAft>
              <a:buClr>
                <a:srgbClr val="808080"/>
              </a:buClr>
              <a:buSzPct val="100000"/>
              <a:buFont typeface="+mj-lt"/>
              <a:buAutoNum type="arabicPeriod"/>
              <a:tabLst/>
              <a:defRPr sz="2000">
                <a:latin typeface="+mn-ea"/>
                <a:ea typeface="+mn-ea"/>
                <a:cs typeface="Arial" panose="020B0604020202020204" pitchFamily="34" charset="0"/>
              </a:defRPr>
            </a:lvl1pPr>
            <a:lvl2pPr marL="401637"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思考题</a:t>
            </a:r>
          </a:p>
        </p:txBody>
      </p:sp>
      <p:sp>
        <p:nvSpPr>
          <p:cNvPr id="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2"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9"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0"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1"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2"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3"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25"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26"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2016224"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本节小结</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2016224"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本章总结</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p>
        </p:txBody>
      </p:sp>
      <p:sp>
        <p:nvSpPr>
          <p:cNvPr id="5"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更多信息</a:t>
            </a:r>
          </a:p>
        </p:txBody>
      </p:sp>
      <p:sp>
        <p:nvSpPr>
          <p:cNvPr id="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学习推荐</a:t>
            </a: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a:extLst>
                <a:ext uri="{FF2B5EF4-FFF2-40B4-BE49-F238E27FC236}">
                  <a16:creationId xmlns:a16="http://schemas.microsoft.com/office/drawing/2014/main" xmlns="" id="{9D36E720-0E25-41AB-8346-B547D8B86001}"/>
                </a:ext>
              </a:extLst>
            </p:cNvPr>
            <p:cNvSpPr txBox="1">
              <a:spLocks noChangeArrowheads="1"/>
            </p:cNvSpPr>
            <p:nvPr/>
          </p:nvSpPr>
          <p:spPr bwMode="auto">
            <a:xfrm>
              <a:off x="4826327" y="3443951"/>
              <a:ext cx="3971726" cy="633121"/>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p>
          </p:txBody>
        </p:sp>
        <p:sp>
          <p:nvSpPr>
            <p:cNvPr id="6" name="Text Box 8">
              <a:extLst>
                <a:ext uri="{FF2B5EF4-FFF2-40B4-BE49-F238E27FC236}">
                  <a16:creationId xmlns:a16="http://schemas.microsoft.com/office/drawing/2014/main" xmlns="" id="{11ED55EC-FD16-4B98-B04D-4605D3C0D784}"/>
                </a:ext>
              </a:extLst>
            </p:cNvPr>
            <p:cNvSpPr txBox="1">
              <a:spLocks noChangeArrowheads="1"/>
            </p:cNvSpPr>
            <p:nvPr/>
          </p:nvSpPr>
          <p:spPr bwMode="auto">
            <a:xfrm>
              <a:off x="5820286" y="2503488"/>
              <a:ext cx="1735601" cy="910120"/>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extLst>
      <p:ext uri="{BB962C8B-B14F-4D97-AF65-F5344CB8AC3E}">
        <p14:creationId xmlns:p14="http://schemas.microsoft.com/office/powerpoint/2010/main" val="39710190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1688"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1688"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p>
        </p:txBody>
      </p:sp>
      <p:sp>
        <p:nvSpPr>
          <p:cNvPr id="7" name="Rectangle 54">
            <a:extLst>
              <a:ext uri="{FF2B5EF4-FFF2-40B4-BE49-F238E27FC236}">
                <a16:creationId xmlns="" xmlns:a16="http://schemas.microsoft.com/office/drawing/2014/main" id="{2078FA11-5569-4994-AEB7-1AF5CAC763B0}"/>
              </a:ext>
            </a:extLst>
          </p:cNvPr>
          <p:cNvSpPr>
            <a:spLocks noChangeArrowheads="1"/>
          </p:cNvSpPr>
          <p:nvPr userDrawn="1"/>
        </p:nvSpPr>
        <p:spPr bwMode="auto">
          <a:xfrm>
            <a:off x="947428" y="6500581"/>
            <a:ext cx="260474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ea"/>
                <a:ea typeface="+mn-ea"/>
                <a:cs typeface="Arial" pitchFamily="34" charset="0"/>
              </a:rPr>
              <a:t>版权所有</a:t>
            </a:r>
            <a:r>
              <a:rPr lang="en-US" altLang="zh-CN" sz="1200" baseline="0" dirty="0">
                <a:latin typeface="+mn-ea"/>
                <a:ea typeface="+mn-ea"/>
                <a:cs typeface="Arial" pitchFamily="34" charset="0"/>
              </a:rPr>
              <a:t>© </a:t>
            </a:r>
            <a:r>
              <a:rPr lang="en-US" altLang="zh-CN" sz="1200" baseline="0" dirty="0" smtClean="0">
                <a:latin typeface="+mn-ea"/>
                <a:ea typeface="+mn-ea"/>
                <a:cs typeface="Arial" pitchFamily="34" charset="0"/>
              </a:rPr>
              <a:t>2019 </a:t>
            </a:r>
            <a:r>
              <a:rPr lang="zh-CN" altLang="en-US" sz="1200" baseline="0" dirty="0">
                <a:latin typeface="+mn-ea"/>
                <a:ea typeface="+mn-ea"/>
                <a:cs typeface="Arial" pitchFamily="34" charset="0"/>
              </a:rPr>
              <a:t>华为技术有限公司</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algn="l" defTabSz="1001624" eaLnBrk="0" hangingPunct="0"/>
            <a:r>
              <a:rPr lang="zh-CN" altLang="en-US" sz="3500" b="1" dirty="0" smtClean="0">
                <a:solidFill>
                  <a:schemeClr val="tx1">
                    <a:lumMod val="75000"/>
                    <a:lumOff val="25000"/>
                  </a:schemeClr>
                </a:solidFill>
                <a:latin typeface="+mn-ea"/>
                <a:ea typeface="+mn-ea"/>
                <a:cs typeface="Arial" pitchFamily="34" charset="0"/>
              </a:rPr>
              <a:t>前言</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8"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9"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73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1688" rtl="0" eaLnBrk="1" fontAlgn="base" latinLnBrk="0" hangingPunct="1">
              <a:lnSpc>
                <a:spcPct val="140000"/>
              </a:lnSpc>
              <a:spcBef>
                <a:spcPct val="30000"/>
              </a:spcBef>
              <a:spcAft>
                <a:spcPct val="0"/>
              </a:spcAft>
              <a:buClr>
                <a:srgbClr val="808080"/>
              </a:buClr>
              <a:buSzPct val="60000"/>
              <a:buFont typeface="Wingdings" pitchFamily="2" charset="2"/>
              <a:buChar char="l"/>
              <a:tabLst/>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目标</a:t>
            </a:r>
            <a:endParaRPr lang="en-US" altLang="zh-CN" sz="3500" b="1" dirty="0">
              <a:solidFill>
                <a:schemeClr val="tx1">
                  <a:lumMod val="75000"/>
                  <a:lumOff val="25000"/>
                </a:schemeClr>
              </a:solidFill>
              <a:latin typeface="+mn-ea"/>
              <a:ea typeface="+mn-ea"/>
              <a:cs typeface="Arial" pitchFamily="34" charset="0"/>
            </a:endParaRPr>
          </a:p>
        </p:txBody>
      </p:sp>
      <p:sp>
        <p:nvSpPr>
          <p:cNvPr id="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2"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8"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9"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1688" rtl="0" eaLnBrk="1" fontAlgn="base" latinLnBrk="0" hangingPunct="1">
              <a:lnSpc>
                <a:spcPct val="140000"/>
              </a:lnSpc>
              <a:spcBef>
                <a:spcPct val="30000"/>
              </a:spcBef>
              <a:spcAft>
                <a:spcPct val="0"/>
              </a:spcAft>
              <a:buClr>
                <a:schemeClr val="tx1"/>
              </a:buClr>
              <a:buSzPct val="100000"/>
              <a:buFont typeface="+mj-lt"/>
              <a:buAutoNum type="arabicPeriod"/>
              <a:tabLst/>
              <a:defRPr>
                <a:latin typeface="+mn-ea"/>
                <a:ea typeface="+mn-ea"/>
                <a:cs typeface="Arial" panose="020B0604020202020204" pitchFamily="34" charset="0"/>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目录</a:t>
            </a:r>
            <a:endParaRPr lang="zh-CN" altLang="en-US" sz="3500" b="1" dirty="0">
              <a:solidFill>
                <a:schemeClr val="tx1">
                  <a:lumMod val="75000"/>
                  <a:lumOff val="25000"/>
                </a:schemeClr>
              </a:solidFill>
              <a:latin typeface="+mn-ea"/>
              <a:ea typeface="+mn-ea"/>
              <a:cs typeface="Arial" pitchFamily="34" charset="0"/>
            </a:endParaRPr>
          </a:p>
        </p:txBody>
      </p:sp>
      <p:sp>
        <p:nvSpPr>
          <p:cNvPr id="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8"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29"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30"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本节概述和学习目标</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p>
        </p:txBody>
      </p:sp>
    </p:spTree>
    <p:extLst>
      <p:ext uri="{BB962C8B-B14F-4D97-AF65-F5344CB8AC3E}">
        <p14:creationId xmlns:p14="http://schemas.microsoft.com/office/powerpoint/2010/main" val="20815685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宋体" pitchFamily="2" charset="-122"/>
            </a:endParaRPr>
          </a:p>
        </p:txBody>
      </p:sp>
      <p:sp>
        <p:nvSpPr>
          <p:cNvPr id="1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宋体"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916854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dirty="0"/>
              <a:t>单击此处编辑母版标题样式</a:t>
            </a:r>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Rectangle 69">
            <a:extLst>
              <a:ext uri="{FF2B5EF4-FFF2-40B4-BE49-F238E27FC236}">
                <a16:creationId xmlns="" xmlns:a16="http://schemas.microsoft.com/office/drawing/2014/main" id="{6ED2DBAA-9261-44D2-836C-78E5FB250BAC}"/>
              </a:ext>
            </a:extLst>
          </p:cNvPr>
          <p:cNvSpPr>
            <a:spLocks noChangeArrowheads="1"/>
          </p:cNvSpPr>
          <p:nvPr userDrawn="1"/>
        </p:nvSpPr>
        <p:spPr bwMode="auto">
          <a:xfrm>
            <a:off x="155340" y="6500581"/>
            <a:ext cx="673125"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lt"/>
                <a:ea typeface="黑体" panose="02010609060101010101" pitchFamily="49" charset="-122"/>
                <a:cs typeface="Arial" pitchFamily="34" charset="0"/>
              </a:rPr>
              <a:t>第</a:t>
            </a:r>
            <a:fld id="{2F2CF7F5-F178-4429-B6CA-28062DF31937}" type="slidenum">
              <a:rPr lang="en-US" altLang="zh-CN" sz="1200" smtClean="0">
                <a:latin typeface="+mn-lt"/>
                <a:ea typeface="黑体" panose="02010609060101010101" pitchFamily="49" charset="-122"/>
                <a:cs typeface="Arial" pitchFamily="34" charset="0"/>
              </a:rPr>
              <a:pPr defTabSz="801668" eaLnBrk="0" fontAlgn="base" hangingPunct="0">
                <a:defRPr/>
              </a:pPr>
              <a:t>‹#›</a:t>
            </a:fld>
            <a:r>
              <a:rPr lang="zh-CN" altLang="en-US" sz="1200" dirty="0">
                <a:latin typeface="+mn-lt"/>
                <a:ea typeface="黑体" panose="02010609060101010101" pitchFamily="49" charset="-122"/>
                <a:cs typeface="Arial" pitchFamily="34" charset="0"/>
              </a:rPr>
              <a:t>页</a:t>
            </a:r>
            <a:endParaRPr lang="en-US" altLang="zh-CN" sz="1200" dirty="0">
              <a:latin typeface="+mn-lt"/>
              <a:ea typeface="黑体" panose="02010609060101010101" pitchFamily="49" charset="-122"/>
              <a:cs typeface="Arial" pitchFamily="34" charset="0"/>
            </a:endParaRPr>
          </a:p>
        </p:txBody>
      </p:sp>
      <p:sp>
        <p:nvSpPr>
          <p:cNvPr id="13" name="Rectangle 54">
            <a:extLst>
              <a:ext uri="{FF2B5EF4-FFF2-40B4-BE49-F238E27FC236}">
                <a16:creationId xmlns="" xmlns:a16="http://schemas.microsoft.com/office/drawing/2014/main" id="{2078FA11-5569-4994-AEB7-1AF5CAC763B0}"/>
              </a:ext>
            </a:extLst>
          </p:cNvPr>
          <p:cNvSpPr>
            <a:spLocks noChangeArrowheads="1"/>
          </p:cNvSpPr>
          <p:nvPr userDrawn="1"/>
        </p:nvSpPr>
        <p:spPr bwMode="auto">
          <a:xfrm>
            <a:off x="947428" y="6500581"/>
            <a:ext cx="260474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p>
        </p:txBody>
      </p:sp>
      <p:pic>
        <p:nvPicPr>
          <p:cNvPr id="8" name="图片 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 id="2147483830" r:id="rId2"/>
    <p:sldLayoutId id="2147483846" r:id="rId3"/>
    <p:sldLayoutId id="2147483826" r:id="rId4"/>
    <p:sldLayoutId id="2147483848" r:id="rId5"/>
    <p:sldLayoutId id="2147483849" r:id="rId6"/>
    <p:sldLayoutId id="2147483874" r:id="rId7"/>
    <p:sldLayoutId id="2147483873" r:id="rId8"/>
    <p:sldLayoutId id="2147483863" r:id="rId9"/>
    <p:sldLayoutId id="2147483862" r:id="rId10"/>
    <p:sldLayoutId id="2147483851" r:id="rId11"/>
    <p:sldLayoutId id="2147483852" r:id="rId12"/>
    <p:sldLayoutId id="2147483850" r:id="rId13"/>
    <p:sldLayoutId id="2147483861" r:id="rId14"/>
    <p:sldLayoutId id="2147483866" r:id="rId15"/>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35" userDrawn="1">
          <p15:clr>
            <a:srgbClr val="F26B43"/>
          </p15:clr>
        </p15:guide>
        <p15:guide id="2" pos="7227" userDrawn="1">
          <p15:clr>
            <a:srgbClr val="F26B43"/>
          </p15:clr>
        </p15:guide>
        <p15:guide id="3" orient="horz" pos="777" userDrawn="1">
          <p15:clr>
            <a:srgbClr val="F26B43"/>
          </p15:clr>
        </p15:guide>
        <p15:guide id="4" orient="horz" pos="4020" userDrawn="1">
          <p15:clr>
            <a:srgbClr val="F26B43"/>
          </p15:clr>
        </p15:guide>
        <p15:guide id="6" orient="horz" pos="234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85.xml"/><Relationship Id="rId1" Type="http://schemas.openxmlformats.org/officeDocument/2006/relationships/slideLayout" Target="../slideLayouts/slideLayout8.xml"/><Relationship Id="rId6" Type="http://schemas.openxmlformats.org/officeDocument/2006/relationships/image" Target="../media/image85.emf"/><Relationship Id="rId5" Type="http://schemas.openxmlformats.org/officeDocument/2006/relationships/image" Target="../media/image84.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8.xml"/><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占位符 9"/>
          <p:cNvSpPr>
            <a:spLocks noGrp="1"/>
          </p:cNvSpPr>
          <p:nvPr>
            <p:ph type="body" sz="quarter" idx="17"/>
          </p:nvPr>
        </p:nvSpPr>
        <p:spPr/>
        <p:txBody>
          <a:bodyPr/>
          <a:lstStyle/>
          <a:p>
            <a:endParaRPr lang="zh-CN" altLang="en-US"/>
          </a:p>
        </p:txBody>
      </p:sp>
      <p:sp>
        <p:nvSpPr>
          <p:cNvPr id="11" name="文本占位符 10"/>
          <p:cNvSpPr>
            <a:spLocks noGrp="1"/>
          </p:cNvSpPr>
          <p:nvPr>
            <p:ph type="body" sz="quarter" idx="18"/>
          </p:nvPr>
        </p:nvSpPr>
        <p:spPr/>
        <p:txBody>
          <a:bodyPr/>
          <a:lstStyle/>
          <a:p>
            <a:r>
              <a:rPr lang="en-US" altLang="zh-CN" dirty="0" err="1" smtClean="0"/>
              <a:t>FusionAccess</a:t>
            </a:r>
            <a:endParaRPr lang="zh-CN" altLang="en-US" dirty="0"/>
          </a:p>
        </p:txBody>
      </p:sp>
      <p:sp>
        <p:nvSpPr>
          <p:cNvPr id="12" name="文本占位符 11"/>
          <p:cNvSpPr>
            <a:spLocks noGrp="1"/>
          </p:cNvSpPr>
          <p:nvPr>
            <p:ph type="body" sz="quarter" idx="19"/>
          </p:nvPr>
        </p:nvSpPr>
        <p:spPr/>
        <p:txBody>
          <a:bodyPr/>
          <a:lstStyle/>
          <a:p>
            <a:r>
              <a:rPr lang="en-US" altLang="zh-CN" dirty="0" smtClean="0"/>
              <a:t>6.2</a:t>
            </a:r>
            <a:endParaRPr lang="zh-CN" altLang="en-US" dirty="0"/>
          </a:p>
        </p:txBody>
      </p:sp>
      <p:sp>
        <p:nvSpPr>
          <p:cNvPr id="13" name="文本占位符 12"/>
          <p:cNvSpPr>
            <a:spLocks noGrp="1"/>
          </p:cNvSpPr>
          <p:nvPr>
            <p:ph type="body" sz="quarter" idx="20"/>
          </p:nvPr>
        </p:nvSpPr>
        <p:spPr/>
        <p:txBody>
          <a:bodyPr/>
          <a:lstStyle/>
          <a:p>
            <a:r>
              <a:rPr lang="en-US" altLang="zh-CN" dirty="0" smtClean="0"/>
              <a:t>V4.0</a:t>
            </a:r>
            <a:endParaRPr lang="zh-CN" altLang="en-US" dirty="0"/>
          </a:p>
        </p:txBody>
      </p:sp>
      <p:sp>
        <p:nvSpPr>
          <p:cNvPr id="3" name="文本占位符 2"/>
          <p:cNvSpPr>
            <a:spLocks noGrp="1"/>
          </p:cNvSpPr>
          <p:nvPr>
            <p:ph type="body" sz="quarter" idx="13"/>
          </p:nvPr>
        </p:nvSpPr>
        <p:spPr/>
        <p:txBody>
          <a:bodyPr/>
          <a:lstStyle/>
          <a:p>
            <a:r>
              <a:rPr lang="zh-CN" altLang="en-US" dirty="0"/>
              <a:t>许金龙</a:t>
            </a:r>
            <a:r>
              <a:rPr lang="en-US" altLang="zh-CN" dirty="0" smtClean="0"/>
              <a:t>/xWX655748</a:t>
            </a:r>
            <a:endParaRPr lang="zh-CN" altLang="en-US" dirty="0"/>
          </a:p>
        </p:txBody>
      </p:sp>
      <p:sp>
        <p:nvSpPr>
          <p:cNvPr id="4" name="文本占位符 3"/>
          <p:cNvSpPr>
            <a:spLocks noGrp="1"/>
          </p:cNvSpPr>
          <p:nvPr>
            <p:ph type="body" sz="quarter" idx="14"/>
          </p:nvPr>
        </p:nvSpPr>
        <p:spPr/>
        <p:txBody>
          <a:bodyPr/>
          <a:lstStyle/>
          <a:p>
            <a:r>
              <a:rPr lang="en-US" altLang="zh-CN" dirty="0" smtClean="0"/>
              <a:t>2019.05.25</a:t>
            </a:r>
            <a:endParaRPr lang="zh-CN" altLang="en-US" dirty="0"/>
          </a:p>
        </p:txBody>
      </p:sp>
      <p:sp>
        <p:nvSpPr>
          <p:cNvPr id="5" name="文本占位符 4"/>
          <p:cNvSpPr>
            <a:spLocks noGrp="1"/>
          </p:cNvSpPr>
          <p:nvPr>
            <p:ph type="body" sz="quarter" idx="15"/>
          </p:nvPr>
        </p:nvSpPr>
        <p:spPr/>
        <p:txBody>
          <a:bodyPr/>
          <a:lstStyle/>
          <a:p>
            <a:r>
              <a:rPr lang="en-US" altLang="zh-CN" dirty="0" smtClean="0"/>
              <a:t> </a:t>
            </a:r>
            <a:endParaRPr lang="zh-CN" altLang="en-US" dirty="0"/>
          </a:p>
        </p:txBody>
      </p:sp>
      <p:sp>
        <p:nvSpPr>
          <p:cNvPr id="6" name="文本占位符 5"/>
          <p:cNvSpPr>
            <a:spLocks noGrp="1"/>
          </p:cNvSpPr>
          <p:nvPr>
            <p:ph type="body" sz="quarter" idx="16"/>
          </p:nvPr>
        </p:nvSpPr>
        <p:spPr/>
        <p:txBody>
          <a:bodyPr/>
          <a:lstStyle/>
          <a:p>
            <a:r>
              <a:rPr lang="zh-CN" altLang="en-US" smtClean="0"/>
              <a:t>新开发</a:t>
            </a:r>
            <a:endParaRPr lang="zh-CN" altLang="en-US" dirty="0"/>
          </a:p>
        </p:txBody>
      </p:sp>
      <p:sp>
        <p:nvSpPr>
          <p:cNvPr id="14" name="文本占位符 13"/>
          <p:cNvSpPr>
            <a:spLocks noGrp="1"/>
          </p:cNvSpPr>
          <p:nvPr>
            <p:ph type="body" sz="quarter" idx="21"/>
          </p:nvPr>
        </p:nvSpPr>
        <p:spPr/>
        <p:txBody>
          <a:bodyPr/>
          <a:lstStyle/>
          <a:p>
            <a:endParaRPr lang="zh-CN" altLang="en-US"/>
          </a:p>
        </p:txBody>
      </p:sp>
      <p:sp>
        <p:nvSpPr>
          <p:cNvPr id="15" name="文本占位符 14"/>
          <p:cNvSpPr>
            <a:spLocks noGrp="1"/>
          </p:cNvSpPr>
          <p:nvPr>
            <p:ph type="body" sz="quarter" idx="22"/>
          </p:nvPr>
        </p:nvSpPr>
        <p:spPr/>
        <p:txBody>
          <a:bodyPr/>
          <a:lstStyle/>
          <a:p>
            <a:endParaRPr lang="zh-CN" altLang="en-US" dirty="0"/>
          </a:p>
        </p:txBody>
      </p:sp>
      <p:sp>
        <p:nvSpPr>
          <p:cNvPr id="16" name="文本占位符 15"/>
          <p:cNvSpPr>
            <a:spLocks noGrp="1"/>
          </p:cNvSpPr>
          <p:nvPr>
            <p:ph type="body" sz="quarter" idx="23"/>
          </p:nvPr>
        </p:nvSpPr>
        <p:spPr/>
        <p:txBody>
          <a:bodyPr/>
          <a:lstStyle/>
          <a:p>
            <a:endParaRPr lang="zh-CN" altLang="en-US"/>
          </a:p>
        </p:txBody>
      </p:sp>
      <p:sp>
        <p:nvSpPr>
          <p:cNvPr id="17" name="文本占位符 16"/>
          <p:cNvSpPr>
            <a:spLocks noGrp="1"/>
          </p:cNvSpPr>
          <p:nvPr>
            <p:ph type="body" sz="quarter" idx="24"/>
          </p:nvPr>
        </p:nvSpPr>
        <p:spPr/>
        <p:txBody>
          <a:bodyPr/>
          <a:lstStyle/>
          <a:p>
            <a:endParaRPr lang="zh-CN" altLang="en-US"/>
          </a:p>
        </p:txBody>
      </p:sp>
      <p:sp>
        <p:nvSpPr>
          <p:cNvPr id="18" name="文本占位符 17"/>
          <p:cNvSpPr>
            <a:spLocks noGrp="1"/>
          </p:cNvSpPr>
          <p:nvPr>
            <p:ph type="body" sz="quarter" idx="25"/>
          </p:nvPr>
        </p:nvSpPr>
        <p:spPr/>
        <p:txBody>
          <a:bodyPr/>
          <a:lstStyle/>
          <a:p>
            <a:endParaRPr lang="zh-CN" altLang="en-US"/>
          </a:p>
        </p:txBody>
      </p:sp>
      <p:sp>
        <p:nvSpPr>
          <p:cNvPr id="19" name="文本占位符 18"/>
          <p:cNvSpPr>
            <a:spLocks noGrp="1"/>
          </p:cNvSpPr>
          <p:nvPr>
            <p:ph type="body" sz="quarter" idx="26"/>
          </p:nvPr>
        </p:nvSpPr>
        <p:spPr/>
        <p:txBody>
          <a:bodyPr/>
          <a:lstStyle/>
          <a:p>
            <a:endParaRPr lang="zh-CN" altLang="en-US"/>
          </a:p>
        </p:txBody>
      </p:sp>
      <p:sp>
        <p:nvSpPr>
          <p:cNvPr id="20" name="文本占位符 19"/>
          <p:cNvSpPr>
            <a:spLocks noGrp="1"/>
          </p:cNvSpPr>
          <p:nvPr>
            <p:ph type="body" sz="quarter" idx="27"/>
          </p:nvPr>
        </p:nvSpPr>
        <p:spPr/>
        <p:txBody>
          <a:bodyPr/>
          <a:lstStyle/>
          <a:p>
            <a:endParaRPr lang="zh-CN" altLang="en-US"/>
          </a:p>
        </p:txBody>
      </p:sp>
      <p:sp>
        <p:nvSpPr>
          <p:cNvPr id="21" name="文本占位符 20"/>
          <p:cNvSpPr>
            <a:spLocks noGrp="1"/>
          </p:cNvSpPr>
          <p:nvPr>
            <p:ph type="body" sz="quarter" idx="28"/>
          </p:nvPr>
        </p:nvSpPr>
        <p:spPr/>
        <p:txBody>
          <a:bodyPr/>
          <a:lstStyle/>
          <a:p>
            <a:endParaRPr lang="zh-CN" altLang="en-US"/>
          </a:p>
        </p:txBody>
      </p:sp>
      <p:sp>
        <p:nvSpPr>
          <p:cNvPr id="22" name="文本占位符 21"/>
          <p:cNvSpPr>
            <a:spLocks noGrp="1"/>
          </p:cNvSpPr>
          <p:nvPr>
            <p:ph type="body" sz="quarter" idx="29"/>
          </p:nvPr>
        </p:nvSpPr>
        <p:spPr/>
        <p:txBody>
          <a:bodyPr/>
          <a:lstStyle/>
          <a:p>
            <a:endParaRPr lang="zh-CN" altLang="en-US"/>
          </a:p>
        </p:txBody>
      </p:sp>
      <p:sp>
        <p:nvSpPr>
          <p:cNvPr id="23" name="文本占位符 22"/>
          <p:cNvSpPr>
            <a:spLocks noGrp="1"/>
          </p:cNvSpPr>
          <p:nvPr>
            <p:ph type="body" sz="quarter" idx="30"/>
          </p:nvPr>
        </p:nvSpPr>
        <p:spPr/>
        <p:txBody>
          <a:bodyPr/>
          <a:lstStyle/>
          <a:p>
            <a:endParaRPr lang="zh-CN" altLang="en-US"/>
          </a:p>
        </p:txBody>
      </p:sp>
      <p:sp>
        <p:nvSpPr>
          <p:cNvPr id="24" name="文本占位符 23"/>
          <p:cNvSpPr>
            <a:spLocks noGrp="1"/>
          </p:cNvSpPr>
          <p:nvPr>
            <p:ph type="body" sz="quarter" idx="31"/>
          </p:nvPr>
        </p:nvSpPr>
        <p:spPr/>
        <p:txBody>
          <a:bodyPr/>
          <a:lstStyle/>
          <a:p>
            <a:endParaRPr lang="zh-CN" altLang="en-US"/>
          </a:p>
        </p:txBody>
      </p:sp>
      <p:sp>
        <p:nvSpPr>
          <p:cNvPr id="25" name="文本占位符 24"/>
          <p:cNvSpPr>
            <a:spLocks noGrp="1"/>
          </p:cNvSpPr>
          <p:nvPr>
            <p:ph type="body" sz="quarter" idx="32"/>
          </p:nvPr>
        </p:nvSpPr>
        <p:spPr/>
        <p:txBody>
          <a:bodyPr/>
          <a:lstStyle/>
          <a:p>
            <a:endParaRPr lang="zh-CN" altLang="en-US"/>
          </a:p>
        </p:txBody>
      </p:sp>
      <p:sp>
        <p:nvSpPr>
          <p:cNvPr id="26" name="文本占位符 25"/>
          <p:cNvSpPr>
            <a:spLocks noGrp="1"/>
          </p:cNvSpPr>
          <p:nvPr>
            <p:ph type="body" sz="quarter" idx="33"/>
          </p:nvPr>
        </p:nvSpPr>
        <p:spPr/>
        <p:txBody>
          <a:bodyPr/>
          <a:lstStyle/>
          <a:p>
            <a:endParaRPr lang="zh-CN" altLang="en-US"/>
          </a:p>
        </p:txBody>
      </p:sp>
      <p:sp>
        <p:nvSpPr>
          <p:cNvPr id="27" name="文本占位符 26"/>
          <p:cNvSpPr>
            <a:spLocks noGrp="1"/>
          </p:cNvSpPr>
          <p:nvPr>
            <p:ph type="body" sz="quarter" idx="34"/>
          </p:nvPr>
        </p:nvSpPr>
        <p:spPr/>
        <p:txBody>
          <a:bodyPr/>
          <a:lstStyle/>
          <a:p>
            <a:endParaRPr lang="zh-CN" altLang="en-US"/>
          </a:p>
        </p:txBody>
      </p:sp>
      <p:sp>
        <p:nvSpPr>
          <p:cNvPr id="28" name="文本占位符 27"/>
          <p:cNvSpPr>
            <a:spLocks noGrp="1"/>
          </p:cNvSpPr>
          <p:nvPr>
            <p:ph type="body" sz="quarter" idx="35"/>
          </p:nvPr>
        </p:nvSpPr>
        <p:spPr/>
        <p:txBody>
          <a:bodyPr/>
          <a:lstStyle/>
          <a:p>
            <a:endParaRPr lang="zh-CN" altLang="en-US"/>
          </a:p>
        </p:txBody>
      </p:sp>
      <p:sp>
        <p:nvSpPr>
          <p:cNvPr id="29" name="文本占位符 28"/>
          <p:cNvSpPr>
            <a:spLocks noGrp="1"/>
          </p:cNvSpPr>
          <p:nvPr>
            <p:ph type="body" sz="quarter" idx="36"/>
          </p:nvPr>
        </p:nvSpPr>
        <p:spPr/>
        <p:txBody>
          <a:bodyPr/>
          <a:lstStyle/>
          <a:p>
            <a:endParaRPr lang="zh-CN" alt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vTools</a:t>
            </a:r>
            <a:r>
              <a:rPr lang="en-US" altLang="zh-CN" dirty="0" smtClean="0"/>
              <a:t> - </a:t>
            </a:r>
            <a:r>
              <a:rPr lang="zh-CN" altLang="en-US" dirty="0" smtClean="0"/>
              <a:t>运维管理工具集</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10" name="Picture 2"/>
          <p:cNvPicPr>
            <a:picLocks noChangeAspect="1"/>
          </p:cNvPicPr>
          <p:nvPr/>
        </p:nvPicPr>
        <p:blipFill>
          <a:blip r:embed="rId3"/>
          <a:stretch>
            <a:fillRect/>
          </a:stretch>
        </p:blipFill>
        <p:spPr>
          <a:xfrm>
            <a:off x="1011365" y="1249014"/>
            <a:ext cx="5121148" cy="3957429"/>
          </a:xfrm>
          <a:prstGeom prst="rect">
            <a:avLst/>
          </a:prstGeom>
          <a:ln w="12700">
            <a:solidFill>
              <a:schemeClr val="bg1">
                <a:lumMod val="85000"/>
              </a:schemeClr>
            </a:solidFill>
          </a:ln>
        </p:spPr>
      </p:pic>
      <p:sp>
        <p:nvSpPr>
          <p:cNvPr id="11" name="TextBox 3"/>
          <p:cNvSpPr txBox="1"/>
          <p:nvPr/>
        </p:nvSpPr>
        <p:spPr>
          <a:xfrm>
            <a:off x="2063552" y="5517232"/>
            <a:ext cx="7826188" cy="584775"/>
          </a:xfrm>
          <a:prstGeom prst="rect">
            <a:avLst/>
          </a:prstGeom>
          <a:solidFill>
            <a:schemeClr val="bg1">
              <a:lumMod val="75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zh-CN"/>
            </a:defPPr>
            <a:lvl1pPr algn="ctr">
              <a:defRPr sz="1600" b="1">
                <a:solidFill>
                  <a:schemeClr val="tx1"/>
                </a:solidFill>
                <a:latin typeface="微软雅黑" pitchFamily="34" charset="-122"/>
                <a:ea typeface="微软雅黑" pitchFamily="34" charset="-122"/>
              </a:defRPr>
            </a:lvl1pPr>
          </a:lstStyle>
          <a:p>
            <a:r>
              <a:rPr lang="en-US" altLang="zh-CN" dirty="0"/>
              <a:t>Huawei vTools </a:t>
            </a:r>
            <a:r>
              <a:rPr lang="zh-CN" altLang="en-US" dirty="0"/>
              <a:t>运维管理工具集，华为桌面云维护工具大全，累积华为桌面云长期维护经验总结，极大方便并提升桌面云的日常运维操作。</a:t>
            </a:r>
          </a:p>
        </p:txBody>
      </p:sp>
      <p:graphicFrame>
        <p:nvGraphicFramePr>
          <p:cNvPr id="14" name="表格 292"/>
          <p:cNvGraphicFramePr>
            <a:graphicFrameLocks noGrp="1"/>
          </p:cNvGraphicFramePr>
          <p:nvPr>
            <p:extLst>
              <p:ext uri="{D42A27DB-BD31-4B8C-83A1-F6EECF244321}">
                <p14:modId xmlns:p14="http://schemas.microsoft.com/office/powerpoint/2010/main" val="2896536570"/>
              </p:ext>
            </p:extLst>
          </p:nvPr>
        </p:nvGraphicFramePr>
        <p:xfrm>
          <a:off x="6312024" y="1313544"/>
          <a:ext cx="4968552" cy="3747386"/>
        </p:xfrm>
        <a:graphic>
          <a:graphicData uri="http://schemas.openxmlformats.org/drawingml/2006/table">
            <a:tbl>
              <a:tblPr firstRow="1" bandRow="1">
                <a:tableStyleId>{2D5ABB26-0587-4C30-8999-92F81FD0307C}</a:tableStyleId>
              </a:tblPr>
              <a:tblGrid>
                <a:gridCol w="1328297"/>
                <a:gridCol w="3640255"/>
              </a:tblGrid>
              <a:tr h="332378">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indent="0" algn="ctr"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功能名称</a:t>
                      </a:r>
                      <a:endParaRPr lang="zh-CN" altLang="en-US" sz="1200" kern="1200" dirty="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indent="0" algn="ctr"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功能介绍</a:t>
                      </a:r>
                      <a:endParaRPr lang="zh-CN" alt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18998">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en-US" altLang="zh-CN" sz="1200" kern="1200" dirty="0" smtClean="0">
                          <a:solidFill>
                            <a:schemeClr val="tx1"/>
                          </a:solidFill>
                          <a:latin typeface="+mn-lt"/>
                          <a:ea typeface="+mn-ea"/>
                          <a:cs typeface="+mn-cs"/>
                        </a:rPr>
                        <a:t>AD</a:t>
                      </a:r>
                      <a:r>
                        <a:rPr lang="zh-CN" altLang="en-US" sz="1200" kern="1200" dirty="0" smtClean="0">
                          <a:solidFill>
                            <a:schemeClr val="tx1"/>
                          </a:solidFill>
                          <a:latin typeface="+mn-lt"/>
                          <a:ea typeface="+mn-ea"/>
                          <a:cs typeface="+mn-cs"/>
                        </a:rPr>
                        <a:t>检查工具</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主要用于局点桌面云建设时，检查</a:t>
                      </a:r>
                      <a:r>
                        <a:rPr lang="en-US" altLang="zh-CN" sz="1200" kern="1200" dirty="0" smtClean="0">
                          <a:solidFill>
                            <a:schemeClr val="tx1"/>
                          </a:solidFill>
                          <a:latin typeface="+mn-lt"/>
                          <a:ea typeface="+mn-ea"/>
                          <a:cs typeface="+mn-cs"/>
                        </a:rPr>
                        <a:t>AD(</a:t>
                      </a:r>
                      <a:r>
                        <a:rPr lang="zh-CN" altLang="en-US" sz="1200" kern="1200" dirty="0" smtClean="0">
                          <a:solidFill>
                            <a:schemeClr val="tx1"/>
                          </a:solidFill>
                          <a:latin typeface="+mn-lt"/>
                          <a:ea typeface="+mn-ea"/>
                          <a:cs typeface="+mn-cs"/>
                        </a:rPr>
                        <a:t>包括：局方</a:t>
                      </a:r>
                      <a:r>
                        <a:rPr lang="en-US" altLang="zh-CN" sz="1200" kern="1200" dirty="0" smtClean="0">
                          <a:solidFill>
                            <a:schemeClr val="tx1"/>
                          </a:solidFill>
                          <a:latin typeface="+mn-lt"/>
                          <a:ea typeface="+mn-ea"/>
                          <a:cs typeface="+mn-cs"/>
                        </a:rPr>
                        <a:t>AD)</a:t>
                      </a:r>
                      <a:r>
                        <a:rPr lang="zh-CN" altLang="en-US" sz="1200" kern="1200" dirty="0" smtClean="0">
                          <a:solidFill>
                            <a:schemeClr val="tx1"/>
                          </a:solidFill>
                          <a:latin typeface="+mn-lt"/>
                          <a:ea typeface="+mn-ea"/>
                          <a:cs typeface="+mn-cs"/>
                        </a:rPr>
                        <a:t>的满足度，比如：权限等。</a:t>
                      </a:r>
                      <a:endParaRPr lang="zh-CN" alt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3605">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en-US" altLang="zh-CN" sz="1200" kern="1200" dirty="0" smtClean="0">
                          <a:solidFill>
                            <a:schemeClr val="tx1"/>
                          </a:solidFill>
                          <a:latin typeface="+mn-lt"/>
                          <a:ea typeface="+mn-ea"/>
                          <a:cs typeface="+mn-cs"/>
                        </a:rPr>
                        <a:t>WI</a:t>
                      </a:r>
                      <a:r>
                        <a:rPr lang="zh-CN" altLang="en-US" sz="1200" kern="1200" dirty="0" smtClean="0">
                          <a:solidFill>
                            <a:schemeClr val="tx1"/>
                          </a:solidFill>
                          <a:latin typeface="+mn-lt"/>
                          <a:ea typeface="+mn-ea"/>
                          <a:cs typeface="+mn-cs"/>
                        </a:rPr>
                        <a:t>拨测工具</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替代日常手工巡检，通过模拟用户通过</a:t>
                      </a:r>
                      <a:r>
                        <a:rPr lang="en-US" altLang="zh-CN" sz="1200" kern="1200" dirty="0" smtClean="0">
                          <a:solidFill>
                            <a:schemeClr val="tx1"/>
                          </a:solidFill>
                          <a:latin typeface="+mn-lt"/>
                          <a:ea typeface="+mn-ea"/>
                          <a:cs typeface="+mn-cs"/>
                        </a:rPr>
                        <a:t>WI</a:t>
                      </a:r>
                      <a:r>
                        <a:rPr lang="zh-CN" altLang="en-US" sz="1200" kern="1200" dirty="0" smtClean="0">
                          <a:solidFill>
                            <a:schemeClr val="tx1"/>
                          </a:solidFill>
                          <a:latin typeface="+mn-lt"/>
                          <a:ea typeface="+mn-ea"/>
                          <a:cs typeface="+mn-cs"/>
                        </a:rPr>
                        <a:t>登录虚拟机，并将结果通过邮件反馈给管理员。</a:t>
                      </a:r>
                      <a:endParaRPr lang="zh-CN" alt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4392">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en-US" altLang="zh-CN" sz="1200" kern="1200" dirty="0" smtClean="0">
                          <a:solidFill>
                            <a:schemeClr val="tx1"/>
                          </a:solidFill>
                          <a:latin typeface="+mn-lt"/>
                          <a:ea typeface="+mn-ea"/>
                          <a:cs typeface="+mn-cs"/>
                        </a:rPr>
                        <a:t>WI</a:t>
                      </a:r>
                      <a:r>
                        <a:rPr lang="zh-CN" altLang="en-US" sz="1200" kern="1200" dirty="0" smtClean="0">
                          <a:solidFill>
                            <a:schemeClr val="tx1"/>
                          </a:solidFill>
                          <a:latin typeface="+mn-lt"/>
                          <a:ea typeface="+mn-ea"/>
                          <a:cs typeface="+mn-cs"/>
                        </a:rPr>
                        <a:t>换图工具</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用于更换</a:t>
                      </a:r>
                      <a:r>
                        <a:rPr lang="en-US" altLang="zh-CN" sz="1200" kern="1200" dirty="0" smtClean="0">
                          <a:solidFill>
                            <a:schemeClr val="tx1"/>
                          </a:solidFill>
                          <a:latin typeface="+mn-lt"/>
                          <a:ea typeface="+mn-ea"/>
                          <a:cs typeface="+mn-cs"/>
                        </a:rPr>
                        <a:t>WI</a:t>
                      </a:r>
                      <a:r>
                        <a:rPr lang="zh-CN" altLang="en-US" sz="1200" kern="1200" dirty="0" smtClean="0">
                          <a:solidFill>
                            <a:schemeClr val="tx1"/>
                          </a:solidFill>
                          <a:latin typeface="+mn-lt"/>
                          <a:ea typeface="+mn-ea"/>
                          <a:cs typeface="+mn-cs"/>
                        </a:rPr>
                        <a:t>的背景、</a:t>
                      </a:r>
                      <a:r>
                        <a:rPr lang="en-US" altLang="zh-CN" sz="1200" kern="1200" dirty="0" smtClean="0">
                          <a:solidFill>
                            <a:schemeClr val="tx1"/>
                          </a:solidFill>
                          <a:latin typeface="+mn-lt"/>
                          <a:ea typeface="+mn-ea"/>
                          <a:cs typeface="+mn-cs"/>
                        </a:rPr>
                        <a:t>LOGO</a:t>
                      </a:r>
                      <a:r>
                        <a:rPr lang="zh-CN" altLang="en-US" sz="1200" kern="1200" dirty="0" smtClean="0">
                          <a:solidFill>
                            <a:schemeClr val="tx1"/>
                          </a:solidFill>
                          <a:latin typeface="+mn-lt"/>
                          <a:ea typeface="+mn-ea"/>
                          <a:cs typeface="+mn-cs"/>
                        </a:rPr>
                        <a:t>图片。 </a:t>
                      </a:r>
                      <a:endParaRPr lang="zh-CN" alt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3605">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kern="1200" dirty="0" smtClean="0">
                          <a:solidFill>
                            <a:schemeClr val="tx1"/>
                          </a:solidFill>
                          <a:latin typeface="+mn-lt"/>
                          <a:ea typeface="+mn-ea"/>
                          <a:cs typeface="+mn-cs"/>
                        </a:rPr>
                        <a:t>信息分析工具</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配合信息收集工具使用，用于将信息收集工具的收集结果，对软件、外设兼容性分析，对性能数据进行统计汇总。 </a:t>
                      </a:r>
                      <a:endParaRPr lang="zh-CN" alt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998">
                <a:tc>
                  <a:txBody>
                    <a:body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第三方工具链接</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链接到论坛第三方工具集合，方便获取。</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3605">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在线搜索</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通过该功能，输入关键字可以直接搜索云计算维护论坛上匹配的内容并显示结果。</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998">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其他</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en-US" altLang="zh-CN" sz="1200" kern="1200" dirty="0" smtClean="0">
                          <a:solidFill>
                            <a:schemeClr val="tx1"/>
                          </a:solidFill>
                          <a:latin typeface="+mn-lt"/>
                          <a:ea typeface="+mn-ea"/>
                          <a:cs typeface="+mn-cs"/>
                        </a:rPr>
                        <a:t>Huawei vDesk</a:t>
                      </a:r>
                      <a:r>
                        <a:rPr lang="zh-CN" altLang="en-US" sz="1200" kern="1200" dirty="0" smtClean="0">
                          <a:solidFill>
                            <a:schemeClr val="tx1"/>
                          </a:solidFill>
                          <a:latin typeface="+mn-lt"/>
                          <a:ea typeface="+mn-ea"/>
                          <a:cs typeface="+mn-cs"/>
                        </a:rPr>
                        <a:t>；在线反馈；一键式访问论坛；帮助。</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3164246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本节讲述了华为桌面云解决方案的总体架构以及实现方式和原理，包含了终端接入控制、用户接入认证、桌面协议安全、系统安全以及运维管理安全。</a:t>
            </a:r>
            <a:endParaRPr lang="en-US" altLang="zh-CN" dirty="0" smtClean="0"/>
          </a:p>
        </p:txBody>
      </p:sp>
    </p:spTree>
    <p:extLst>
      <p:ext uri="{BB962C8B-B14F-4D97-AF65-F5344CB8AC3E}">
        <p14:creationId xmlns:p14="http://schemas.microsoft.com/office/powerpoint/2010/main" val="118452676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4">
                    <a:lumMod val="50000"/>
                    <a:lumOff val="50000"/>
                  </a:schemeClr>
                </a:solidFill>
              </a:rPr>
              <a:t>概述及常用工具</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云桌面维护</a:t>
            </a:r>
            <a:r>
              <a:rPr lang="zh-CN" altLang="en-US" dirty="0" smtClean="0">
                <a:solidFill>
                  <a:schemeClr val="accent4">
                    <a:lumMod val="50000"/>
                    <a:lumOff val="50000"/>
                  </a:schemeClr>
                </a:solidFill>
              </a:rPr>
              <a:t>任务</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运</a:t>
            </a:r>
            <a:r>
              <a:rPr lang="zh-CN" altLang="en-US" dirty="0" smtClean="0">
                <a:solidFill>
                  <a:schemeClr val="accent4">
                    <a:lumMod val="50000"/>
                    <a:lumOff val="50000"/>
                  </a:schemeClr>
                </a:solidFill>
              </a:rPr>
              <a:t>维注意事项</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业务调整</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业务回收</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策略管理</a:t>
            </a:r>
            <a:endParaRPr lang="en-US" altLang="zh-CN" dirty="0">
              <a:solidFill>
                <a:schemeClr val="accent4">
                  <a:lumMod val="50000"/>
                  <a:lumOff val="50000"/>
                </a:schemeClr>
              </a:solidFill>
            </a:endParaRPr>
          </a:p>
          <a:p>
            <a:r>
              <a:rPr lang="zh-CN" altLang="en-US" dirty="0" smtClean="0">
                <a:solidFill>
                  <a:schemeClr val="accent4">
                    <a:lumMod val="50000"/>
                    <a:lumOff val="50000"/>
                  </a:schemeClr>
                </a:solidFill>
              </a:rPr>
              <a:t>账户管理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安全管理</a:t>
            </a:r>
            <a:endParaRPr lang="en-US" altLang="zh-CN" dirty="0" smtClean="0">
              <a:solidFill>
                <a:schemeClr val="accent4">
                  <a:lumMod val="50000"/>
                  <a:lumOff val="50000"/>
                </a:schemeClr>
              </a:solidFill>
            </a:endParaRPr>
          </a:p>
          <a:p>
            <a:r>
              <a:rPr lang="zh-CN" altLang="en-US" b="1" dirty="0"/>
              <a:t>备份与恢复</a:t>
            </a:r>
            <a:endParaRPr lang="en-US" altLang="zh-CN" b="1" dirty="0"/>
          </a:p>
          <a:p>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32009905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备份策略</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针对数据的备份通过系统提供的自动备份功能来实现，当系统部件故障无法通过常规方法修复时，利用备份数据快速恢复系统部件和业务</a:t>
            </a:r>
            <a:r>
              <a:rPr lang="zh-CN" altLang="en-US" dirty="0" smtClean="0"/>
              <a:t>。</a:t>
            </a:r>
            <a:endParaRPr lang="en-US" altLang="zh-CN" dirty="0" smtClean="0"/>
          </a:p>
          <a:p>
            <a:r>
              <a:rPr lang="zh-CN" altLang="en-US" dirty="0" smtClean="0"/>
              <a:t>系统</a:t>
            </a:r>
            <a:r>
              <a:rPr lang="zh-CN" altLang="en-US" dirty="0"/>
              <a:t>提供两种</a:t>
            </a:r>
            <a:r>
              <a:rPr lang="zh-CN" altLang="en-US" dirty="0" smtClean="0"/>
              <a:t>备份：</a:t>
            </a:r>
            <a:endParaRPr lang="en-US" altLang="zh-CN" dirty="0" smtClean="0"/>
          </a:p>
          <a:p>
            <a:pPr lvl="1"/>
            <a:r>
              <a:rPr lang="zh-CN" altLang="en-US" sz="1800" dirty="0" smtClean="0">
                <a:latin typeface="+mn-ea"/>
              </a:rPr>
              <a:t>本地</a:t>
            </a:r>
            <a:r>
              <a:rPr lang="zh-CN" altLang="en-US" sz="1800" dirty="0">
                <a:latin typeface="+mn-ea"/>
              </a:rPr>
              <a:t>备份，每天</a:t>
            </a:r>
            <a:r>
              <a:rPr lang="en-US" altLang="zh-CN" sz="1800" dirty="0">
                <a:latin typeface="+mn-ea"/>
              </a:rPr>
              <a:t>03:00</a:t>
            </a:r>
            <a:r>
              <a:rPr lang="zh-CN" altLang="en-US" sz="1800" dirty="0">
                <a:latin typeface="+mn-ea"/>
              </a:rPr>
              <a:t>备份，存放的目录是“</a:t>
            </a:r>
            <a:r>
              <a:rPr lang="en-US" altLang="zh-CN" sz="1800" dirty="0">
                <a:latin typeface="+mn-ea"/>
              </a:rPr>
              <a:t>/</a:t>
            </a:r>
            <a:r>
              <a:rPr lang="en-US" altLang="zh-CN" sz="1800" dirty="0" err="1">
                <a:latin typeface="+mn-ea"/>
              </a:rPr>
              <a:t>var</a:t>
            </a:r>
            <a:r>
              <a:rPr lang="en-US" altLang="zh-CN" sz="1800" dirty="0">
                <a:latin typeface="+mn-ea"/>
              </a:rPr>
              <a:t>/</a:t>
            </a:r>
            <a:r>
              <a:rPr lang="en-US" altLang="zh-CN" sz="1800" dirty="0" err="1">
                <a:latin typeface="+mn-ea"/>
              </a:rPr>
              <a:t>vdesktop</a:t>
            </a:r>
            <a:r>
              <a:rPr lang="en-US" altLang="zh-CN" sz="1800" dirty="0">
                <a:latin typeface="+mn-ea"/>
              </a:rPr>
              <a:t>/backup</a:t>
            </a:r>
            <a:r>
              <a:rPr lang="en-US" altLang="zh-CN" sz="1800" dirty="0" smtClean="0">
                <a:latin typeface="+mn-ea"/>
              </a:rPr>
              <a:t>/”</a:t>
            </a:r>
          </a:p>
          <a:p>
            <a:pPr lvl="1"/>
            <a:r>
              <a:rPr lang="zh-CN" altLang="en-US" sz="1800" dirty="0" smtClean="0">
                <a:latin typeface="+mn-ea"/>
              </a:rPr>
              <a:t>远程</a:t>
            </a:r>
            <a:r>
              <a:rPr lang="zh-CN" altLang="en-US" sz="1800" dirty="0">
                <a:latin typeface="+mn-ea"/>
              </a:rPr>
              <a:t>备份，每天</a:t>
            </a:r>
            <a:r>
              <a:rPr lang="en-US" altLang="zh-CN" sz="1800" dirty="0">
                <a:latin typeface="+mn-ea"/>
              </a:rPr>
              <a:t>01:00</a:t>
            </a:r>
            <a:r>
              <a:rPr lang="zh-CN" altLang="en-US" sz="1800" dirty="0">
                <a:latin typeface="+mn-ea"/>
              </a:rPr>
              <a:t>定时备份并上传到备份服务器（包括</a:t>
            </a:r>
            <a:r>
              <a:rPr lang="en-US" altLang="zh-CN" sz="1800" dirty="0">
                <a:latin typeface="+mn-ea"/>
              </a:rPr>
              <a:t>Backup Server</a:t>
            </a:r>
            <a:r>
              <a:rPr lang="zh-CN" altLang="en-US" sz="1800" dirty="0">
                <a:latin typeface="+mn-ea"/>
              </a:rPr>
              <a:t>临时备份服务器和第三方</a:t>
            </a:r>
            <a:r>
              <a:rPr lang="en-US" altLang="zh-CN" sz="1800" dirty="0">
                <a:latin typeface="+mn-ea"/>
              </a:rPr>
              <a:t>FTP</a:t>
            </a:r>
            <a:r>
              <a:rPr lang="zh-CN" altLang="en-US" sz="1800" dirty="0">
                <a:latin typeface="+mn-ea"/>
              </a:rPr>
              <a:t>备份服务器），存放的目录是“</a:t>
            </a:r>
            <a:r>
              <a:rPr lang="en-US" altLang="zh-CN" sz="1800" dirty="0">
                <a:latin typeface="+mn-ea"/>
              </a:rPr>
              <a:t>/</a:t>
            </a:r>
            <a:r>
              <a:rPr lang="en-US" altLang="zh-CN" sz="1800" dirty="0" err="1">
                <a:latin typeface="+mn-ea"/>
              </a:rPr>
              <a:t>var</a:t>
            </a:r>
            <a:r>
              <a:rPr lang="en-US" altLang="zh-CN" sz="1800" dirty="0">
                <a:latin typeface="+mn-ea"/>
              </a:rPr>
              <a:t>/</a:t>
            </a:r>
            <a:r>
              <a:rPr lang="en-US" altLang="zh-CN" sz="1800" dirty="0" err="1">
                <a:latin typeface="+mn-ea"/>
              </a:rPr>
              <a:t>ftpsite</a:t>
            </a:r>
            <a:r>
              <a:rPr lang="en-US" altLang="zh-CN" sz="1800" dirty="0">
                <a:latin typeface="+mn-ea"/>
              </a:rPr>
              <a:t>/</a:t>
            </a:r>
            <a:r>
              <a:rPr lang="zh-CN" altLang="en-US" sz="1800" dirty="0">
                <a:latin typeface="+mn-ea"/>
              </a:rPr>
              <a:t>配套的</a:t>
            </a:r>
            <a:r>
              <a:rPr lang="en-US" altLang="zh-CN" sz="1800" dirty="0">
                <a:latin typeface="+mn-ea"/>
              </a:rPr>
              <a:t>ITA</a:t>
            </a:r>
            <a:r>
              <a:rPr lang="zh-CN" altLang="en-US" sz="1800" dirty="0">
                <a:latin typeface="+mn-ea"/>
              </a:rPr>
              <a:t>名称</a:t>
            </a:r>
            <a:r>
              <a:rPr lang="en-US" altLang="zh-CN" sz="1800" dirty="0">
                <a:latin typeface="+mn-ea"/>
              </a:rPr>
              <a:t>/</a:t>
            </a:r>
            <a:r>
              <a:rPr lang="zh-CN" altLang="en-US" sz="1800" dirty="0">
                <a:latin typeface="+mn-ea"/>
              </a:rPr>
              <a:t>各组件文件夹名称”。</a:t>
            </a: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38299729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组件备份说明</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en-US" altLang="zh-CN" dirty="0" err="1"/>
              <a:t>vLB</a:t>
            </a:r>
            <a:r>
              <a:rPr lang="zh-CN" altLang="en-US" dirty="0"/>
              <a:t>组件无备份数据。 </a:t>
            </a:r>
          </a:p>
          <a:p>
            <a:r>
              <a:rPr lang="zh-CN" altLang="en-US" dirty="0"/>
              <a:t>备份</a:t>
            </a:r>
            <a:r>
              <a:rPr lang="en-US" altLang="zh-CN" dirty="0"/>
              <a:t>AD</a:t>
            </a:r>
            <a:r>
              <a:rPr lang="zh-CN" altLang="en-US" dirty="0"/>
              <a:t>时，需要在</a:t>
            </a:r>
            <a:r>
              <a:rPr lang="en-US" altLang="zh-CN" dirty="0" err="1"/>
              <a:t>FusionAccess</a:t>
            </a:r>
            <a:r>
              <a:rPr lang="en-US" altLang="zh-CN" dirty="0"/>
              <a:t>“</a:t>
            </a:r>
            <a:r>
              <a:rPr lang="zh-CN" altLang="en-US" dirty="0"/>
              <a:t>系统管理 </a:t>
            </a:r>
            <a:r>
              <a:rPr lang="en-US" altLang="zh-CN" dirty="0"/>
              <a:t>&gt; </a:t>
            </a:r>
            <a:r>
              <a:rPr lang="zh-CN" altLang="en-US" dirty="0"/>
              <a:t>初始配置 </a:t>
            </a:r>
            <a:r>
              <a:rPr lang="en-US" altLang="zh-CN" dirty="0"/>
              <a:t>&gt; </a:t>
            </a:r>
            <a:r>
              <a:rPr lang="zh-CN" altLang="en-US" dirty="0"/>
              <a:t>域</a:t>
            </a:r>
            <a:r>
              <a:rPr lang="en-US" altLang="zh-CN" dirty="0"/>
              <a:t>/OU”</a:t>
            </a:r>
            <a:r>
              <a:rPr lang="zh-CN" altLang="en-US" dirty="0"/>
              <a:t>中，将“是否开启备份”设置为“是”。 </a:t>
            </a:r>
          </a:p>
          <a:p>
            <a:r>
              <a:rPr lang="zh-CN" altLang="en-US" dirty="0"/>
              <a:t>备份</a:t>
            </a:r>
            <a:r>
              <a:rPr lang="en-US" altLang="zh-CN" dirty="0"/>
              <a:t>DNS</a:t>
            </a:r>
            <a:r>
              <a:rPr lang="zh-CN" altLang="en-US" dirty="0"/>
              <a:t>时，需要在</a:t>
            </a:r>
            <a:r>
              <a:rPr lang="en-US" altLang="zh-CN" dirty="0" err="1"/>
              <a:t>FusionAccess</a:t>
            </a:r>
            <a:r>
              <a:rPr lang="en-US" altLang="zh-CN" dirty="0"/>
              <a:t>“</a:t>
            </a:r>
            <a:r>
              <a:rPr lang="zh-CN" altLang="en-US" dirty="0"/>
              <a:t>告警组件”中配置</a:t>
            </a:r>
            <a:r>
              <a:rPr lang="en-US" altLang="zh-CN" dirty="0"/>
              <a:t>DNS</a:t>
            </a:r>
            <a:r>
              <a:rPr lang="zh-CN" altLang="en-US" dirty="0"/>
              <a:t>信息。 </a:t>
            </a:r>
          </a:p>
          <a:p>
            <a:r>
              <a:rPr lang="zh-CN" altLang="en-US" dirty="0"/>
              <a:t>备份</a:t>
            </a:r>
            <a:r>
              <a:rPr lang="en-US" altLang="zh-CN" dirty="0"/>
              <a:t>DHCP</a:t>
            </a:r>
            <a:r>
              <a:rPr lang="zh-CN" altLang="en-US" dirty="0"/>
              <a:t>时，需要在</a:t>
            </a:r>
            <a:r>
              <a:rPr lang="en-US" altLang="zh-CN" dirty="0" err="1"/>
              <a:t>FusionAccess</a:t>
            </a:r>
            <a:r>
              <a:rPr lang="en-US" altLang="zh-CN" dirty="0"/>
              <a:t>“</a:t>
            </a:r>
            <a:r>
              <a:rPr lang="zh-CN" altLang="en-US" dirty="0"/>
              <a:t>告警组件”中配置</a:t>
            </a:r>
            <a:r>
              <a:rPr lang="en-US" altLang="zh-CN" dirty="0"/>
              <a:t>DHCP</a:t>
            </a:r>
            <a:r>
              <a:rPr lang="zh-CN" altLang="en-US" dirty="0"/>
              <a:t>信息。 </a:t>
            </a:r>
          </a:p>
          <a:p>
            <a:r>
              <a:rPr lang="zh-CN" altLang="en-US" dirty="0"/>
              <a:t>备份</a:t>
            </a:r>
            <a:r>
              <a:rPr lang="en-US" altLang="zh-CN" dirty="0"/>
              <a:t>AD/DNS/DHCP</a:t>
            </a:r>
            <a:r>
              <a:rPr lang="zh-CN" altLang="en-US" dirty="0"/>
              <a:t>，需要在相应的服务器上安装监控</a:t>
            </a:r>
            <a:r>
              <a:rPr lang="zh-CN" altLang="en-US" dirty="0" smtClean="0"/>
              <a:t>代理</a:t>
            </a:r>
            <a:r>
              <a:rPr lang="zh-CN" altLang="en-US" dirty="0"/>
              <a:t>以及</a:t>
            </a:r>
            <a:r>
              <a:rPr lang="zh-CN" altLang="en-US" dirty="0" smtClean="0"/>
              <a:t>配置</a:t>
            </a:r>
            <a:r>
              <a:rPr lang="zh-CN" altLang="en-US" dirty="0"/>
              <a:t>备份路径。 </a:t>
            </a:r>
          </a:p>
          <a:p>
            <a:r>
              <a:rPr lang="zh-CN" altLang="en-US" dirty="0"/>
              <a:t>多套</a:t>
            </a:r>
            <a:r>
              <a:rPr lang="en-US" altLang="zh-CN" dirty="0" err="1"/>
              <a:t>FusionAccess</a:t>
            </a:r>
            <a:r>
              <a:rPr lang="zh-CN" altLang="en-US" dirty="0"/>
              <a:t>对接一套</a:t>
            </a:r>
            <a:r>
              <a:rPr lang="en-US" altLang="zh-CN" dirty="0"/>
              <a:t>AD/DNS/DHCP</a:t>
            </a:r>
            <a:r>
              <a:rPr lang="zh-CN" altLang="en-US" dirty="0"/>
              <a:t>的场景，只需在其中一套</a:t>
            </a:r>
            <a:r>
              <a:rPr lang="en-US" altLang="zh-CN" dirty="0" err="1"/>
              <a:t>FusionAccess</a:t>
            </a:r>
            <a:r>
              <a:rPr lang="zh-CN" altLang="en-US" dirty="0"/>
              <a:t>上配置备份，否则会出现备份失败。</a:t>
            </a: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238225072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smtClean="0"/>
              <a:t>备份机制</a:t>
            </a:r>
          </a:p>
        </p:txBody>
      </p:sp>
      <p:graphicFrame>
        <p:nvGraphicFramePr>
          <p:cNvPr id="4" name="表格 3"/>
          <p:cNvGraphicFramePr>
            <a:graphicFrameLocks noGrp="1"/>
          </p:cNvGraphicFramePr>
          <p:nvPr>
            <p:extLst>
              <p:ext uri="{D42A27DB-BD31-4B8C-83A1-F6EECF244321}">
                <p14:modId xmlns:p14="http://schemas.microsoft.com/office/powerpoint/2010/main" val="2391666099"/>
              </p:ext>
            </p:extLst>
          </p:nvPr>
        </p:nvGraphicFramePr>
        <p:xfrm>
          <a:off x="1036686" y="1243657"/>
          <a:ext cx="10436177" cy="4905499"/>
        </p:xfrm>
        <a:graphic>
          <a:graphicData uri="http://schemas.openxmlformats.org/drawingml/2006/table">
            <a:tbl>
              <a:tblPr>
                <a:tableStyleId>{2D5ABB26-0587-4C30-8999-92F81FD0307C}</a:tableStyleId>
              </a:tblPr>
              <a:tblGrid>
                <a:gridCol w="1530922"/>
                <a:gridCol w="1332148"/>
                <a:gridCol w="2772308"/>
                <a:gridCol w="4800799"/>
              </a:tblGrid>
              <a:tr h="139859">
                <a:tc>
                  <a:txBody>
                    <a:bodyPr/>
                    <a:lstStyle/>
                    <a:p>
                      <a:pPr algn="ctr"/>
                      <a:r>
                        <a:rPr lang="zh-CN" altLang="en-US" sz="1200" b="1" dirty="0"/>
                        <a:t>备份项目</a:t>
                      </a:r>
                      <a:endParaRPr lang="zh-CN" altLang="en-US" sz="1200" b="1" dirty="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200" b="1" dirty="0"/>
                        <a:t>备份数据</a:t>
                      </a:r>
                      <a:endParaRPr lang="zh-CN" altLang="en-US" sz="1200" b="1"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200" b="1" dirty="0"/>
                        <a:t>备份策略</a:t>
                      </a:r>
                      <a:endParaRPr lang="zh-CN" altLang="en-US" sz="1200" b="1"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200" b="1" dirty="0"/>
                        <a:t>备份文件名称及其保存路径</a:t>
                      </a:r>
                      <a:endParaRPr lang="zh-CN" altLang="en-US" sz="1200" b="1"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68703">
                <a:tc>
                  <a:txBody>
                    <a:bodyPr/>
                    <a:lstStyle/>
                    <a:p>
                      <a:r>
                        <a:rPr lang="en-US" sz="1200"/>
                        <a:t>Backup Server</a:t>
                      </a:r>
                      <a:r>
                        <a:rPr lang="zh-CN" altLang="en-US" sz="1200"/>
                        <a:t>数据</a:t>
                      </a:r>
                      <a:endParaRPr lang="zh-CN" altLang="en-US" sz="120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a:t>各</a:t>
                      </a:r>
                      <a:r>
                        <a:rPr lang="en-US" sz="1200" dirty="0" err="1"/>
                        <a:t>FusionAccess</a:t>
                      </a:r>
                      <a:r>
                        <a:rPr lang="zh-CN" altLang="en-US" sz="1200" dirty="0"/>
                        <a:t>组件数据</a:t>
                      </a:r>
                      <a:endParaRPr lang="zh-CN" altLang="en-US" sz="1200"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None/>
                      </a:pPr>
                      <a:r>
                        <a:rPr lang="zh-CN" altLang="en-US" sz="1200" dirty="0"/>
                        <a:t>每天</a:t>
                      </a:r>
                      <a:r>
                        <a:rPr lang="en-US" altLang="zh-CN" sz="1200" dirty="0"/>
                        <a:t>01:00</a:t>
                      </a:r>
                      <a:r>
                        <a:rPr lang="zh-CN" altLang="en-US" sz="1200" dirty="0" smtClean="0"/>
                        <a:t>自动将</a:t>
                      </a:r>
                      <a:r>
                        <a:rPr lang="en-US" sz="1200" dirty="0" err="1"/>
                        <a:t>FusionAccess</a:t>
                      </a:r>
                      <a:r>
                        <a:rPr lang="zh-CN" altLang="en-US" sz="1200" dirty="0"/>
                        <a:t>各组件上的备份文件上传到</a:t>
                      </a:r>
                      <a:r>
                        <a:rPr lang="en-US" sz="1200" dirty="0"/>
                        <a:t>Backup </a:t>
                      </a:r>
                      <a:r>
                        <a:rPr lang="en-US" sz="1200" dirty="0" smtClean="0"/>
                        <a:t>Server</a:t>
                      </a:r>
                      <a:r>
                        <a:rPr lang="zh-CN" altLang="en-US" sz="1200" dirty="0" smtClean="0"/>
                        <a:t>。 </a:t>
                      </a:r>
                      <a:endParaRPr lang="zh-CN" altLang="en-US" sz="1200" dirty="0"/>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a:t>各组件数据保存路径：</a:t>
                      </a:r>
                      <a:r>
                        <a:rPr lang="en-US" altLang="zh-CN" sz="1200" dirty="0"/>
                        <a:t>Backup </a:t>
                      </a:r>
                      <a:r>
                        <a:rPr lang="en-US" altLang="zh-CN" sz="1200" dirty="0" smtClean="0"/>
                        <a:t>Server</a:t>
                      </a:r>
                      <a:r>
                        <a:rPr lang="zh-CN" altLang="en-US" sz="1200" dirty="0" smtClean="0"/>
                        <a:t>备份</a:t>
                      </a:r>
                      <a:r>
                        <a:rPr lang="zh-CN" altLang="en-US" sz="1200" dirty="0"/>
                        <a:t>服务器的“</a:t>
                      </a:r>
                      <a:r>
                        <a:rPr lang="en-US" altLang="zh-CN" sz="1200" dirty="0"/>
                        <a:t>/</a:t>
                      </a:r>
                      <a:r>
                        <a:rPr lang="en-US" altLang="zh-CN" sz="1200" dirty="0" err="1"/>
                        <a:t>var</a:t>
                      </a:r>
                      <a:r>
                        <a:rPr lang="en-US" altLang="zh-CN" sz="1200" dirty="0"/>
                        <a:t>/</a:t>
                      </a:r>
                      <a:r>
                        <a:rPr lang="en-US" altLang="zh-CN" sz="1200" dirty="0" err="1"/>
                        <a:t>ftpsite</a:t>
                      </a:r>
                      <a:r>
                        <a:rPr lang="en-US" altLang="zh-CN" sz="1200" dirty="0"/>
                        <a:t>/</a:t>
                      </a:r>
                      <a:r>
                        <a:rPr lang="zh-CN" altLang="en-US" sz="1200" dirty="0"/>
                        <a:t>配套的</a:t>
                      </a:r>
                      <a:r>
                        <a:rPr lang="en-US" altLang="zh-CN" sz="1200" dirty="0"/>
                        <a:t>ITA</a:t>
                      </a:r>
                      <a:r>
                        <a:rPr lang="zh-CN" altLang="en-US" sz="1200" dirty="0"/>
                        <a:t>名称</a:t>
                      </a:r>
                      <a:r>
                        <a:rPr lang="en-US" altLang="zh-CN" sz="1200" dirty="0"/>
                        <a:t>/</a:t>
                      </a:r>
                      <a:r>
                        <a:rPr lang="zh-CN" altLang="en-US" sz="1200" dirty="0"/>
                        <a:t>各组件文件夹名称”</a:t>
                      </a:r>
                      <a:r>
                        <a:rPr lang="zh-CN" altLang="en-US" sz="1200" dirty="0" smtClean="0"/>
                        <a:t>。</a:t>
                      </a:r>
                      <a:endParaRPr lang="zh-CN" altLang="en-US" sz="1200" dirty="0"/>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68052">
                <a:tc>
                  <a:txBody>
                    <a:bodyPr/>
                    <a:lstStyle/>
                    <a:p>
                      <a:r>
                        <a:rPr lang="en-US" sz="1200"/>
                        <a:t>AD</a:t>
                      </a:r>
                      <a:r>
                        <a:rPr lang="zh-CN" altLang="en-US" sz="1200"/>
                        <a:t>数据</a:t>
                      </a:r>
                      <a:endParaRPr lang="zh-CN" altLang="en-US" sz="120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AD</a:t>
                      </a:r>
                      <a:r>
                        <a:rPr lang="zh-CN" altLang="en-US" sz="1200"/>
                        <a:t>数据库</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a:t>每天</a:t>
                      </a:r>
                      <a:r>
                        <a:rPr lang="en-US" altLang="zh-CN" sz="1200" dirty="0"/>
                        <a:t>03:00</a:t>
                      </a:r>
                      <a:r>
                        <a:rPr lang="zh-CN" altLang="en-US" sz="1200" dirty="0"/>
                        <a:t>自动进行备份。</a:t>
                      </a:r>
                      <a:endParaRPr lang="zh-CN" altLang="en-US" sz="1200"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zh-CN" altLang="en-US" sz="1200" dirty="0"/>
                        <a:t>备份文件名：“</a:t>
                      </a:r>
                      <a:r>
                        <a:rPr lang="en-US" altLang="zh-CN" sz="1200" dirty="0"/>
                        <a:t>AD_</a:t>
                      </a:r>
                      <a:r>
                        <a:rPr lang="zh-CN" altLang="en-US" sz="1200" dirty="0"/>
                        <a:t>备份时间</a:t>
                      </a:r>
                      <a:r>
                        <a:rPr lang="en-US" altLang="zh-CN" sz="1200" dirty="0"/>
                        <a:t>.zip”</a:t>
                      </a:r>
                      <a:r>
                        <a:rPr lang="zh-CN" altLang="en-US" sz="1200" dirty="0"/>
                        <a:t>。 </a:t>
                      </a:r>
                    </a:p>
                    <a:p>
                      <a:pPr>
                        <a:buFont typeface="Arial" panose="020B0604020202020204" pitchFamily="34" charset="0"/>
                        <a:buChar char="•"/>
                      </a:pPr>
                      <a:r>
                        <a:rPr lang="zh-CN" altLang="en-US" sz="1200" dirty="0"/>
                        <a:t>保存路径：“</a:t>
                      </a:r>
                      <a:r>
                        <a:rPr lang="en-US" altLang="zh-CN" sz="1200" dirty="0"/>
                        <a:t>AD/DNS/DHCP</a:t>
                      </a:r>
                      <a:r>
                        <a:rPr lang="zh-CN" altLang="en-US" sz="1200" dirty="0"/>
                        <a:t>服务器安装阶段配置的备份路径</a:t>
                      </a:r>
                      <a:r>
                        <a:rPr lang="en-US" altLang="zh-CN" sz="1200" dirty="0"/>
                        <a:t>\local”</a:t>
                      </a:r>
                      <a:endParaRPr lang="en-US" altLang="zh-CN" sz="1200"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8768">
                <a:tc>
                  <a:txBody>
                    <a:bodyPr/>
                    <a:lstStyle/>
                    <a:p>
                      <a:r>
                        <a:rPr lang="en-US" sz="1200"/>
                        <a:t>DHCP</a:t>
                      </a:r>
                      <a:r>
                        <a:rPr lang="zh-CN" altLang="en-US" sz="1200"/>
                        <a:t>数据</a:t>
                      </a:r>
                      <a:endParaRPr lang="zh-CN" altLang="en-US" sz="120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DHCP</a:t>
                      </a:r>
                      <a:r>
                        <a:rPr lang="zh-CN" altLang="en-US" sz="1200"/>
                        <a:t>配置数据</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a:t>每天</a:t>
                      </a:r>
                      <a:r>
                        <a:rPr lang="en-US" altLang="zh-CN" sz="1200"/>
                        <a:t>03:00</a:t>
                      </a:r>
                      <a:r>
                        <a:rPr lang="zh-CN" altLang="en-US" sz="1200"/>
                        <a:t>自动进行备份。</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zh-CN" altLang="en-US" sz="1200"/>
                        <a:t>备份文件名：“</a:t>
                      </a:r>
                      <a:r>
                        <a:rPr lang="en-US" altLang="zh-CN" sz="1200"/>
                        <a:t>DHCP_</a:t>
                      </a:r>
                      <a:r>
                        <a:rPr lang="zh-CN" altLang="en-US" sz="1200"/>
                        <a:t>备份时间</a:t>
                      </a:r>
                      <a:r>
                        <a:rPr lang="en-US" altLang="zh-CN" sz="1200"/>
                        <a:t>.zip”</a:t>
                      </a:r>
                      <a:r>
                        <a:rPr lang="zh-CN" altLang="en-US" sz="1200"/>
                        <a:t>。 </a:t>
                      </a:r>
                    </a:p>
                    <a:p>
                      <a:pPr>
                        <a:buFont typeface="Arial" panose="020B0604020202020204" pitchFamily="34" charset="0"/>
                        <a:buChar char="•"/>
                      </a:pPr>
                      <a:r>
                        <a:rPr lang="zh-CN" altLang="en-US" sz="1200"/>
                        <a:t>保存路径：“</a:t>
                      </a:r>
                      <a:r>
                        <a:rPr lang="en-US" altLang="zh-CN" sz="1200"/>
                        <a:t>AD/DNS/DHCP</a:t>
                      </a:r>
                      <a:r>
                        <a:rPr lang="zh-CN" altLang="en-US" sz="1200"/>
                        <a:t>服务器安装阶段配置的备份路径</a:t>
                      </a:r>
                      <a:r>
                        <a:rPr lang="en-US" altLang="zh-CN" sz="1200"/>
                        <a:t>\local”</a:t>
                      </a:r>
                      <a:endParaRPr lang="en-US" altLang="zh-CN"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6744">
                <a:tc>
                  <a:txBody>
                    <a:bodyPr/>
                    <a:lstStyle/>
                    <a:p>
                      <a:r>
                        <a:rPr lang="en-US" sz="1200"/>
                        <a:t>DNS</a:t>
                      </a:r>
                      <a:r>
                        <a:rPr lang="zh-CN" altLang="en-US" sz="1200"/>
                        <a:t>数据</a:t>
                      </a:r>
                      <a:endParaRPr lang="zh-CN" altLang="en-US" sz="120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DNS</a:t>
                      </a:r>
                      <a:r>
                        <a:rPr lang="zh-CN" altLang="en-US" sz="1200"/>
                        <a:t>配置数据</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a:t>每天</a:t>
                      </a:r>
                      <a:r>
                        <a:rPr lang="en-US" altLang="zh-CN" sz="1200" dirty="0"/>
                        <a:t>03:00</a:t>
                      </a:r>
                      <a:r>
                        <a:rPr lang="zh-CN" altLang="en-US" sz="1200" dirty="0"/>
                        <a:t>自动进行备份。</a:t>
                      </a:r>
                      <a:endParaRPr lang="zh-CN" altLang="en-US" sz="1200"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zh-CN" altLang="en-US" sz="1200"/>
                        <a:t>备份文件名：“</a:t>
                      </a:r>
                      <a:r>
                        <a:rPr lang="en-US" altLang="zh-CN" sz="1200"/>
                        <a:t>DNS_</a:t>
                      </a:r>
                      <a:r>
                        <a:rPr lang="zh-CN" altLang="en-US" sz="1200"/>
                        <a:t>备份时间</a:t>
                      </a:r>
                      <a:r>
                        <a:rPr lang="en-US" altLang="zh-CN" sz="1200"/>
                        <a:t>.zip”</a:t>
                      </a:r>
                      <a:r>
                        <a:rPr lang="zh-CN" altLang="en-US" sz="1200"/>
                        <a:t>。 </a:t>
                      </a:r>
                    </a:p>
                    <a:p>
                      <a:pPr>
                        <a:buFont typeface="Arial" panose="020B0604020202020204" pitchFamily="34" charset="0"/>
                        <a:buChar char="•"/>
                      </a:pPr>
                      <a:r>
                        <a:rPr lang="zh-CN" altLang="en-US" sz="1200"/>
                        <a:t>保存路径：“</a:t>
                      </a:r>
                      <a:r>
                        <a:rPr lang="en-US" altLang="zh-CN" sz="1200"/>
                        <a:t>AD/DNS/DHCP</a:t>
                      </a:r>
                      <a:r>
                        <a:rPr lang="zh-CN" altLang="en-US" sz="1200"/>
                        <a:t>服务器安装阶段配置的备份路径</a:t>
                      </a:r>
                      <a:r>
                        <a:rPr lang="en-US" altLang="zh-CN" sz="1200"/>
                        <a:t>\local”</a:t>
                      </a:r>
                      <a:endParaRPr lang="en-US" altLang="zh-CN"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9313">
                <a:tc>
                  <a:txBody>
                    <a:bodyPr/>
                    <a:lstStyle/>
                    <a:p>
                      <a:r>
                        <a:rPr lang="en-US" sz="1200"/>
                        <a:t>HDC</a:t>
                      </a:r>
                      <a:r>
                        <a:rPr lang="zh-CN" altLang="en-US" sz="1200"/>
                        <a:t>数据</a:t>
                      </a:r>
                      <a:endParaRPr lang="zh-CN" altLang="en-US" sz="120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HDC</a:t>
                      </a:r>
                      <a:r>
                        <a:rPr lang="zh-CN" altLang="en-US" sz="1200"/>
                        <a:t>配置文件</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a:t>每天</a:t>
                      </a:r>
                      <a:r>
                        <a:rPr lang="en-US" altLang="zh-CN" sz="1200"/>
                        <a:t>03:00</a:t>
                      </a:r>
                      <a:r>
                        <a:rPr lang="zh-CN" altLang="en-US" sz="1200"/>
                        <a:t>自动进行备份。</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zh-CN" altLang="en-US" sz="1200"/>
                        <a:t>备份文件名：“</a:t>
                      </a:r>
                      <a:r>
                        <a:rPr lang="en-US" sz="1200"/>
                        <a:t>HDC_</a:t>
                      </a:r>
                      <a:r>
                        <a:rPr lang="zh-CN" altLang="en-US" sz="1200"/>
                        <a:t>备份时间</a:t>
                      </a:r>
                      <a:r>
                        <a:rPr lang="en-US" altLang="zh-CN" sz="1200"/>
                        <a:t>.</a:t>
                      </a:r>
                      <a:r>
                        <a:rPr lang="en-US" sz="1200"/>
                        <a:t>tar.gz”。 </a:t>
                      </a:r>
                    </a:p>
                    <a:p>
                      <a:pPr>
                        <a:buFont typeface="Arial" panose="020B0604020202020204" pitchFamily="34" charset="0"/>
                        <a:buChar char="•"/>
                      </a:pPr>
                      <a:r>
                        <a:rPr lang="zh-CN" altLang="en-US" sz="1200"/>
                        <a:t>保存路径：默认为“</a:t>
                      </a:r>
                      <a:r>
                        <a:rPr lang="en-US" altLang="zh-CN" sz="1200"/>
                        <a:t>/</a:t>
                      </a:r>
                      <a:r>
                        <a:rPr lang="en-US" sz="1200"/>
                        <a:t>var/vdesktop/backup/”</a:t>
                      </a:r>
                      <a:endParaRPr 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9313">
                <a:tc>
                  <a:txBody>
                    <a:bodyPr/>
                    <a:lstStyle/>
                    <a:p>
                      <a:r>
                        <a:rPr lang="en-US" sz="1200"/>
                        <a:t>ITA</a:t>
                      </a:r>
                      <a:r>
                        <a:rPr lang="zh-CN" altLang="en-US" sz="1200"/>
                        <a:t>数据</a:t>
                      </a:r>
                      <a:endParaRPr lang="zh-CN" altLang="en-US" sz="120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ITA</a:t>
                      </a:r>
                      <a:r>
                        <a:rPr lang="zh-CN" altLang="en-US" sz="1200"/>
                        <a:t>配置文件</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a:t>每天</a:t>
                      </a:r>
                      <a:r>
                        <a:rPr lang="en-US" altLang="zh-CN" sz="1200"/>
                        <a:t>03:00</a:t>
                      </a:r>
                      <a:r>
                        <a:rPr lang="zh-CN" altLang="en-US" sz="1200"/>
                        <a:t>自动进行备份。</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zh-CN" altLang="en-US" sz="1200"/>
                        <a:t>备份文件名：“</a:t>
                      </a:r>
                      <a:r>
                        <a:rPr lang="en-US" sz="1200"/>
                        <a:t>ITA_</a:t>
                      </a:r>
                      <a:r>
                        <a:rPr lang="zh-CN" altLang="en-US" sz="1200"/>
                        <a:t>备份时间址</a:t>
                      </a:r>
                      <a:r>
                        <a:rPr lang="en-US" altLang="zh-CN" sz="1200"/>
                        <a:t>.</a:t>
                      </a:r>
                      <a:r>
                        <a:rPr lang="en-US" sz="1200"/>
                        <a:t>tar.gz”。 </a:t>
                      </a:r>
                    </a:p>
                    <a:p>
                      <a:pPr>
                        <a:buFont typeface="Arial" panose="020B0604020202020204" pitchFamily="34" charset="0"/>
                        <a:buChar char="•"/>
                      </a:pPr>
                      <a:r>
                        <a:rPr lang="zh-CN" altLang="en-US" sz="1200"/>
                        <a:t>保存路径：默认为“</a:t>
                      </a:r>
                      <a:r>
                        <a:rPr lang="en-US" altLang="zh-CN" sz="1200"/>
                        <a:t>/</a:t>
                      </a:r>
                      <a:r>
                        <a:rPr lang="en-US" sz="1200"/>
                        <a:t>var/vdesktop/backup/”</a:t>
                      </a:r>
                      <a:endParaRPr 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9313">
                <a:tc>
                  <a:txBody>
                    <a:bodyPr/>
                    <a:lstStyle/>
                    <a:p>
                      <a:r>
                        <a:rPr lang="en-US" sz="1200"/>
                        <a:t>WI</a:t>
                      </a:r>
                      <a:r>
                        <a:rPr lang="zh-CN" altLang="en-US" sz="1200"/>
                        <a:t>数据</a:t>
                      </a:r>
                      <a:endParaRPr lang="zh-CN" altLang="en-US" sz="120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WI</a:t>
                      </a:r>
                      <a:r>
                        <a:rPr lang="zh-CN" altLang="en-US" sz="1200"/>
                        <a:t>配置文件</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a:t>每天</a:t>
                      </a:r>
                      <a:r>
                        <a:rPr lang="en-US" altLang="zh-CN" sz="1200" dirty="0"/>
                        <a:t>03:00</a:t>
                      </a:r>
                      <a:r>
                        <a:rPr lang="zh-CN" altLang="en-US" sz="1200" dirty="0"/>
                        <a:t>自动进行备份。</a:t>
                      </a:r>
                      <a:endParaRPr lang="zh-CN" altLang="en-US" sz="1200"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zh-CN" altLang="en-US" sz="1200"/>
                        <a:t>备份文件名：“</a:t>
                      </a:r>
                      <a:r>
                        <a:rPr lang="en-US" sz="1200"/>
                        <a:t>WI_</a:t>
                      </a:r>
                      <a:r>
                        <a:rPr lang="zh-CN" altLang="en-US" sz="1200"/>
                        <a:t>备份时间</a:t>
                      </a:r>
                      <a:r>
                        <a:rPr lang="en-US" altLang="zh-CN" sz="1200"/>
                        <a:t>.</a:t>
                      </a:r>
                      <a:r>
                        <a:rPr lang="en-US" sz="1200"/>
                        <a:t>tar.gz”。 </a:t>
                      </a:r>
                    </a:p>
                    <a:p>
                      <a:pPr>
                        <a:buFont typeface="Arial" panose="020B0604020202020204" pitchFamily="34" charset="0"/>
                        <a:buChar char="•"/>
                      </a:pPr>
                      <a:r>
                        <a:rPr lang="zh-CN" altLang="en-US" sz="1200"/>
                        <a:t>保存路径：默认为“</a:t>
                      </a:r>
                      <a:r>
                        <a:rPr lang="en-US" altLang="zh-CN" sz="1200"/>
                        <a:t>/</a:t>
                      </a:r>
                      <a:r>
                        <a:rPr lang="en-US" sz="1200"/>
                        <a:t>var/vdesktop/backup/”</a:t>
                      </a:r>
                      <a:endParaRPr 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9313">
                <a:tc>
                  <a:txBody>
                    <a:bodyPr/>
                    <a:lstStyle/>
                    <a:p>
                      <a:r>
                        <a:rPr lang="en-US" sz="1200"/>
                        <a:t>license</a:t>
                      </a:r>
                      <a:r>
                        <a:rPr lang="zh-CN" altLang="en-US" sz="1200"/>
                        <a:t>数据</a:t>
                      </a:r>
                      <a:endParaRPr lang="zh-CN" altLang="en-US" sz="120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license</a:t>
                      </a:r>
                      <a:r>
                        <a:rPr lang="zh-CN" altLang="en-US" sz="1200"/>
                        <a:t>文件</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a:t>每天</a:t>
                      </a:r>
                      <a:r>
                        <a:rPr lang="en-US" altLang="zh-CN" sz="1200"/>
                        <a:t>03:00</a:t>
                      </a:r>
                      <a:r>
                        <a:rPr lang="zh-CN" altLang="en-US" sz="1200"/>
                        <a:t>自动进行备份。</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zh-CN" altLang="en-US" sz="1200"/>
                        <a:t>备份文件名：“</a:t>
                      </a:r>
                      <a:r>
                        <a:rPr lang="en-US" sz="1200"/>
                        <a:t>LIC_</a:t>
                      </a:r>
                      <a:r>
                        <a:rPr lang="zh-CN" altLang="en-US" sz="1200"/>
                        <a:t>备份时间</a:t>
                      </a:r>
                      <a:r>
                        <a:rPr lang="en-US" altLang="zh-CN" sz="1200"/>
                        <a:t>.</a:t>
                      </a:r>
                      <a:r>
                        <a:rPr lang="en-US" sz="1200"/>
                        <a:t>tar.gz”。 </a:t>
                      </a:r>
                    </a:p>
                    <a:p>
                      <a:pPr>
                        <a:buFont typeface="Arial" panose="020B0604020202020204" pitchFamily="34" charset="0"/>
                        <a:buChar char="•"/>
                      </a:pPr>
                      <a:r>
                        <a:rPr lang="zh-CN" altLang="en-US" sz="1200"/>
                        <a:t>保存路径：默认为“</a:t>
                      </a:r>
                      <a:r>
                        <a:rPr lang="en-US" altLang="zh-CN" sz="1200"/>
                        <a:t>/</a:t>
                      </a:r>
                      <a:r>
                        <a:rPr lang="en-US" sz="1200"/>
                        <a:t>var/vdesktop/backup/”</a:t>
                      </a:r>
                      <a:endParaRPr 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9313">
                <a:tc>
                  <a:txBody>
                    <a:bodyPr/>
                    <a:lstStyle/>
                    <a:p>
                      <a:r>
                        <a:rPr lang="en-US" altLang="zh-CN" sz="1200" dirty="0" err="1" smtClean="0"/>
                        <a:t>Gauss</a:t>
                      </a:r>
                      <a:r>
                        <a:rPr lang="en-US" sz="1200" dirty="0" err="1" smtClean="0"/>
                        <a:t>DB</a:t>
                      </a:r>
                      <a:r>
                        <a:rPr lang="zh-CN" altLang="en-US" sz="1200" dirty="0"/>
                        <a:t>数据</a:t>
                      </a:r>
                      <a:endParaRPr lang="zh-CN" altLang="en-US" sz="1200" dirty="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DB</a:t>
                      </a:r>
                      <a:r>
                        <a:rPr lang="zh-CN" altLang="en-US" sz="1200"/>
                        <a:t>数据库</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a:t>每天</a:t>
                      </a:r>
                      <a:r>
                        <a:rPr lang="en-US" altLang="zh-CN" sz="1200"/>
                        <a:t>03:00</a:t>
                      </a:r>
                      <a:r>
                        <a:rPr lang="zh-CN" altLang="en-US" sz="1200"/>
                        <a:t>自动进行备份。</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zh-CN" altLang="en-US" sz="1200"/>
                        <a:t>备份文件名：“</a:t>
                      </a:r>
                      <a:r>
                        <a:rPr lang="en-US" sz="1200"/>
                        <a:t>DB_</a:t>
                      </a:r>
                      <a:r>
                        <a:rPr lang="zh-CN" altLang="en-US" sz="1200"/>
                        <a:t>备份时间</a:t>
                      </a:r>
                      <a:r>
                        <a:rPr lang="en-US" altLang="zh-CN" sz="1200"/>
                        <a:t>.</a:t>
                      </a:r>
                      <a:r>
                        <a:rPr lang="en-US" sz="1200"/>
                        <a:t>tar.gz”。 </a:t>
                      </a:r>
                    </a:p>
                    <a:p>
                      <a:pPr>
                        <a:buFont typeface="Arial" panose="020B0604020202020204" pitchFamily="34" charset="0"/>
                        <a:buChar char="•"/>
                      </a:pPr>
                      <a:r>
                        <a:rPr lang="zh-CN" altLang="en-US" sz="1200"/>
                        <a:t>保存路径：默认为“</a:t>
                      </a:r>
                      <a:r>
                        <a:rPr lang="en-US" altLang="zh-CN" sz="1200"/>
                        <a:t>/</a:t>
                      </a:r>
                      <a:r>
                        <a:rPr lang="en-US" sz="1200"/>
                        <a:t>var/vdesktop/backup/”</a:t>
                      </a:r>
                      <a:endParaRPr 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9313">
                <a:tc>
                  <a:txBody>
                    <a:bodyPr/>
                    <a:lstStyle/>
                    <a:p>
                      <a:r>
                        <a:rPr lang="en-US" sz="1200" dirty="0" err="1"/>
                        <a:t>vAG</a:t>
                      </a:r>
                      <a:r>
                        <a:rPr lang="zh-CN" altLang="en-US" sz="1200" dirty="0"/>
                        <a:t>数据</a:t>
                      </a:r>
                      <a:endParaRPr lang="zh-CN" altLang="en-US" sz="1200" dirty="0">
                        <a:latin typeface="+mn-ea"/>
                        <a:ea typeface="+mn-ea"/>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200" dirty="0" err="1"/>
                        <a:t>vAG</a:t>
                      </a:r>
                      <a:r>
                        <a:rPr lang="zh-CN" altLang="en-US" sz="1200" dirty="0"/>
                        <a:t>配置文件</a:t>
                      </a:r>
                      <a:endParaRPr lang="zh-CN" altLang="en-US" sz="1200"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zh-CN" altLang="en-US" sz="1200"/>
                        <a:t>每天</a:t>
                      </a:r>
                      <a:r>
                        <a:rPr lang="en-US" altLang="zh-CN" sz="1200"/>
                        <a:t>03:00</a:t>
                      </a:r>
                      <a:r>
                        <a:rPr lang="zh-CN" altLang="en-US" sz="1200"/>
                        <a:t>自动进行备份。</a:t>
                      </a:r>
                      <a:endParaRPr lang="zh-CN" altLang="en-US" sz="120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zh-CN" altLang="en-US" sz="1200" dirty="0"/>
                        <a:t>备份文件名：“</a:t>
                      </a:r>
                      <a:r>
                        <a:rPr lang="en-US" sz="1200" dirty="0" err="1"/>
                        <a:t>vAG</a:t>
                      </a:r>
                      <a:r>
                        <a:rPr lang="en-US" sz="1200" dirty="0"/>
                        <a:t>_</a:t>
                      </a:r>
                      <a:r>
                        <a:rPr lang="zh-CN" altLang="en-US" sz="1200" dirty="0"/>
                        <a:t>备份时间</a:t>
                      </a:r>
                      <a:r>
                        <a:rPr lang="en-US" altLang="zh-CN" sz="1200" dirty="0"/>
                        <a:t>.</a:t>
                      </a:r>
                      <a:r>
                        <a:rPr lang="en-US" sz="1200" dirty="0"/>
                        <a:t>tar.gz”。 </a:t>
                      </a:r>
                    </a:p>
                    <a:p>
                      <a:pPr>
                        <a:buFont typeface="Arial" panose="020B0604020202020204" pitchFamily="34" charset="0"/>
                        <a:buChar char="•"/>
                      </a:pPr>
                      <a:r>
                        <a:rPr lang="zh-CN" altLang="en-US" sz="1200" dirty="0"/>
                        <a:t>保存路径：默认为“</a:t>
                      </a:r>
                      <a:r>
                        <a:rPr lang="en-US" altLang="zh-CN" sz="1200" dirty="0"/>
                        <a:t>/</a:t>
                      </a:r>
                      <a:r>
                        <a:rPr lang="en-US" sz="1200" dirty="0" err="1"/>
                        <a:t>var</a:t>
                      </a:r>
                      <a:r>
                        <a:rPr lang="en-US" sz="1200" dirty="0"/>
                        <a:t>/</a:t>
                      </a:r>
                      <a:r>
                        <a:rPr lang="en-US" sz="1200" dirty="0" err="1"/>
                        <a:t>vdesktop</a:t>
                      </a:r>
                      <a:r>
                        <a:rPr lang="en-US" sz="1200" dirty="0"/>
                        <a:t>/backup/”</a:t>
                      </a:r>
                      <a:endParaRPr lang="en-US" sz="1200" dirty="0">
                        <a:latin typeface="+mn-ea"/>
                        <a:ea typeface="+mn-ea"/>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49418164"/>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恢复</a:t>
            </a:r>
            <a:r>
              <a:rPr lang="zh-CN" altLang="en-US" dirty="0" smtClean="0"/>
              <a:t>策略</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数据恢复到备份服务器选取对应组件的备份文件，其中备份文件的选取原则为：先查看相应组件故障告警的时间，选取故障时间之前最接近的备份文件进行恢复。</a:t>
            </a:r>
          </a:p>
          <a:p>
            <a:r>
              <a:rPr lang="zh-CN" altLang="en-US" dirty="0"/>
              <a:t>不同故障场景下的恢复策略不同： </a:t>
            </a:r>
            <a:endParaRPr lang="en-US" altLang="zh-CN" dirty="0" smtClean="0"/>
          </a:p>
          <a:p>
            <a:pPr lvl="1"/>
            <a:r>
              <a:rPr lang="zh-CN" altLang="en-US" sz="1800" dirty="0" smtClean="0"/>
              <a:t>软件</a:t>
            </a:r>
            <a:r>
              <a:rPr lang="zh-CN" altLang="en-US" sz="1800" dirty="0"/>
              <a:t>重装恢复：基础架构服务器部分或所有软件引起的故障，需要重装软件并利用备份服务器上的备份数据进行数据恢复。 </a:t>
            </a:r>
          </a:p>
          <a:p>
            <a:pPr lvl="1"/>
            <a:r>
              <a:rPr lang="zh-CN" altLang="en-US" sz="1800" dirty="0"/>
              <a:t>系统重装恢复：基础架构服务器操作系统故障，需要新建一台服务器和重装软件并利用备份服务器上的备份数据进行数据恢复。</a:t>
            </a: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89367706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软件重装恢复 </a:t>
            </a:r>
            <a:r>
              <a:rPr lang="en-US" altLang="zh-CN" dirty="0" smtClean="0"/>
              <a:t>(1)</a:t>
            </a:r>
            <a:endParaRPr lang="zh-CN" altLang="en-US" dirty="0"/>
          </a:p>
        </p:txBody>
      </p:sp>
      <p:sp>
        <p:nvSpPr>
          <p:cNvPr id="6" name="圆角矩形 5"/>
          <p:cNvSpPr/>
          <p:nvPr/>
        </p:nvSpPr>
        <p:spPr bwMode="auto">
          <a:xfrm>
            <a:off x="3030513" y="1251693"/>
            <a:ext cx="129614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sz="1800" dirty="0">
                <a:solidFill>
                  <a:schemeClr val="tx1"/>
                </a:solidFill>
                <a:latin typeface="+mn-ea"/>
              </a:rPr>
              <a:t>卸载</a:t>
            </a:r>
            <a:r>
              <a:rPr lang="en-US" altLang="zh-CN" sz="1800" dirty="0">
                <a:solidFill>
                  <a:schemeClr val="tx1"/>
                </a:solidFill>
                <a:latin typeface="+mn-ea"/>
              </a:rPr>
              <a:t>ITA</a:t>
            </a:r>
            <a:endParaRPr lang="zh-CN" altLang="en-US" sz="1800" dirty="0">
              <a:solidFill>
                <a:schemeClr val="tx1"/>
              </a:solidFill>
              <a:latin typeface="+mn-ea"/>
            </a:endParaRPr>
          </a:p>
        </p:txBody>
      </p:sp>
      <p:sp>
        <p:nvSpPr>
          <p:cNvPr id="7" name="圆角矩形 6"/>
          <p:cNvSpPr/>
          <p:nvPr/>
        </p:nvSpPr>
        <p:spPr bwMode="auto">
          <a:xfrm>
            <a:off x="2760481" y="2191923"/>
            <a:ext cx="183620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sz="1800" dirty="0">
                <a:solidFill>
                  <a:schemeClr val="tx1"/>
                </a:solidFill>
                <a:latin typeface="+mn-ea"/>
              </a:rPr>
              <a:t>重新安装</a:t>
            </a:r>
            <a:r>
              <a:rPr lang="en-US" altLang="zh-CN" sz="1800" dirty="0">
                <a:solidFill>
                  <a:schemeClr val="tx1"/>
                </a:solidFill>
                <a:latin typeface="+mn-ea"/>
              </a:rPr>
              <a:t>ITA</a:t>
            </a:r>
            <a:endParaRPr lang="zh-CN" altLang="en-US" sz="1800" dirty="0">
              <a:solidFill>
                <a:schemeClr val="tx1"/>
              </a:solidFill>
              <a:latin typeface="+mn-ea"/>
            </a:endParaRPr>
          </a:p>
        </p:txBody>
      </p:sp>
      <p:sp>
        <p:nvSpPr>
          <p:cNvPr id="8" name="圆角矩形 7"/>
          <p:cNvSpPr/>
          <p:nvPr/>
        </p:nvSpPr>
        <p:spPr bwMode="auto">
          <a:xfrm>
            <a:off x="2196814" y="3167926"/>
            <a:ext cx="3215729"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拷贝</a:t>
            </a:r>
            <a:r>
              <a:rPr lang="en-US" altLang="zh-CN" sz="1800" dirty="0" smtClean="0">
                <a:solidFill>
                  <a:schemeClr val="tx1"/>
                </a:solidFill>
                <a:latin typeface="+mn-ea"/>
              </a:rPr>
              <a:t>ITA</a:t>
            </a:r>
            <a:r>
              <a:rPr lang="zh-CN" altLang="en-US" sz="1800" dirty="0" smtClean="0">
                <a:solidFill>
                  <a:schemeClr val="tx1"/>
                </a:solidFill>
                <a:latin typeface="+mn-ea"/>
              </a:rPr>
              <a:t>备份文件到</a:t>
            </a:r>
            <a:r>
              <a:rPr lang="en-US" altLang="zh-CN" sz="1800" dirty="0" smtClean="0">
                <a:solidFill>
                  <a:schemeClr val="tx1"/>
                </a:solidFill>
                <a:latin typeface="+mn-ea"/>
              </a:rPr>
              <a:t>ITA</a:t>
            </a:r>
            <a:r>
              <a:rPr lang="zh-CN" altLang="en-US" sz="1800" dirty="0" smtClean="0">
                <a:solidFill>
                  <a:schemeClr val="tx1"/>
                </a:solidFill>
                <a:latin typeface="+mn-ea"/>
              </a:rPr>
              <a:t>服务器</a:t>
            </a:r>
            <a:endParaRPr kumimoji="0" lang="zh-CN" altLang="en-US" sz="1800" b="0" i="0" u="none" strike="noStrike" cap="none" normalizeH="0" baseline="0" dirty="0" smtClean="0">
              <a:ln>
                <a:noFill/>
              </a:ln>
              <a:solidFill>
                <a:schemeClr val="tx1"/>
              </a:solidFill>
              <a:effectLst/>
              <a:latin typeface="+mn-ea"/>
            </a:endParaRPr>
          </a:p>
        </p:txBody>
      </p:sp>
      <p:sp>
        <p:nvSpPr>
          <p:cNvPr id="9" name="圆角矩形 8"/>
          <p:cNvSpPr/>
          <p:nvPr/>
        </p:nvSpPr>
        <p:spPr bwMode="auto">
          <a:xfrm>
            <a:off x="2471876" y="4086938"/>
            <a:ext cx="2665603"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覆盖新安装</a:t>
            </a:r>
            <a:r>
              <a:rPr lang="en-US" altLang="zh-CN" sz="1800" dirty="0" smtClean="0">
                <a:solidFill>
                  <a:schemeClr val="tx1"/>
                </a:solidFill>
                <a:latin typeface="+mn-ea"/>
              </a:rPr>
              <a:t>ITA</a:t>
            </a:r>
            <a:r>
              <a:rPr lang="zh-CN" altLang="en-US" sz="1800" dirty="0" smtClean="0">
                <a:solidFill>
                  <a:schemeClr val="tx1"/>
                </a:solidFill>
                <a:latin typeface="+mn-ea"/>
              </a:rPr>
              <a:t>配置文件</a:t>
            </a:r>
            <a:endParaRPr kumimoji="0" lang="zh-CN" altLang="en-US" sz="1800" b="0" i="0" u="none" strike="noStrike" cap="none" normalizeH="0" baseline="0" dirty="0" smtClean="0">
              <a:ln>
                <a:noFill/>
              </a:ln>
              <a:solidFill>
                <a:schemeClr val="tx1"/>
              </a:solidFill>
              <a:effectLst/>
              <a:latin typeface="+mn-ea"/>
            </a:endParaRPr>
          </a:p>
        </p:txBody>
      </p:sp>
      <p:sp>
        <p:nvSpPr>
          <p:cNvPr id="10" name="圆角矩形 9"/>
          <p:cNvSpPr/>
          <p:nvPr/>
        </p:nvSpPr>
        <p:spPr bwMode="auto">
          <a:xfrm>
            <a:off x="2833703" y="5040310"/>
            <a:ext cx="1689762"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a:solidFill>
                  <a:schemeClr val="tx1"/>
                </a:solidFill>
                <a:latin typeface="+mn-ea"/>
              </a:rPr>
              <a:t>重</a:t>
            </a:r>
            <a:r>
              <a:rPr lang="zh-CN" altLang="en-US" sz="1800" dirty="0" smtClean="0">
                <a:solidFill>
                  <a:schemeClr val="tx1"/>
                </a:solidFill>
                <a:latin typeface="+mn-ea"/>
              </a:rPr>
              <a:t>启</a:t>
            </a:r>
            <a:r>
              <a:rPr lang="en-US" altLang="zh-CN" sz="1800" dirty="0" smtClean="0">
                <a:solidFill>
                  <a:schemeClr val="tx1"/>
                </a:solidFill>
                <a:latin typeface="+mn-ea"/>
              </a:rPr>
              <a:t>HA</a:t>
            </a:r>
            <a:r>
              <a:rPr lang="zh-CN" altLang="en-US" sz="1800" dirty="0" smtClean="0">
                <a:solidFill>
                  <a:schemeClr val="tx1"/>
                </a:solidFill>
                <a:latin typeface="+mn-ea"/>
              </a:rPr>
              <a:t>服务</a:t>
            </a:r>
            <a:endParaRPr kumimoji="0" lang="zh-CN" altLang="en-US" sz="1800" b="0" i="0" u="none" strike="noStrike" cap="none" normalizeH="0" baseline="0" dirty="0" smtClean="0">
              <a:ln>
                <a:noFill/>
              </a:ln>
              <a:solidFill>
                <a:schemeClr val="tx1"/>
              </a:solidFill>
              <a:effectLst/>
              <a:latin typeface="+mn-ea"/>
            </a:endParaRPr>
          </a:p>
        </p:txBody>
      </p:sp>
      <p:sp>
        <p:nvSpPr>
          <p:cNvPr id="11" name="圆角矩形 10"/>
          <p:cNvSpPr/>
          <p:nvPr/>
        </p:nvSpPr>
        <p:spPr bwMode="auto">
          <a:xfrm>
            <a:off x="2833703" y="5959322"/>
            <a:ext cx="168976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a:solidFill>
                  <a:schemeClr val="tx1"/>
                </a:solidFill>
                <a:latin typeface="+mn-ea"/>
              </a:rPr>
              <a:t>重</a:t>
            </a:r>
            <a:r>
              <a:rPr lang="zh-CN" altLang="en-US" sz="1800" dirty="0" smtClean="0">
                <a:solidFill>
                  <a:schemeClr val="tx1"/>
                </a:solidFill>
                <a:latin typeface="+mn-ea"/>
              </a:rPr>
              <a:t>启</a:t>
            </a:r>
            <a:r>
              <a:rPr lang="en-US" altLang="zh-CN" sz="1800" dirty="0" smtClean="0">
                <a:solidFill>
                  <a:schemeClr val="tx1"/>
                </a:solidFill>
                <a:latin typeface="+mn-ea"/>
              </a:rPr>
              <a:t>ITA</a:t>
            </a:r>
            <a:r>
              <a:rPr lang="zh-CN" altLang="en-US" sz="1800" dirty="0" smtClean="0">
                <a:solidFill>
                  <a:schemeClr val="tx1"/>
                </a:solidFill>
                <a:latin typeface="+mn-ea"/>
              </a:rPr>
              <a:t>服务</a:t>
            </a:r>
            <a:endParaRPr kumimoji="0" lang="zh-CN" altLang="en-US" sz="1800" b="0" i="0" u="none" strike="noStrike" cap="none" normalizeH="0" baseline="0" dirty="0" smtClean="0">
              <a:ln>
                <a:noFill/>
              </a:ln>
              <a:solidFill>
                <a:schemeClr val="tx1"/>
              </a:solidFill>
              <a:effectLst/>
              <a:latin typeface="+mn-ea"/>
            </a:endParaRPr>
          </a:p>
        </p:txBody>
      </p:sp>
      <p:sp>
        <p:nvSpPr>
          <p:cNvPr id="12" name="下箭头 11"/>
          <p:cNvSpPr/>
          <p:nvPr/>
        </p:nvSpPr>
        <p:spPr bwMode="auto">
          <a:xfrm>
            <a:off x="3507564" y="1747612"/>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sz="1800">
              <a:solidFill>
                <a:schemeClr val="tx1"/>
              </a:solidFill>
              <a:latin typeface="+mn-ea"/>
            </a:endParaRPr>
          </a:p>
        </p:txBody>
      </p:sp>
      <p:sp>
        <p:nvSpPr>
          <p:cNvPr id="13" name="下箭头 12"/>
          <p:cNvSpPr/>
          <p:nvPr/>
        </p:nvSpPr>
        <p:spPr bwMode="auto">
          <a:xfrm>
            <a:off x="3507563" y="2699311"/>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4" name="下箭头 13"/>
          <p:cNvSpPr/>
          <p:nvPr/>
        </p:nvSpPr>
        <p:spPr bwMode="auto">
          <a:xfrm>
            <a:off x="3463114" y="3667052"/>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5" name="下箭头 14"/>
          <p:cNvSpPr/>
          <p:nvPr/>
        </p:nvSpPr>
        <p:spPr bwMode="auto">
          <a:xfrm>
            <a:off x="3462640" y="4580644"/>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6" name="下箭头 15"/>
          <p:cNvSpPr/>
          <p:nvPr/>
        </p:nvSpPr>
        <p:spPr bwMode="auto">
          <a:xfrm>
            <a:off x="3462640" y="5560852"/>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7" name="圆角矩形 16"/>
          <p:cNvSpPr/>
          <p:nvPr/>
        </p:nvSpPr>
        <p:spPr bwMode="auto">
          <a:xfrm>
            <a:off x="8076220" y="1277981"/>
            <a:ext cx="129614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rPr>
              <a:t>卸载</a:t>
            </a:r>
            <a:r>
              <a:rPr lang="en-US" altLang="zh-CN" sz="1800" dirty="0" smtClean="0">
                <a:solidFill>
                  <a:schemeClr val="tx1"/>
                </a:solidFill>
                <a:latin typeface="+mn-ea"/>
              </a:rPr>
              <a:t>WI</a:t>
            </a:r>
            <a:endParaRPr kumimoji="0" lang="zh-CN" altLang="en-US" sz="1800" b="0" i="0" u="none" strike="noStrike" cap="none" normalizeH="0" baseline="0" dirty="0" smtClean="0">
              <a:ln>
                <a:noFill/>
              </a:ln>
              <a:solidFill>
                <a:schemeClr val="tx1"/>
              </a:solidFill>
              <a:effectLst/>
              <a:latin typeface="+mn-ea"/>
            </a:endParaRPr>
          </a:p>
        </p:txBody>
      </p:sp>
      <p:sp>
        <p:nvSpPr>
          <p:cNvPr id="18" name="圆角矩形 17"/>
          <p:cNvSpPr/>
          <p:nvPr/>
        </p:nvSpPr>
        <p:spPr bwMode="auto">
          <a:xfrm>
            <a:off x="7806188" y="2218211"/>
            <a:ext cx="183620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重新安装</a:t>
            </a:r>
            <a:r>
              <a:rPr lang="en-US" altLang="zh-CN" sz="1800" dirty="0" smtClean="0">
                <a:solidFill>
                  <a:schemeClr val="tx1"/>
                </a:solidFill>
                <a:latin typeface="+mn-ea"/>
              </a:rPr>
              <a:t>WI</a:t>
            </a:r>
            <a:endParaRPr kumimoji="0" lang="zh-CN" altLang="en-US" sz="1800" b="0" i="0" u="none" strike="noStrike" cap="none" normalizeH="0" baseline="0" dirty="0" smtClean="0">
              <a:ln>
                <a:noFill/>
              </a:ln>
              <a:solidFill>
                <a:schemeClr val="tx1"/>
              </a:solidFill>
              <a:effectLst/>
              <a:latin typeface="+mn-ea"/>
            </a:endParaRPr>
          </a:p>
        </p:txBody>
      </p:sp>
      <p:sp>
        <p:nvSpPr>
          <p:cNvPr id="19" name="圆角矩形 18"/>
          <p:cNvSpPr/>
          <p:nvPr/>
        </p:nvSpPr>
        <p:spPr bwMode="auto">
          <a:xfrm>
            <a:off x="7242521" y="3194214"/>
            <a:ext cx="3215729"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拷贝</a:t>
            </a:r>
            <a:r>
              <a:rPr lang="en-US" altLang="zh-CN" sz="1800" dirty="0" smtClean="0">
                <a:solidFill>
                  <a:schemeClr val="tx1"/>
                </a:solidFill>
                <a:latin typeface="+mn-ea"/>
              </a:rPr>
              <a:t>WI</a:t>
            </a:r>
            <a:r>
              <a:rPr lang="zh-CN" altLang="en-US" sz="1800" dirty="0" smtClean="0">
                <a:solidFill>
                  <a:schemeClr val="tx1"/>
                </a:solidFill>
                <a:latin typeface="+mn-ea"/>
              </a:rPr>
              <a:t>备份文件到</a:t>
            </a:r>
            <a:r>
              <a:rPr lang="en-US" altLang="zh-CN" sz="1800" dirty="0" smtClean="0">
                <a:solidFill>
                  <a:schemeClr val="tx1"/>
                </a:solidFill>
                <a:latin typeface="+mn-ea"/>
              </a:rPr>
              <a:t>WI</a:t>
            </a:r>
            <a:r>
              <a:rPr lang="zh-CN" altLang="en-US" sz="1800" dirty="0" smtClean="0">
                <a:solidFill>
                  <a:schemeClr val="tx1"/>
                </a:solidFill>
                <a:latin typeface="+mn-ea"/>
              </a:rPr>
              <a:t>服务器</a:t>
            </a:r>
            <a:endParaRPr kumimoji="0" lang="zh-CN" altLang="en-US" sz="1800" b="0" i="0" u="none" strike="noStrike" cap="none" normalizeH="0" baseline="0" dirty="0" smtClean="0">
              <a:ln>
                <a:noFill/>
              </a:ln>
              <a:solidFill>
                <a:schemeClr val="tx1"/>
              </a:solidFill>
              <a:effectLst/>
              <a:latin typeface="+mn-ea"/>
            </a:endParaRPr>
          </a:p>
        </p:txBody>
      </p:sp>
      <p:sp>
        <p:nvSpPr>
          <p:cNvPr id="20" name="圆角矩形 19"/>
          <p:cNvSpPr/>
          <p:nvPr/>
        </p:nvSpPr>
        <p:spPr bwMode="auto">
          <a:xfrm>
            <a:off x="7517583" y="4113226"/>
            <a:ext cx="2665603"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覆盖新安装</a:t>
            </a:r>
            <a:r>
              <a:rPr lang="en-US" altLang="zh-CN" sz="1800" dirty="0" smtClean="0">
                <a:solidFill>
                  <a:schemeClr val="tx1"/>
                </a:solidFill>
                <a:latin typeface="+mn-ea"/>
              </a:rPr>
              <a:t>WI</a:t>
            </a:r>
            <a:r>
              <a:rPr lang="zh-CN" altLang="en-US" sz="1800" dirty="0" smtClean="0">
                <a:solidFill>
                  <a:schemeClr val="tx1"/>
                </a:solidFill>
                <a:latin typeface="+mn-ea"/>
              </a:rPr>
              <a:t>配置文件</a:t>
            </a:r>
            <a:endParaRPr kumimoji="0" lang="zh-CN" altLang="en-US" sz="1800" b="0" i="0" u="none" strike="noStrike" cap="none" normalizeH="0" baseline="0" dirty="0" smtClean="0">
              <a:ln>
                <a:noFill/>
              </a:ln>
              <a:solidFill>
                <a:schemeClr val="tx1"/>
              </a:solidFill>
              <a:effectLst/>
              <a:latin typeface="+mn-ea"/>
            </a:endParaRPr>
          </a:p>
        </p:txBody>
      </p:sp>
      <p:sp>
        <p:nvSpPr>
          <p:cNvPr id="21" name="圆角矩形 20"/>
          <p:cNvSpPr/>
          <p:nvPr/>
        </p:nvSpPr>
        <p:spPr bwMode="auto">
          <a:xfrm>
            <a:off x="7879410" y="5066598"/>
            <a:ext cx="1689762"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a:solidFill>
                  <a:schemeClr val="tx1"/>
                </a:solidFill>
                <a:latin typeface="+mn-ea"/>
              </a:rPr>
              <a:t>重</a:t>
            </a:r>
            <a:r>
              <a:rPr lang="zh-CN" altLang="en-US" sz="1800" dirty="0" smtClean="0">
                <a:solidFill>
                  <a:schemeClr val="tx1"/>
                </a:solidFill>
                <a:latin typeface="+mn-ea"/>
              </a:rPr>
              <a:t>启</a:t>
            </a:r>
            <a:r>
              <a:rPr lang="en-US" altLang="zh-CN" sz="1800" dirty="0" smtClean="0">
                <a:solidFill>
                  <a:schemeClr val="tx1"/>
                </a:solidFill>
                <a:latin typeface="+mn-ea"/>
              </a:rPr>
              <a:t>HA</a:t>
            </a:r>
            <a:r>
              <a:rPr lang="zh-CN" altLang="en-US" sz="1800" dirty="0" smtClean="0">
                <a:solidFill>
                  <a:schemeClr val="tx1"/>
                </a:solidFill>
                <a:latin typeface="+mn-ea"/>
              </a:rPr>
              <a:t>服务</a:t>
            </a:r>
            <a:endParaRPr kumimoji="0" lang="zh-CN" altLang="en-US" sz="1800" b="0" i="0" u="none" strike="noStrike" cap="none" normalizeH="0" baseline="0" dirty="0" smtClean="0">
              <a:ln>
                <a:noFill/>
              </a:ln>
              <a:solidFill>
                <a:schemeClr val="tx1"/>
              </a:solidFill>
              <a:effectLst/>
              <a:latin typeface="+mn-ea"/>
            </a:endParaRPr>
          </a:p>
        </p:txBody>
      </p:sp>
      <p:sp>
        <p:nvSpPr>
          <p:cNvPr id="22" name="圆角矩形 21"/>
          <p:cNvSpPr/>
          <p:nvPr/>
        </p:nvSpPr>
        <p:spPr bwMode="auto">
          <a:xfrm>
            <a:off x="7879410" y="5985610"/>
            <a:ext cx="168976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a:solidFill>
                  <a:schemeClr val="tx1"/>
                </a:solidFill>
                <a:latin typeface="+mn-ea"/>
              </a:rPr>
              <a:t>重</a:t>
            </a:r>
            <a:r>
              <a:rPr lang="zh-CN" altLang="en-US" sz="1800" dirty="0" smtClean="0">
                <a:solidFill>
                  <a:schemeClr val="tx1"/>
                </a:solidFill>
                <a:latin typeface="+mn-ea"/>
              </a:rPr>
              <a:t>启</a:t>
            </a:r>
            <a:r>
              <a:rPr lang="en-US" altLang="zh-CN" sz="1800" dirty="0" smtClean="0">
                <a:solidFill>
                  <a:schemeClr val="tx1"/>
                </a:solidFill>
                <a:latin typeface="+mn-ea"/>
              </a:rPr>
              <a:t>WI</a:t>
            </a:r>
            <a:r>
              <a:rPr lang="zh-CN" altLang="en-US" sz="1800" dirty="0" smtClean="0">
                <a:solidFill>
                  <a:schemeClr val="tx1"/>
                </a:solidFill>
                <a:latin typeface="+mn-ea"/>
              </a:rPr>
              <a:t>服务</a:t>
            </a:r>
            <a:endParaRPr kumimoji="0" lang="zh-CN" altLang="en-US" sz="1800" b="0" i="0" u="none" strike="noStrike" cap="none" normalizeH="0" baseline="0" dirty="0" smtClean="0">
              <a:ln>
                <a:noFill/>
              </a:ln>
              <a:solidFill>
                <a:schemeClr val="tx1"/>
              </a:solidFill>
              <a:effectLst/>
              <a:latin typeface="+mn-ea"/>
            </a:endParaRPr>
          </a:p>
        </p:txBody>
      </p:sp>
      <p:sp>
        <p:nvSpPr>
          <p:cNvPr id="23" name="下箭头 22"/>
          <p:cNvSpPr/>
          <p:nvPr/>
        </p:nvSpPr>
        <p:spPr bwMode="auto">
          <a:xfrm>
            <a:off x="8553271" y="1773900"/>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4" name="下箭头 23"/>
          <p:cNvSpPr/>
          <p:nvPr/>
        </p:nvSpPr>
        <p:spPr bwMode="auto">
          <a:xfrm>
            <a:off x="8553270" y="2725599"/>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5" name="下箭头 24"/>
          <p:cNvSpPr/>
          <p:nvPr/>
        </p:nvSpPr>
        <p:spPr bwMode="auto">
          <a:xfrm>
            <a:off x="8508821" y="3693340"/>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6" name="下箭头 25"/>
          <p:cNvSpPr/>
          <p:nvPr/>
        </p:nvSpPr>
        <p:spPr bwMode="auto">
          <a:xfrm>
            <a:off x="8508347" y="4606932"/>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7" name="下箭头 26"/>
          <p:cNvSpPr/>
          <p:nvPr/>
        </p:nvSpPr>
        <p:spPr bwMode="auto">
          <a:xfrm>
            <a:off x="8508347" y="5587140"/>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3399641776"/>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软件重装恢复 </a:t>
            </a:r>
            <a:r>
              <a:rPr lang="en-US" altLang="zh-CN" dirty="0" smtClean="0"/>
              <a:t>(2)</a:t>
            </a:r>
            <a:endParaRPr lang="zh-CN" altLang="en-US" dirty="0"/>
          </a:p>
        </p:txBody>
      </p:sp>
      <p:sp>
        <p:nvSpPr>
          <p:cNvPr id="28" name="圆角矩形 27"/>
          <p:cNvSpPr/>
          <p:nvPr/>
        </p:nvSpPr>
        <p:spPr bwMode="auto">
          <a:xfrm>
            <a:off x="7939684" y="1267777"/>
            <a:ext cx="129614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rPr>
              <a:t>卸载</a:t>
            </a:r>
            <a:r>
              <a:rPr lang="en-US" altLang="zh-CN" sz="1800" dirty="0" err="1" smtClean="0">
                <a:solidFill>
                  <a:schemeClr val="tx1"/>
                </a:solidFill>
                <a:latin typeface="+mn-ea"/>
              </a:rPr>
              <a:t>vAG</a:t>
            </a:r>
            <a:endParaRPr kumimoji="0" lang="zh-CN" altLang="en-US" sz="1800" b="0" i="0" u="none" strike="noStrike" cap="none" normalizeH="0" baseline="0" dirty="0" smtClean="0">
              <a:ln>
                <a:noFill/>
              </a:ln>
              <a:solidFill>
                <a:schemeClr val="tx1"/>
              </a:solidFill>
              <a:effectLst/>
              <a:latin typeface="+mn-ea"/>
            </a:endParaRPr>
          </a:p>
        </p:txBody>
      </p:sp>
      <p:sp>
        <p:nvSpPr>
          <p:cNvPr id="29" name="圆角矩形 28"/>
          <p:cNvSpPr/>
          <p:nvPr/>
        </p:nvSpPr>
        <p:spPr bwMode="auto">
          <a:xfrm>
            <a:off x="7669652" y="2208007"/>
            <a:ext cx="183620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重新安装</a:t>
            </a:r>
            <a:r>
              <a:rPr lang="en-US" altLang="zh-CN" sz="1800" dirty="0" err="1" smtClean="0">
                <a:solidFill>
                  <a:schemeClr val="tx1"/>
                </a:solidFill>
                <a:latin typeface="+mn-ea"/>
              </a:rPr>
              <a:t>vAG</a:t>
            </a:r>
            <a:endParaRPr kumimoji="0" lang="zh-CN" altLang="en-US" sz="1800" b="0" i="0" u="none" strike="noStrike" cap="none" normalizeH="0" baseline="0" dirty="0" smtClean="0">
              <a:ln>
                <a:noFill/>
              </a:ln>
              <a:solidFill>
                <a:schemeClr val="tx1"/>
              </a:solidFill>
              <a:effectLst/>
              <a:latin typeface="+mn-ea"/>
            </a:endParaRPr>
          </a:p>
        </p:txBody>
      </p:sp>
      <p:sp>
        <p:nvSpPr>
          <p:cNvPr id="30" name="圆角矩形 29"/>
          <p:cNvSpPr/>
          <p:nvPr/>
        </p:nvSpPr>
        <p:spPr bwMode="auto">
          <a:xfrm>
            <a:off x="7290748" y="4104338"/>
            <a:ext cx="2843739"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覆盖新安装</a:t>
            </a:r>
            <a:r>
              <a:rPr lang="en-US" altLang="zh-CN" sz="1800" dirty="0" err="1" smtClean="0">
                <a:solidFill>
                  <a:schemeClr val="tx1"/>
                </a:solidFill>
                <a:latin typeface="+mn-ea"/>
              </a:rPr>
              <a:t>vAG</a:t>
            </a:r>
            <a:r>
              <a:rPr lang="zh-CN" altLang="en-US" sz="1800" dirty="0" smtClean="0">
                <a:solidFill>
                  <a:schemeClr val="tx1"/>
                </a:solidFill>
                <a:latin typeface="+mn-ea"/>
              </a:rPr>
              <a:t>配置文件</a:t>
            </a:r>
            <a:endParaRPr kumimoji="0" lang="zh-CN" altLang="en-US" sz="1800" b="0" i="0" u="none" strike="noStrike" cap="none" normalizeH="0" baseline="0" dirty="0" smtClean="0">
              <a:ln>
                <a:noFill/>
              </a:ln>
              <a:solidFill>
                <a:schemeClr val="tx1"/>
              </a:solidFill>
              <a:effectLst/>
              <a:latin typeface="+mn-ea"/>
            </a:endParaRPr>
          </a:p>
        </p:txBody>
      </p:sp>
      <p:sp>
        <p:nvSpPr>
          <p:cNvPr id="31" name="圆角矩形 30"/>
          <p:cNvSpPr/>
          <p:nvPr/>
        </p:nvSpPr>
        <p:spPr bwMode="auto">
          <a:xfrm>
            <a:off x="7742874" y="5056394"/>
            <a:ext cx="1689762"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a:solidFill>
                  <a:schemeClr val="tx1"/>
                </a:solidFill>
                <a:latin typeface="+mn-ea"/>
              </a:rPr>
              <a:t>重</a:t>
            </a:r>
            <a:r>
              <a:rPr lang="zh-CN" altLang="en-US" sz="1800" dirty="0" smtClean="0">
                <a:solidFill>
                  <a:schemeClr val="tx1"/>
                </a:solidFill>
                <a:latin typeface="+mn-ea"/>
              </a:rPr>
              <a:t>启</a:t>
            </a:r>
            <a:r>
              <a:rPr lang="en-US" altLang="zh-CN" sz="1800" dirty="0" smtClean="0">
                <a:solidFill>
                  <a:schemeClr val="tx1"/>
                </a:solidFill>
                <a:latin typeface="+mn-ea"/>
              </a:rPr>
              <a:t>HA</a:t>
            </a:r>
            <a:r>
              <a:rPr lang="zh-CN" altLang="en-US" sz="1800" dirty="0" smtClean="0">
                <a:solidFill>
                  <a:schemeClr val="tx1"/>
                </a:solidFill>
                <a:latin typeface="+mn-ea"/>
              </a:rPr>
              <a:t>服务</a:t>
            </a:r>
            <a:endParaRPr kumimoji="0" lang="zh-CN" altLang="en-US" sz="1800" b="0" i="0" u="none" strike="noStrike" cap="none" normalizeH="0" baseline="0" dirty="0" smtClean="0">
              <a:ln>
                <a:noFill/>
              </a:ln>
              <a:solidFill>
                <a:schemeClr val="tx1"/>
              </a:solidFill>
              <a:effectLst/>
              <a:latin typeface="+mn-ea"/>
            </a:endParaRPr>
          </a:p>
        </p:txBody>
      </p:sp>
      <p:sp>
        <p:nvSpPr>
          <p:cNvPr id="32" name="下箭头 31"/>
          <p:cNvSpPr/>
          <p:nvPr/>
        </p:nvSpPr>
        <p:spPr bwMode="auto">
          <a:xfrm>
            <a:off x="8416735" y="1763696"/>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3" name="下箭头 32"/>
          <p:cNvSpPr/>
          <p:nvPr/>
        </p:nvSpPr>
        <p:spPr bwMode="auto">
          <a:xfrm>
            <a:off x="8416734" y="2715395"/>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4" name="下箭头 33"/>
          <p:cNvSpPr/>
          <p:nvPr/>
        </p:nvSpPr>
        <p:spPr bwMode="auto">
          <a:xfrm>
            <a:off x="8372285" y="3683136"/>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5" name="下箭头 34"/>
          <p:cNvSpPr/>
          <p:nvPr/>
        </p:nvSpPr>
        <p:spPr bwMode="auto">
          <a:xfrm>
            <a:off x="8371811" y="4596728"/>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6" name="圆角矩形 35"/>
          <p:cNvSpPr/>
          <p:nvPr/>
        </p:nvSpPr>
        <p:spPr bwMode="auto">
          <a:xfrm>
            <a:off x="7023812" y="3162594"/>
            <a:ext cx="3469922"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拷贝</a:t>
            </a:r>
            <a:r>
              <a:rPr lang="en-US" altLang="zh-CN" sz="1800" dirty="0" err="1" smtClean="0">
                <a:solidFill>
                  <a:schemeClr val="tx1"/>
                </a:solidFill>
                <a:latin typeface="+mn-ea"/>
              </a:rPr>
              <a:t>vAG</a:t>
            </a:r>
            <a:r>
              <a:rPr lang="zh-CN" altLang="en-US" sz="1800" dirty="0" smtClean="0">
                <a:solidFill>
                  <a:schemeClr val="tx1"/>
                </a:solidFill>
                <a:latin typeface="+mn-ea"/>
              </a:rPr>
              <a:t>备份文件到</a:t>
            </a:r>
            <a:r>
              <a:rPr lang="en-US" altLang="zh-CN" sz="1800" dirty="0" err="1" smtClean="0">
                <a:solidFill>
                  <a:schemeClr val="tx1"/>
                </a:solidFill>
                <a:latin typeface="+mn-ea"/>
              </a:rPr>
              <a:t>vAG</a:t>
            </a:r>
            <a:r>
              <a:rPr lang="zh-CN" altLang="en-US" sz="1800" dirty="0" smtClean="0">
                <a:solidFill>
                  <a:schemeClr val="tx1"/>
                </a:solidFill>
                <a:latin typeface="+mn-ea"/>
              </a:rPr>
              <a:t>服务器</a:t>
            </a:r>
            <a:endParaRPr kumimoji="0" lang="zh-CN" altLang="en-US" sz="1800" b="0" i="0" u="none" strike="noStrike" cap="none" normalizeH="0" baseline="0" dirty="0" smtClean="0">
              <a:ln>
                <a:noFill/>
              </a:ln>
              <a:solidFill>
                <a:schemeClr val="tx1"/>
              </a:solidFill>
              <a:effectLst/>
              <a:latin typeface="+mn-ea"/>
            </a:endParaRPr>
          </a:p>
        </p:txBody>
      </p:sp>
      <p:sp>
        <p:nvSpPr>
          <p:cNvPr id="37" name="圆角矩形 36"/>
          <p:cNvSpPr/>
          <p:nvPr/>
        </p:nvSpPr>
        <p:spPr bwMode="auto">
          <a:xfrm>
            <a:off x="2963100" y="1249891"/>
            <a:ext cx="129614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rPr>
              <a:t>卸载</a:t>
            </a:r>
            <a:r>
              <a:rPr lang="en-US" altLang="zh-CN" sz="1800" dirty="0" smtClean="0">
                <a:solidFill>
                  <a:schemeClr val="tx1"/>
                </a:solidFill>
                <a:latin typeface="+mn-ea"/>
              </a:rPr>
              <a:t>HDC</a:t>
            </a:r>
            <a:endParaRPr kumimoji="0" lang="zh-CN" altLang="en-US" sz="1800" b="0" i="0" u="none" strike="noStrike" cap="none" normalizeH="0" baseline="0" dirty="0" smtClean="0">
              <a:ln>
                <a:noFill/>
              </a:ln>
              <a:solidFill>
                <a:schemeClr val="tx1"/>
              </a:solidFill>
              <a:effectLst/>
              <a:latin typeface="+mn-ea"/>
            </a:endParaRPr>
          </a:p>
        </p:txBody>
      </p:sp>
      <p:sp>
        <p:nvSpPr>
          <p:cNvPr id="38" name="圆角矩形 37"/>
          <p:cNvSpPr/>
          <p:nvPr/>
        </p:nvSpPr>
        <p:spPr bwMode="auto">
          <a:xfrm>
            <a:off x="2693068" y="1995084"/>
            <a:ext cx="183620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重新安装</a:t>
            </a:r>
            <a:r>
              <a:rPr lang="en-US" altLang="zh-CN" sz="1800" dirty="0" smtClean="0">
                <a:solidFill>
                  <a:schemeClr val="tx1"/>
                </a:solidFill>
                <a:latin typeface="+mn-ea"/>
              </a:rPr>
              <a:t>HDC</a:t>
            </a:r>
            <a:endParaRPr kumimoji="0" lang="zh-CN" altLang="en-US" sz="1800" b="0" i="0" u="none" strike="noStrike" cap="none" normalizeH="0" baseline="0" dirty="0" smtClean="0">
              <a:ln>
                <a:noFill/>
              </a:ln>
              <a:solidFill>
                <a:schemeClr val="tx1"/>
              </a:solidFill>
              <a:effectLst/>
              <a:latin typeface="+mn-ea"/>
            </a:endParaRPr>
          </a:p>
        </p:txBody>
      </p:sp>
      <p:sp>
        <p:nvSpPr>
          <p:cNvPr id="39" name="圆角矩形 38"/>
          <p:cNvSpPr/>
          <p:nvPr/>
        </p:nvSpPr>
        <p:spPr bwMode="auto">
          <a:xfrm>
            <a:off x="1798815" y="2709237"/>
            <a:ext cx="3624707"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拷贝</a:t>
            </a:r>
            <a:r>
              <a:rPr lang="en-US" altLang="zh-CN" sz="1800" dirty="0" smtClean="0">
                <a:solidFill>
                  <a:schemeClr val="tx1"/>
                </a:solidFill>
                <a:latin typeface="+mn-ea"/>
              </a:rPr>
              <a:t>HDC</a:t>
            </a:r>
            <a:r>
              <a:rPr lang="zh-CN" altLang="en-US" sz="1800" dirty="0" smtClean="0">
                <a:solidFill>
                  <a:schemeClr val="tx1"/>
                </a:solidFill>
                <a:latin typeface="+mn-ea"/>
              </a:rPr>
              <a:t>备份文件到</a:t>
            </a:r>
            <a:r>
              <a:rPr lang="en-US" altLang="zh-CN" sz="1800" dirty="0" smtClean="0">
                <a:solidFill>
                  <a:schemeClr val="tx1"/>
                </a:solidFill>
                <a:latin typeface="+mn-ea"/>
              </a:rPr>
              <a:t>HDC</a:t>
            </a:r>
            <a:r>
              <a:rPr lang="zh-CN" altLang="en-US" sz="1800" dirty="0" smtClean="0">
                <a:solidFill>
                  <a:schemeClr val="tx1"/>
                </a:solidFill>
                <a:latin typeface="+mn-ea"/>
              </a:rPr>
              <a:t>服务器</a:t>
            </a:r>
            <a:endParaRPr kumimoji="0" lang="zh-CN" altLang="en-US" sz="1800" b="0" i="0" u="none" strike="noStrike" cap="none" normalizeH="0" baseline="0" dirty="0" smtClean="0">
              <a:ln>
                <a:noFill/>
              </a:ln>
              <a:solidFill>
                <a:schemeClr val="tx1"/>
              </a:solidFill>
              <a:effectLst/>
              <a:latin typeface="+mn-ea"/>
            </a:endParaRPr>
          </a:p>
        </p:txBody>
      </p:sp>
      <p:sp>
        <p:nvSpPr>
          <p:cNvPr id="40" name="圆角矩形 39"/>
          <p:cNvSpPr/>
          <p:nvPr/>
        </p:nvSpPr>
        <p:spPr bwMode="auto">
          <a:xfrm>
            <a:off x="2207568" y="3479835"/>
            <a:ext cx="288035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覆盖新安装</a:t>
            </a:r>
            <a:r>
              <a:rPr lang="en-US" altLang="zh-CN" sz="1800" dirty="0" smtClean="0">
                <a:solidFill>
                  <a:schemeClr val="tx1"/>
                </a:solidFill>
                <a:latin typeface="+mn-ea"/>
              </a:rPr>
              <a:t>HDC</a:t>
            </a:r>
            <a:r>
              <a:rPr lang="zh-CN" altLang="en-US" sz="1800" dirty="0" smtClean="0">
                <a:solidFill>
                  <a:schemeClr val="tx1"/>
                </a:solidFill>
                <a:latin typeface="+mn-ea"/>
              </a:rPr>
              <a:t>配置文件</a:t>
            </a:r>
            <a:endParaRPr kumimoji="0" lang="zh-CN" altLang="en-US" sz="1800" b="0" i="0" u="none" strike="noStrike" cap="none" normalizeH="0" baseline="0" dirty="0" smtClean="0">
              <a:ln>
                <a:noFill/>
              </a:ln>
              <a:solidFill>
                <a:schemeClr val="tx1"/>
              </a:solidFill>
              <a:effectLst/>
              <a:latin typeface="+mn-ea"/>
            </a:endParaRPr>
          </a:p>
        </p:txBody>
      </p:sp>
      <p:sp>
        <p:nvSpPr>
          <p:cNvPr id="41" name="圆角矩形 40"/>
          <p:cNvSpPr/>
          <p:nvPr/>
        </p:nvSpPr>
        <p:spPr bwMode="auto">
          <a:xfrm>
            <a:off x="2752246" y="4303536"/>
            <a:ext cx="1689762"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a:solidFill>
                  <a:schemeClr val="tx1"/>
                </a:solidFill>
                <a:latin typeface="+mn-ea"/>
              </a:rPr>
              <a:t>重</a:t>
            </a:r>
            <a:r>
              <a:rPr lang="zh-CN" altLang="en-US" sz="1800" dirty="0" smtClean="0">
                <a:solidFill>
                  <a:schemeClr val="tx1"/>
                </a:solidFill>
                <a:latin typeface="+mn-ea"/>
              </a:rPr>
              <a:t>启</a:t>
            </a:r>
            <a:r>
              <a:rPr lang="en-US" altLang="zh-CN" sz="1800" dirty="0" smtClean="0">
                <a:solidFill>
                  <a:schemeClr val="tx1"/>
                </a:solidFill>
                <a:latin typeface="+mn-ea"/>
              </a:rPr>
              <a:t>HA</a:t>
            </a:r>
            <a:r>
              <a:rPr lang="zh-CN" altLang="en-US" sz="1800" dirty="0" smtClean="0">
                <a:solidFill>
                  <a:schemeClr val="tx1"/>
                </a:solidFill>
                <a:latin typeface="+mn-ea"/>
              </a:rPr>
              <a:t>服务</a:t>
            </a:r>
            <a:endParaRPr kumimoji="0" lang="zh-CN" altLang="en-US" sz="1800" b="0" i="0" u="none" strike="noStrike" cap="none" normalizeH="0" baseline="0" dirty="0" smtClean="0">
              <a:ln>
                <a:noFill/>
              </a:ln>
              <a:solidFill>
                <a:schemeClr val="tx1"/>
              </a:solidFill>
              <a:effectLst/>
              <a:latin typeface="+mn-ea"/>
            </a:endParaRPr>
          </a:p>
        </p:txBody>
      </p:sp>
      <p:sp>
        <p:nvSpPr>
          <p:cNvPr id="42" name="圆角矩形 41"/>
          <p:cNvSpPr/>
          <p:nvPr/>
        </p:nvSpPr>
        <p:spPr bwMode="auto">
          <a:xfrm>
            <a:off x="2752244" y="5098801"/>
            <a:ext cx="168976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a:solidFill>
                  <a:schemeClr val="tx1"/>
                </a:solidFill>
                <a:latin typeface="+mn-ea"/>
              </a:rPr>
              <a:t>重</a:t>
            </a:r>
            <a:r>
              <a:rPr lang="zh-CN" altLang="en-US" sz="1800" dirty="0" smtClean="0">
                <a:solidFill>
                  <a:schemeClr val="tx1"/>
                </a:solidFill>
                <a:latin typeface="+mn-ea"/>
              </a:rPr>
              <a:t>启</a:t>
            </a:r>
            <a:r>
              <a:rPr lang="en-US" altLang="zh-CN" sz="1800" dirty="0">
                <a:solidFill>
                  <a:schemeClr val="tx1"/>
                </a:solidFill>
                <a:latin typeface="+mn-ea"/>
              </a:rPr>
              <a:t>WI</a:t>
            </a:r>
            <a:r>
              <a:rPr lang="zh-CN" altLang="en-US" sz="1800" dirty="0" smtClean="0">
                <a:solidFill>
                  <a:schemeClr val="tx1"/>
                </a:solidFill>
                <a:latin typeface="+mn-ea"/>
              </a:rPr>
              <a:t>服务</a:t>
            </a:r>
            <a:endParaRPr kumimoji="0" lang="zh-CN" altLang="en-US" sz="1800" b="0" i="0" u="none" strike="noStrike" cap="none" normalizeH="0" baseline="0" dirty="0" smtClean="0">
              <a:ln>
                <a:noFill/>
              </a:ln>
              <a:solidFill>
                <a:schemeClr val="tx1"/>
              </a:solidFill>
              <a:effectLst/>
              <a:latin typeface="+mn-ea"/>
            </a:endParaRPr>
          </a:p>
        </p:txBody>
      </p:sp>
      <p:sp>
        <p:nvSpPr>
          <p:cNvPr id="43" name="圆角矩形 42"/>
          <p:cNvSpPr/>
          <p:nvPr/>
        </p:nvSpPr>
        <p:spPr bwMode="auto">
          <a:xfrm>
            <a:off x="2316534" y="5896970"/>
            <a:ext cx="2671278"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重新配置</a:t>
            </a:r>
            <a:r>
              <a:rPr lang="en-US" altLang="zh-CN" sz="1800" dirty="0" smtClean="0">
                <a:solidFill>
                  <a:schemeClr val="tx1"/>
                </a:solidFill>
                <a:latin typeface="+mn-ea"/>
              </a:rPr>
              <a:t>Desktop</a:t>
            </a:r>
            <a:r>
              <a:rPr lang="zh-CN" altLang="en-US" sz="1800" dirty="0" smtClean="0">
                <a:solidFill>
                  <a:schemeClr val="tx1"/>
                </a:solidFill>
                <a:latin typeface="+mn-ea"/>
              </a:rPr>
              <a:t>数据</a:t>
            </a:r>
            <a:endParaRPr kumimoji="0" lang="zh-CN" altLang="en-US" sz="1800" b="0" i="0" u="none" strike="noStrike" cap="none" normalizeH="0" baseline="0" dirty="0" smtClean="0">
              <a:ln>
                <a:noFill/>
              </a:ln>
              <a:solidFill>
                <a:schemeClr val="tx1"/>
              </a:solidFill>
              <a:effectLst/>
              <a:latin typeface="+mn-ea"/>
            </a:endParaRPr>
          </a:p>
        </p:txBody>
      </p:sp>
      <p:sp>
        <p:nvSpPr>
          <p:cNvPr id="44" name="下箭头 43"/>
          <p:cNvSpPr/>
          <p:nvPr/>
        </p:nvSpPr>
        <p:spPr bwMode="auto">
          <a:xfrm>
            <a:off x="3399104" y="1710350"/>
            <a:ext cx="396044" cy="282105"/>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5" name="下箭头 44"/>
          <p:cNvSpPr/>
          <p:nvPr/>
        </p:nvSpPr>
        <p:spPr bwMode="auto">
          <a:xfrm>
            <a:off x="3399105" y="2447425"/>
            <a:ext cx="396044" cy="282105"/>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6" name="下箭头 45"/>
          <p:cNvSpPr/>
          <p:nvPr/>
        </p:nvSpPr>
        <p:spPr bwMode="auto">
          <a:xfrm>
            <a:off x="3399104" y="3175372"/>
            <a:ext cx="396044" cy="282105"/>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7" name="下箭头 46"/>
          <p:cNvSpPr/>
          <p:nvPr/>
        </p:nvSpPr>
        <p:spPr bwMode="auto">
          <a:xfrm>
            <a:off x="3399104" y="3970223"/>
            <a:ext cx="396044" cy="282105"/>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8" name="下箭头 47"/>
          <p:cNvSpPr/>
          <p:nvPr/>
        </p:nvSpPr>
        <p:spPr bwMode="auto">
          <a:xfrm>
            <a:off x="3399104" y="4778766"/>
            <a:ext cx="396044" cy="282105"/>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9" name="下箭头 48"/>
          <p:cNvSpPr/>
          <p:nvPr/>
        </p:nvSpPr>
        <p:spPr bwMode="auto">
          <a:xfrm>
            <a:off x="3413146" y="5574746"/>
            <a:ext cx="396044" cy="282105"/>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3271739159"/>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软件重装恢复 </a:t>
            </a:r>
            <a:r>
              <a:rPr lang="en-US" altLang="zh-CN" dirty="0" smtClean="0"/>
              <a:t>(3)</a:t>
            </a:r>
            <a:endParaRPr lang="zh-CN" altLang="en-US" dirty="0"/>
          </a:p>
        </p:txBody>
      </p:sp>
      <p:sp>
        <p:nvSpPr>
          <p:cNvPr id="3" name="圆角矩形 2"/>
          <p:cNvSpPr/>
          <p:nvPr/>
        </p:nvSpPr>
        <p:spPr bwMode="auto">
          <a:xfrm>
            <a:off x="2663834" y="1202512"/>
            <a:ext cx="1566172"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rPr>
              <a:t>卸载</a:t>
            </a:r>
            <a:r>
              <a:rPr lang="en-US" altLang="zh-CN" sz="1800" dirty="0">
                <a:solidFill>
                  <a:schemeClr val="tx1"/>
                </a:solidFill>
                <a:latin typeface="+mn-ea"/>
              </a:rPr>
              <a:t>License</a:t>
            </a:r>
            <a:endParaRPr kumimoji="0" lang="zh-CN" altLang="en-US" sz="1800" b="0" i="0" u="none" strike="noStrike" cap="none" normalizeH="0" baseline="0" dirty="0" smtClean="0">
              <a:ln>
                <a:noFill/>
              </a:ln>
              <a:solidFill>
                <a:schemeClr val="tx1"/>
              </a:solidFill>
              <a:effectLst/>
              <a:latin typeface="+mn-ea"/>
            </a:endParaRPr>
          </a:p>
        </p:txBody>
      </p:sp>
      <p:sp>
        <p:nvSpPr>
          <p:cNvPr id="4" name="圆角矩形 3"/>
          <p:cNvSpPr/>
          <p:nvPr/>
        </p:nvSpPr>
        <p:spPr bwMode="auto">
          <a:xfrm>
            <a:off x="2423592" y="2126485"/>
            <a:ext cx="2119503"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重新安装</a:t>
            </a:r>
            <a:r>
              <a:rPr lang="en-US" altLang="zh-CN" sz="1800" dirty="0">
                <a:solidFill>
                  <a:schemeClr val="tx1"/>
                </a:solidFill>
                <a:latin typeface="+mn-ea"/>
              </a:rPr>
              <a:t>License</a:t>
            </a:r>
            <a:endParaRPr kumimoji="0" lang="zh-CN" altLang="en-US" sz="1800" b="0" i="0" u="none" strike="noStrike" cap="none" normalizeH="0" baseline="0" dirty="0" smtClean="0">
              <a:ln>
                <a:noFill/>
              </a:ln>
              <a:solidFill>
                <a:schemeClr val="tx1"/>
              </a:solidFill>
              <a:effectLst/>
              <a:latin typeface="+mn-ea"/>
            </a:endParaRPr>
          </a:p>
        </p:txBody>
      </p:sp>
      <p:sp>
        <p:nvSpPr>
          <p:cNvPr id="5" name="圆角矩形 4"/>
          <p:cNvSpPr/>
          <p:nvPr/>
        </p:nvSpPr>
        <p:spPr bwMode="auto">
          <a:xfrm>
            <a:off x="2001576" y="3104741"/>
            <a:ext cx="3215729"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拷贝</a:t>
            </a:r>
            <a:r>
              <a:rPr lang="en-US" altLang="zh-CN" sz="1800" dirty="0" err="1">
                <a:solidFill>
                  <a:schemeClr val="tx1"/>
                </a:solidFill>
                <a:latin typeface="+mn-ea"/>
              </a:rPr>
              <a:t>Lic</a:t>
            </a:r>
            <a:r>
              <a:rPr lang="zh-CN" altLang="en-US" sz="1800" dirty="0" smtClean="0">
                <a:solidFill>
                  <a:schemeClr val="tx1"/>
                </a:solidFill>
                <a:latin typeface="+mn-ea"/>
              </a:rPr>
              <a:t>备份文件到</a:t>
            </a:r>
            <a:r>
              <a:rPr lang="en-US" altLang="zh-CN" sz="1800" dirty="0" err="1">
                <a:solidFill>
                  <a:schemeClr val="tx1"/>
                </a:solidFill>
                <a:latin typeface="+mn-ea"/>
              </a:rPr>
              <a:t>Lic</a:t>
            </a:r>
            <a:r>
              <a:rPr lang="zh-CN" altLang="en-US" sz="1800" dirty="0" smtClean="0">
                <a:solidFill>
                  <a:schemeClr val="tx1"/>
                </a:solidFill>
                <a:latin typeface="+mn-ea"/>
              </a:rPr>
              <a:t>服务器</a:t>
            </a:r>
            <a:endParaRPr kumimoji="0" lang="zh-CN" altLang="en-US" sz="1800" b="0" i="0" u="none" strike="noStrike" cap="none" normalizeH="0" baseline="0" dirty="0" smtClean="0">
              <a:ln>
                <a:noFill/>
              </a:ln>
              <a:solidFill>
                <a:schemeClr val="tx1"/>
              </a:solidFill>
              <a:effectLst/>
              <a:latin typeface="+mn-ea"/>
            </a:endParaRPr>
          </a:p>
        </p:txBody>
      </p:sp>
      <p:sp>
        <p:nvSpPr>
          <p:cNvPr id="6" name="圆角矩形 5"/>
          <p:cNvSpPr/>
          <p:nvPr/>
        </p:nvSpPr>
        <p:spPr bwMode="auto">
          <a:xfrm>
            <a:off x="1966055" y="4036226"/>
            <a:ext cx="3142228"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覆盖新安装</a:t>
            </a:r>
            <a:r>
              <a:rPr lang="en-US" altLang="zh-CN" sz="1800" dirty="0">
                <a:solidFill>
                  <a:schemeClr val="tx1"/>
                </a:solidFill>
                <a:latin typeface="+mn-ea"/>
              </a:rPr>
              <a:t>License</a:t>
            </a:r>
            <a:r>
              <a:rPr lang="zh-CN" altLang="en-US" sz="1800" dirty="0" smtClean="0">
                <a:solidFill>
                  <a:schemeClr val="tx1"/>
                </a:solidFill>
                <a:latin typeface="+mn-ea"/>
              </a:rPr>
              <a:t>配置文件</a:t>
            </a:r>
            <a:endParaRPr kumimoji="0" lang="zh-CN" altLang="en-US" sz="1800" b="0" i="0" u="none" strike="noStrike" cap="none" normalizeH="0" baseline="0" dirty="0" smtClean="0">
              <a:ln>
                <a:noFill/>
              </a:ln>
              <a:solidFill>
                <a:schemeClr val="tx1"/>
              </a:solidFill>
              <a:effectLst/>
              <a:latin typeface="+mn-ea"/>
            </a:endParaRPr>
          </a:p>
        </p:txBody>
      </p:sp>
      <p:sp>
        <p:nvSpPr>
          <p:cNvPr id="7" name="圆角矩形 6"/>
          <p:cNvSpPr/>
          <p:nvPr/>
        </p:nvSpPr>
        <p:spPr bwMode="auto">
          <a:xfrm>
            <a:off x="2638465" y="4977125"/>
            <a:ext cx="1689762"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a:solidFill>
                  <a:schemeClr val="tx1"/>
                </a:solidFill>
                <a:latin typeface="+mn-ea"/>
              </a:rPr>
              <a:t>重</a:t>
            </a:r>
            <a:r>
              <a:rPr lang="zh-CN" altLang="en-US" sz="1800" dirty="0" smtClean="0">
                <a:solidFill>
                  <a:schemeClr val="tx1"/>
                </a:solidFill>
                <a:latin typeface="+mn-ea"/>
              </a:rPr>
              <a:t>启</a:t>
            </a:r>
            <a:r>
              <a:rPr lang="en-US" altLang="zh-CN" sz="1800" dirty="0" smtClean="0">
                <a:solidFill>
                  <a:schemeClr val="tx1"/>
                </a:solidFill>
                <a:latin typeface="+mn-ea"/>
              </a:rPr>
              <a:t>HA</a:t>
            </a:r>
            <a:r>
              <a:rPr lang="zh-CN" altLang="en-US" sz="1800" dirty="0" smtClean="0">
                <a:solidFill>
                  <a:schemeClr val="tx1"/>
                </a:solidFill>
                <a:latin typeface="+mn-ea"/>
              </a:rPr>
              <a:t>服务</a:t>
            </a:r>
            <a:endParaRPr kumimoji="0" lang="zh-CN" altLang="en-US" sz="1800" b="0" i="0" u="none" strike="noStrike" cap="none" normalizeH="0" baseline="0" dirty="0" smtClean="0">
              <a:ln>
                <a:noFill/>
              </a:ln>
              <a:solidFill>
                <a:schemeClr val="tx1"/>
              </a:solidFill>
              <a:effectLst/>
              <a:latin typeface="+mn-ea"/>
            </a:endParaRPr>
          </a:p>
        </p:txBody>
      </p:sp>
      <p:sp>
        <p:nvSpPr>
          <p:cNvPr id="8" name="圆角矩形 7"/>
          <p:cNvSpPr/>
          <p:nvPr/>
        </p:nvSpPr>
        <p:spPr bwMode="auto">
          <a:xfrm>
            <a:off x="2638465" y="5896137"/>
            <a:ext cx="168976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a:solidFill>
                  <a:schemeClr val="tx1"/>
                </a:solidFill>
                <a:latin typeface="+mn-ea"/>
              </a:rPr>
              <a:t>重</a:t>
            </a:r>
            <a:r>
              <a:rPr lang="zh-CN" altLang="en-US" sz="1800" dirty="0" smtClean="0">
                <a:solidFill>
                  <a:schemeClr val="tx1"/>
                </a:solidFill>
                <a:latin typeface="+mn-ea"/>
              </a:rPr>
              <a:t>启</a:t>
            </a:r>
            <a:r>
              <a:rPr lang="en-US" altLang="zh-CN" sz="1800" dirty="0" err="1">
                <a:solidFill>
                  <a:schemeClr val="tx1"/>
                </a:solidFill>
                <a:latin typeface="+mn-ea"/>
              </a:rPr>
              <a:t>Lic</a:t>
            </a:r>
            <a:r>
              <a:rPr lang="zh-CN" altLang="en-US" sz="1800" dirty="0" smtClean="0">
                <a:solidFill>
                  <a:schemeClr val="tx1"/>
                </a:solidFill>
                <a:latin typeface="+mn-ea"/>
              </a:rPr>
              <a:t>服务</a:t>
            </a:r>
            <a:endParaRPr kumimoji="0" lang="zh-CN" altLang="en-US" sz="1800" b="0" i="0" u="none" strike="noStrike" cap="none" normalizeH="0" baseline="0" dirty="0" smtClean="0">
              <a:ln>
                <a:noFill/>
              </a:ln>
              <a:solidFill>
                <a:schemeClr val="tx1"/>
              </a:solidFill>
              <a:effectLst/>
              <a:latin typeface="+mn-ea"/>
            </a:endParaRPr>
          </a:p>
        </p:txBody>
      </p:sp>
      <p:sp>
        <p:nvSpPr>
          <p:cNvPr id="9" name="下箭头 8"/>
          <p:cNvSpPr/>
          <p:nvPr/>
        </p:nvSpPr>
        <p:spPr bwMode="auto">
          <a:xfrm>
            <a:off x="3312326" y="1684427"/>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 name="下箭头 9"/>
          <p:cNvSpPr/>
          <p:nvPr/>
        </p:nvSpPr>
        <p:spPr bwMode="auto">
          <a:xfrm>
            <a:off x="3312325" y="2636126"/>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1" name="下箭头 10"/>
          <p:cNvSpPr/>
          <p:nvPr/>
        </p:nvSpPr>
        <p:spPr bwMode="auto">
          <a:xfrm>
            <a:off x="3267876" y="3603867"/>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2" name="下箭头 11"/>
          <p:cNvSpPr/>
          <p:nvPr/>
        </p:nvSpPr>
        <p:spPr bwMode="auto">
          <a:xfrm>
            <a:off x="3267402" y="4517459"/>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 name="下箭头 12"/>
          <p:cNvSpPr/>
          <p:nvPr/>
        </p:nvSpPr>
        <p:spPr bwMode="auto">
          <a:xfrm>
            <a:off x="3267402" y="5497667"/>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4" name="圆角矩形 13"/>
          <p:cNvSpPr/>
          <p:nvPr/>
        </p:nvSpPr>
        <p:spPr bwMode="auto">
          <a:xfrm>
            <a:off x="8004212" y="1252379"/>
            <a:ext cx="129614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rPr>
              <a:t>卸载</a:t>
            </a:r>
            <a:r>
              <a:rPr lang="en-US" altLang="zh-CN" sz="1800" dirty="0" err="1" smtClean="0">
                <a:solidFill>
                  <a:schemeClr val="tx1"/>
                </a:solidFill>
                <a:latin typeface="+mn-ea"/>
              </a:rPr>
              <a:t>vLB</a:t>
            </a:r>
            <a:endParaRPr kumimoji="0" lang="zh-CN" altLang="en-US" sz="1800" b="0" i="0" u="none" strike="noStrike" cap="none" normalizeH="0" baseline="0" dirty="0" smtClean="0">
              <a:ln>
                <a:noFill/>
              </a:ln>
              <a:solidFill>
                <a:schemeClr val="tx1"/>
              </a:solidFill>
              <a:effectLst/>
              <a:latin typeface="+mn-ea"/>
            </a:endParaRPr>
          </a:p>
        </p:txBody>
      </p:sp>
      <p:sp>
        <p:nvSpPr>
          <p:cNvPr id="15" name="圆角矩形 14"/>
          <p:cNvSpPr/>
          <p:nvPr/>
        </p:nvSpPr>
        <p:spPr bwMode="auto">
          <a:xfrm>
            <a:off x="7734180" y="2192609"/>
            <a:ext cx="183620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重新安装</a:t>
            </a:r>
            <a:r>
              <a:rPr lang="en-US" altLang="zh-CN" sz="1800" dirty="0" err="1" smtClean="0">
                <a:solidFill>
                  <a:schemeClr val="tx1"/>
                </a:solidFill>
                <a:latin typeface="+mn-ea"/>
              </a:rPr>
              <a:t>vLB</a:t>
            </a:r>
            <a:endParaRPr kumimoji="0" lang="zh-CN" altLang="en-US" sz="1800" b="0" i="0" u="none" strike="noStrike" cap="none" normalizeH="0" baseline="0" dirty="0" smtClean="0">
              <a:ln>
                <a:noFill/>
              </a:ln>
              <a:solidFill>
                <a:schemeClr val="tx1"/>
              </a:solidFill>
              <a:effectLst/>
              <a:latin typeface="+mn-ea"/>
            </a:endParaRPr>
          </a:p>
        </p:txBody>
      </p:sp>
      <p:sp>
        <p:nvSpPr>
          <p:cNvPr id="16" name="下箭头 15"/>
          <p:cNvSpPr/>
          <p:nvPr/>
        </p:nvSpPr>
        <p:spPr bwMode="auto">
          <a:xfrm>
            <a:off x="8481263" y="1748298"/>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7" name="下箭头 16"/>
          <p:cNvSpPr/>
          <p:nvPr/>
        </p:nvSpPr>
        <p:spPr bwMode="auto">
          <a:xfrm>
            <a:off x="8481262" y="2699997"/>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8" name="圆角矩形 17"/>
          <p:cNvSpPr/>
          <p:nvPr/>
        </p:nvSpPr>
        <p:spPr bwMode="auto">
          <a:xfrm>
            <a:off x="7484445" y="3147730"/>
            <a:ext cx="2335671"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rPr>
              <a:t>配置</a:t>
            </a:r>
            <a:r>
              <a:rPr kumimoji="0" lang="en-US" altLang="zh-CN" sz="1800" b="0" i="0" u="none" strike="noStrike" cap="none" normalizeH="0" baseline="0" dirty="0" smtClean="0">
                <a:ln>
                  <a:noFill/>
                </a:ln>
                <a:solidFill>
                  <a:schemeClr val="tx1"/>
                </a:solidFill>
                <a:effectLst/>
                <a:latin typeface="+mn-ea"/>
              </a:rPr>
              <a:t>WI</a:t>
            </a:r>
            <a:r>
              <a:rPr kumimoji="0" lang="zh-CN" altLang="en-US" sz="1800" b="0" i="0" u="none" strike="noStrike" cap="none" normalizeH="0" baseline="0" dirty="0" smtClean="0">
                <a:ln>
                  <a:noFill/>
                </a:ln>
                <a:solidFill>
                  <a:schemeClr val="tx1"/>
                </a:solidFill>
                <a:effectLst/>
                <a:latin typeface="+mn-ea"/>
              </a:rPr>
              <a:t>服务器地址</a:t>
            </a:r>
          </a:p>
        </p:txBody>
      </p:sp>
    </p:spTree>
    <p:extLst>
      <p:ext uri="{BB962C8B-B14F-4D97-AF65-F5344CB8AC3E}">
        <p14:creationId xmlns:p14="http://schemas.microsoft.com/office/powerpoint/2010/main" val="3767575071"/>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软件重装恢复 </a:t>
            </a:r>
            <a:r>
              <a:rPr lang="en-US" altLang="zh-CN" dirty="0" smtClean="0"/>
              <a:t>(4)</a:t>
            </a:r>
            <a:endParaRPr lang="zh-CN" altLang="en-US" dirty="0"/>
          </a:p>
        </p:txBody>
      </p:sp>
      <p:sp>
        <p:nvSpPr>
          <p:cNvPr id="3" name="圆角矩形 2"/>
          <p:cNvSpPr/>
          <p:nvPr/>
        </p:nvSpPr>
        <p:spPr bwMode="auto">
          <a:xfrm>
            <a:off x="2532700" y="1204199"/>
            <a:ext cx="230767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rPr>
              <a:t>卸载故障</a:t>
            </a:r>
            <a:r>
              <a:rPr lang="en-US" altLang="zh-CN" sz="1800" dirty="0" err="1" smtClean="0">
                <a:solidFill>
                  <a:schemeClr val="tx1"/>
                </a:solidFill>
                <a:latin typeface="+mn-ea"/>
              </a:rPr>
              <a:t>GaussDB</a:t>
            </a:r>
            <a:endParaRPr kumimoji="0" lang="zh-CN" altLang="en-US" sz="1800" b="0" i="0" u="none" strike="noStrike" cap="none" normalizeH="0" baseline="0" dirty="0" smtClean="0">
              <a:ln>
                <a:noFill/>
              </a:ln>
              <a:solidFill>
                <a:schemeClr val="tx1"/>
              </a:solidFill>
              <a:effectLst/>
              <a:latin typeface="+mn-ea"/>
            </a:endParaRPr>
          </a:p>
        </p:txBody>
      </p:sp>
      <p:sp>
        <p:nvSpPr>
          <p:cNvPr id="4" name="圆角矩形 3"/>
          <p:cNvSpPr/>
          <p:nvPr/>
        </p:nvSpPr>
        <p:spPr bwMode="auto">
          <a:xfrm>
            <a:off x="2512678" y="2122937"/>
            <a:ext cx="2121476"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重新安装</a:t>
            </a:r>
            <a:r>
              <a:rPr lang="en-US" altLang="zh-CN" sz="1800" dirty="0" err="1" smtClean="0">
                <a:solidFill>
                  <a:schemeClr val="tx1"/>
                </a:solidFill>
                <a:latin typeface="+mn-ea"/>
              </a:rPr>
              <a:t>GaussDB</a:t>
            </a:r>
            <a:endParaRPr kumimoji="0" lang="zh-CN" altLang="en-US" sz="1800" b="0" i="0" u="none" strike="noStrike" cap="none" normalizeH="0" baseline="0" dirty="0" smtClean="0">
              <a:ln>
                <a:noFill/>
              </a:ln>
              <a:solidFill>
                <a:schemeClr val="tx1"/>
              </a:solidFill>
              <a:effectLst/>
              <a:latin typeface="+mn-ea"/>
            </a:endParaRPr>
          </a:p>
        </p:txBody>
      </p:sp>
      <p:sp>
        <p:nvSpPr>
          <p:cNvPr id="5" name="圆角矩形 4"/>
          <p:cNvSpPr/>
          <p:nvPr/>
        </p:nvSpPr>
        <p:spPr bwMode="auto">
          <a:xfrm>
            <a:off x="2898313" y="3059614"/>
            <a:ext cx="1350206" cy="404931"/>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配置</a:t>
            </a:r>
            <a:r>
              <a:rPr lang="en-US" altLang="zh-CN" sz="1800" dirty="0" smtClean="0">
                <a:solidFill>
                  <a:schemeClr val="tx1"/>
                </a:solidFill>
                <a:latin typeface="+mn-ea"/>
              </a:rPr>
              <a:t>HA</a:t>
            </a:r>
            <a:endParaRPr kumimoji="0" lang="zh-CN" altLang="en-US" sz="1800" b="0" i="0" u="none" strike="noStrike" cap="none" normalizeH="0" baseline="0" dirty="0" smtClean="0">
              <a:ln>
                <a:noFill/>
              </a:ln>
              <a:solidFill>
                <a:schemeClr val="tx1"/>
              </a:solidFill>
              <a:effectLst/>
              <a:latin typeface="+mn-ea"/>
            </a:endParaRPr>
          </a:p>
        </p:txBody>
      </p:sp>
      <p:sp>
        <p:nvSpPr>
          <p:cNvPr id="6" name="圆角矩形 5"/>
          <p:cNvSpPr/>
          <p:nvPr/>
        </p:nvSpPr>
        <p:spPr bwMode="auto">
          <a:xfrm>
            <a:off x="2898313" y="3982020"/>
            <a:ext cx="1379164"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rPr>
              <a:t>数据同步</a:t>
            </a:r>
          </a:p>
        </p:txBody>
      </p:sp>
      <p:sp>
        <p:nvSpPr>
          <p:cNvPr id="7" name="圆角矩形 6"/>
          <p:cNvSpPr/>
          <p:nvPr/>
        </p:nvSpPr>
        <p:spPr bwMode="auto">
          <a:xfrm>
            <a:off x="2567608" y="4899468"/>
            <a:ext cx="2109616"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拷贝</a:t>
            </a:r>
            <a:r>
              <a:rPr lang="en-US" altLang="zh-CN" sz="1800" dirty="0" smtClean="0">
                <a:solidFill>
                  <a:schemeClr val="tx1"/>
                </a:solidFill>
                <a:latin typeface="+mn-ea"/>
              </a:rPr>
              <a:t>history</a:t>
            </a:r>
            <a:r>
              <a:rPr lang="zh-CN" altLang="en-US" sz="1800" dirty="0" smtClean="0">
                <a:solidFill>
                  <a:schemeClr val="tx1"/>
                </a:solidFill>
                <a:latin typeface="+mn-ea"/>
              </a:rPr>
              <a:t>文件</a:t>
            </a:r>
            <a:endParaRPr kumimoji="0" lang="zh-CN" altLang="en-US" sz="1800" b="0" i="0" u="none" strike="noStrike" cap="none" normalizeH="0" baseline="0" dirty="0" smtClean="0">
              <a:ln>
                <a:noFill/>
              </a:ln>
              <a:solidFill>
                <a:schemeClr val="tx1"/>
              </a:solidFill>
              <a:effectLst/>
              <a:latin typeface="+mn-ea"/>
            </a:endParaRPr>
          </a:p>
        </p:txBody>
      </p:sp>
      <p:sp>
        <p:nvSpPr>
          <p:cNvPr id="8" name="圆角矩形 7"/>
          <p:cNvSpPr/>
          <p:nvPr/>
        </p:nvSpPr>
        <p:spPr bwMode="auto">
          <a:xfrm>
            <a:off x="1932601" y="5812899"/>
            <a:ext cx="3719926"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与未故障</a:t>
            </a:r>
            <a:r>
              <a:rPr lang="en-US" altLang="zh-CN" sz="1800" dirty="0" err="1" smtClean="0">
                <a:solidFill>
                  <a:schemeClr val="tx1"/>
                </a:solidFill>
                <a:latin typeface="+mn-ea"/>
              </a:rPr>
              <a:t>GaussDB</a:t>
            </a:r>
            <a:r>
              <a:rPr lang="zh-CN" altLang="en-US" sz="1800" dirty="0" smtClean="0">
                <a:solidFill>
                  <a:schemeClr val="tx1"/>
                </a:solidFill>
                <a:latin typeface="+mn-ea"/>
              </a:rPr>
              <a:t>同步密码文件</a:t>
            </a:r>
            <a:endParaRPr kumimoji="0" lang="zh-CN" altLang="en-US" sz="1800" b="0" i="0" u="none" strike="noStrike" cap="none" normalizeH="0" baseline="0" dirty="0" smtClean="0">
              <a:ln>
                <a:noFill/>
              </a:ln>
              <a:solidFill>
                <a:schemeClr val="tx1"/>
              </a:solidFill>
              <a:effectLst/>
              <a:latin typeface="+mn-ea"/>
            </a:endParaRPr>
          </a:p>
        </p:txBody>
      </p:sp>
      <p:sp>
        <p:nvSpPr>
          <p:cNvPr id="9" name="下箭头 8"/>
          <p:cNvSpPr/>
          <p:nvPr/>
        </p:nvSpPr>
        <p:spPr bwMode="auto">
          <a:xfrm>
            <a:off x="3344498" y="1688175"/>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 name="下箭头 9"/>
          <p:cNvSpPr/>
          <p:nvPr/>
        </p:nvSpPr>
        <p:spPr bwMode="auto">
          <a:xfrm>
            <a:off x="3344498" y="2637072"/>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1" name="下箭头 10"/>
          <p:cNvSpPr/>
          <p:nvPr/>
        </p:nvSpPr>
        <p:spPr bwMode="auto">
          <a:xfrm>
            <a:off x="3377968" y="3548769"/>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2" name="下箭头 11"/>
          <p:cNvSpPr/>
          <p:nvPr/>
        </p:nvSpPr>
        <p:spPr bwMode="auto">
          <a:xfrm>
            <a:off x="3402396" y="4462200"/>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 name="下箭头 12"/>
          <p:cNvSpPr/>
          <p:nvPr/>
        </p:nvSpPr>
        <p:spPr bwMode="auto">
          <a:xfrm>
            <a:off x="3437700" y="5405625"/>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4" name="圆角矩形 13"/>
          <p:cNvSpPr/>
          <p:nvPr/>
        </p:nvSpPr>
        <p:spPr bwMode="auto">
          <a:xfrm>
            <a:off x="7086342" y="1215521"/>
            <a:ext cx="2418271"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rPr>
              <a:t>卸载</a:t>
            </a:r>
            <a:r>
              <a:rPr lang="en-US" altLang="zh-CN" sz="1800" dirty="0" smtClean="0">
                <a:solidFill>
                  <a:schemeClr val="tx1"/>
                </a:solidFill>
                <a:latin typeface="+mn-ea"/>
              </a:rPr>
              <a:t>Backup Server</a:t>
            </a:r>
            <a:endParaRPr kumimoji="0" lang="zh-CN" altLang="en-US" sz="1800" b="0" i="0" u="none" strike="noStrike" cap="none" normalizeH="0" baseline="0" dirty="0" smtClean="0">
              <a:ln>
                <a:noFill/>
              </a:ln>
              <a:solidFill>
                <a:schemeClr val="tx1"/>
              </a:solidFill>
              <a:effectLst/>
              <a:latin typeface="+mn-ea"/>
            </a:endParaRPr>
          </a:p>
        </p:txBody>
      </p:sp>
      <p:sp>
        <p:nvSpPr>
          <p:cNvPr id="15" name="圆角矩形 14"/>
          <p:cNvSpPr/>
          <p:nvPr/>
        </p:nvSpPr>
        <p:spPr bwMode="auto">
          <a:xfrm>
            <a:off x="6924092" y="2198739"/>
            <a:ext cx="2805073"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800" dirty="0" smtClean="0">
                <a:solidFill>
                  <a:schemeClr val="tx1"/>
                </a:solidFill>
                <a:latin typeface="+mn-ea"/>
              </a:rPr>
              <a:t>重新安装</a:t>
            </a:r>
            <a:r>
              <a:rPr lang="en-US" altLang="zh-CN" sz="1800" dirty="0" smtClean="0">
                <a:solidFill>
                  <a:schemeClr val="tx1"/>
                </a:solidFill>
                <a:latin typeface="+mn-ea"/>
              </a:rPr>
              <a:t>Backup Server</a:t>
            </a:r>
            <a:endParaRPr kumimoji="0" lang="zh-CN" altLang="en-US" sz="1800" b="0" i="0" u="none" strike="noStrike" cap="none" normalizeH="0" baseline="0" dirty="0" smtClean="0">
              <a:ln>
                <a:noFill/>
              </a:ln>
              <a:solidFill>
                <a:schemeClr val="tx1"/>
              </a:solidFill>
              <a:effectLst/>
              <a:latin typeface="+mn-ea"/>
            </a:endParaRPr>
          </a:p>
        </p:txBody>
      </p:sp>
      <p:sp>
        <p:nvSpPr>
          <p:cNvPr id="16" name="下箭头 15"/>
          <p:cNvSpPr/>
          <p:nvPr/>
        </p:nvSpPr>
        <p:spPr bwMode="auto">
          <a:xfrm>
            <a:off x="8155612" y="1722989"/>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7" name="下箭头 16"/>
          <p:cNvSpPr/>
          <p:nvPr/>
        </p:nvSpPr>
        <p:spPr bwMode="auto">
          <a:xfrm>
            <a:off x="8155612" y="2707214"/>
            <a:ext cx="342039" cy="409799"/>
          </a:xfrm>
          <a:prstGeom prst="down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8" name="圆角矩形 17"/>
          <p:cNvSpPr/>
          <p:nvPr/>
        </p:nvSpPr>
        <p:spPr bwMode="auto">
          <a:xfrm>
            <a:off x="6688445" y="3193440"/>
            <a:ext cx="3276365" cy="432048"/>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sz="1800" dirty="0">
                <a:solidFill>
                  <a:schemeClr val="tx1"/>
                </a:solidFill>
                <a:latin typeface="+mn-ea"/>
              </a:rPr>
              <a:t>系统管理</a:t>
            </a:r>
            <a:r>
              <a:rPr lang="zh-CN" altLang="en-US" sz="1800" dirty="0" smtClean="0">
                <a:solidFill>
                  <a:schemeClr val="tx1"/>
                </a:solidFill>
                <a:latin typeface="+mn-ea"/>
              </a:rPr>
              <a:t>界面“立即执行备份”</a:t>
            </a:r>
            <a:endParaRPr kumimoji="0" lang="zh-CN" altLang="en-US" sz="1800" b="0" i="0" u="none" strike="noStrike" cap="none" normalizeH="0" baseline="0" dirty="0" smtClean="0">
              <a:ln>
                <a:noFill/>
              </a:ln>
              <a:solidFill>
                <a:schemeClr val="tx1"/>
              </a:solidFill>
              <a:effectLst/>
              <a:latin typeface="+mn-ea"/>
            </a:endParaRPr>
          </a:p>
        </p:txBody>
      </p:sp>
    </p:spTree>
    <p:extLst>
      <p:ext uri="{BB962C8B-B14F-4D97-AF65-F5344CB8AC3E}">
        <p14:creationId xmlns:p14="http://schemas.microsoft.com/office/powerpoint/2010/main" val="336124536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vTools</a:t>
            </a:r>
            <a:r>
              <a:rPr lang="en-US" altLang="zh-CN" dirty="0" smtClean="0"/>
              <a:t> - </a:t>
            </a:r>
            <a:r>
              <a:rPr lang="zh-CN" altLang="en-US" dirty="0"/>
              <a:t>极</a:t>
            </a:r>
            <a:r>
              <a:rPr lang="zh-CN" altLang="en-US" dirty="0" smtClean="0"/>
              <a:t>大提升管理员效率</a:t>
            </a:r>
            <a:endParaRPr lang="zh-CN" altLang="en-US" dirty="0"/>
          </a:p>
        </p:txBody>
      </p:sp>
      <p:sp>
        <p:nvSpPr>
          <p:cNvPr id="4" name="矩形 3"/>
          <p:cNvSpPr/>
          <p:nvPr/>
        </p:nvSpPr>
        <p:spPr>
          <a:xfrm>
            <a:off x="741273" y="1221504"/>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
        <p:nvSpPr>
          <p:cNvPr id="7" name="矩形 5"/>
          <p:cNvSpPr/>
          <p:nvPr/>
        </p:nvSpPr>
        <p:spPr bwMode="auto">
          <a:xfrm>
            <a:off x="8364253" y="1272209"/>
            <a:ext cx="3062147" cy="297196"/>
          </a:xfrm>
          <a:prstGeom prst="rect">
            <a:avLst/>
          </a:prstGeom>
          <a:solidFill>
            <a:srgbClr val="92D050"/>
          </a:solidFill>
          <a:ln>
            <a:noFill/>
          </a:ln>
          <a:effectLst/>
          <a:extLst/>
        </p:spPr>
        <p:txBody>
          <a:bodyPr lIns="81598" tIns="40799" rIns="81598" bIns="40799" anchor="ctr"/>
          <a:lstStyle/>
          <a:p>
            <a:pPr algn="ctr" defTabSz="815978" eaLnBrk="0" hangingPunct="0">
              <a:buSzPct val="100000"/>
            </a:pPr>
            <a:r>
              <a:rPr lang="en-US" altLang="zh-CN" sz="1600" kern="0" dirty="0" smtClean="0">
                <a:solidFill>
                  <a:srgbClr val="FFFFFF"/>
                </a:solidFill>
                <a:latin typeface="+mn-ea"/>
                <a:ea typeface="+mn-ea"/>
                <a:sym typeface="Calibri" pitchFamily="34" charset="0"/>
              </a:rPr>
              <a:t>WI</a:t>
            </a:r>
            <a:r>
              <a:rPr lang="zh-CN" altLang="en-US" sz="1600" kern="0" dirty="0" smtClean="0">
                <a:solidFill>
                  <a:srgbClr val="FFFFFF"/>
                </a:solidFill>
                <a:latin typeface="+mn-ea"/>
                <a:ea typeface="+mn-ea"/>
                <a:sym typeface="Calibri" pitchFamily="34" charset="0"/>
              </a:rPr>
              <a:t>换图工具</a:t>
            </a:r>
            <a:endParaRPr lang="zh-CN" altLang="zh-CN" sz="1600" kern="0" dirty="0">
              <a:solidFill>
                <a:srgbClr val="FFFFFF"/>
              </a:solidFill>
              <a:latin typeface="+mn-ea"/>
              <a:ea typeface="+mn-ea"/>
              <a:sym typeface="Calibri" pitchFamily="34" charset="0"/>
            </a:endParaRPr>
          </a:p>
        </p:txBody>
      </p:sp>
      <p:sp>
        <p:nvSpPr>
          <p:cNvPr id="8" name="矩形 6"/>
          <p:cNvSpPr/>
          <p:nvPr/>
        </p:nvSpPr>
        <p:spPr bwMode="auto">
          <a:xfrm>
            <a:off x="4719955" y="1260943"/>
            <a:ext cx="3016871" cy="297196"/>
          </a:xfrm>
          <a:prstGeom prst="rect">
            <a:avLst/>
          </a:prstGeom>
          <a:solidFill>
            <a:srgbClr val="00B0F0"/>
          </a:solidFill>
          <a:ln w="9525">
            <a:noFill/>
            <a:miter lim="800000"/>
            <a:headEnd/>
            <a:tailEnd/>
          </a:ln>
          <a:extLst/>
        </p:spPr>
        <p:txBody>
          <a:bodyPr lIns="81598" tIns="40799" rIns="81598" bIns="40799" anchor="ctr"/>
          <a:lstStyle/>
          <a:p>
            <a:pPr algn="ctr" defTabSz="815978" eaLnBrk="0" fontAlgn="auto" hangingPunct="0">
              <a:spcBef>
                <a:spcPts val="0"/>
              </a:spcBef>
              <a:spcAft>
                <a:spcPts val="0"/>
              </a:spcAft>
              <a:buSzPct val="100000"/>
            </a:pPr>
            <a:r>
              <a:rPr lang="en-US" altLang="zh-CN" sz="1600" dirty="0" smtClean="0">
                <a:solidFill>
                  <a:srgbClr val="FFFFFF"/>
                </a:solidFill>
                <a:latin typeface="+mn-ea"/>
                <a:ea typeface="+mn-ea"/>
                <a:sym typeface="Calibri" pitchFamily="34" charset="0"/>
              </a:rPr>
              <a:t>WI</a:t>
            </a:r>
            <a:r>
              <a:rPr lang="zh-CN" altLang="en-US" sz="1600" dirty="0" smtClean="0">
                <a:solidFill>
                  <a:srgbClr val="FFFFFF"/>
                </a:solidFill>
                <a:latin typeface="+mn-ea"/>
                <a:ea typeface="+mn-ea"/>
                <a:sym typeface="Calibri" pitchFamily="34" charset="0"/>
              </a:rPr>
              <a:t>拨测工具</a:t>
            </a:r>
            <a:endParaRPr lang="zh-CN" altLang="zh-CN" sz="1600" dirty="0">
              <a:solidFill>
                <a:srgbClr val="FFFFFF"/>
              </a:solidFill>
              <a:latin typeface="+mn-ea"/>
              <a:ea typeface="+mn-ea"/>
              <a:sym typeface="Calibri" pitchFamily="34" charset="0"/>
            </a:endParaRPr>
          </a:p>
        </p:txBody>
      </p:sp>
      <p:sp>
        <p:nvSpPr>
          <p:cNvPr id="9" name="矩形 7"/>
          <p:cNvSpPr/>
          <p:nvPr/>
        </p:nvSpPr>
        <p:spPr bwMode="auto">
          <a:xfrm>
            <a:off x="1196449" y="1233488"/>
            <a:ext cx="3050124" cy="314854"/>
          </a:xfrm>
          <a:prstGeom prst="rect">
            <a:avLst/>
          </a:prstGeom>
          <a:solidFill>
            <a:srgbClr val="92D050"/>
          </a:solidFill>
          <a:ln>
            <a:noFill/>
          </a:ln>
          <a:effectLst/>
          <a:extLst/>
        </p:spPr>
        <p:txBody>
          <a:bodyPr lIns="81598" tIns="40799" rIns="81598" bIns="40799" anchor="ctr"/>
          <a:lstStyle/>
          <a:p>
            <a:pPr algn="ctr" defTabSz="815978" eaLnBrk="0" hangingPunct="0">
              <a:buSzPct val="100000"/>
              <a:defRPr/>
            </a:pPr>
            <a:r>
              <a:rPr lang="en-US" altLang="zh-CN" sz="1600" kern="0" dirty="0" smtClean="0">
                <a:solidFill>
                  <a:srgbClr val="FFFFFF"/>
                </a:solidFill>
                <a:latin typeface="+mn-ea"/>
                <a:ea typeface="+mn-ea"/>
                <a:sym typeface="Calibri" pitchFamily="34" charset="0"/>
              </a:rPr>
              <a:t>AD</a:t>
            </a:r>
            <a:r>
              <a:rPr lang="zh-CN" altLang="en-US" sz="1600" kern="0" dirty="0" smtClean="0">
                <a:solidFill>
                  <a:srgbClr val="FFFFFF"/>
                </a:solidFill>
                <a:latin typeface="+mn-ea"/>
                <a:ea typeface="+mn-ea"/>
                <a:sym typeface="Calibri" pitchFamily="34" charset="0"/>
              </a:rPr>
              <a:t>检查工具</a:t>
            </a:r>
            <a:endParaRPr lang="zh-CN" altLang="zh-CN" sz="1600" kern="0" dirty="0" smtClean="0">
              <a:solidFill>
                <a:srgbClr val="FFFFFF"/>
              </a:solidFill>
              <a:latin typeface="+mn-ea"/>
              <a:ea typeface="+mn-ea"/>
              <a:sym typeface="Calibri" pitchFamily="34" charset="0"/>
            </a:endParaRPr>
          </a:p>
        </p:txBody>
      </p:sp>
      <p:sp>
        <p:nvSpPr>
          <p:cNvPr id="12" name="矩形 5"/>
          <p:cNvSpPr/>
          <p:nvPr/>
        </p:nvSpPr>
        <p:spPr bwMode="auto">
          <a:xfrm>
            <a:off x="8364253" y="3752570"/>
            <a:ext cx="3062147" cy="297196"/>
          </a:xfrm>
          <a:prstGeom prst="rect">
            <a:avLst/>
          </a:prstGeom>
          <a:solidFill>
            <a:srgbClr val="92D050"/>
          </a:solidFill>
          <a:ln>
            <a:noFill/>
          </a:ln>
          <a:effectLst/>
          <a:extLst/>
        </p:spPr>
        <p:txBody>
          <a:bodyPr lIns="81598" tIns="40799" rIns="81598" bIns="40799" anchor="ctr"/>
          <a:lstStyle/>
          <a:p>
            <a:pPr algn="ctr" defTabSz="815978" eaLnBrk="0" hangingPunct="0">
              <a:buSzPct val="100000"/>
            </a:pPr>
            <a:r>
              <a:rPr lang="zh-CN" altLang="en-US" sz="1600" kern="0" dirty="0" smtClean="0">
                <a:solidFill>
                  <a:srgbClr val="FFFFFF"/>
                </a:solidFill>
                <a:latin typeface="Arial"/>
                <a:ea typeface="微软雅黑" pitchFamily="34" charset="-122"/>
                <a:sym typeface="Calibri" pitchFamily="34" charset="0"/>
              </a:rPr>
              <a:t>第三方工具链接</a:t>
            </a:r>
            <a:endParaRPr lang="zh-CN" altLang="zh-CN" sz="1600" kern="0" dirty="0">
              <a:solidFill>
                <a:srgbClr val="FFFFFF"/>
              </a:solidFill>
              <a:latin typeface="Arial"/>
              <a:ea typeface="微软雅黑" pitchFamily="34" charset="-122"/>
              <a:sym typeface="Calibri" pitchFamily="34" charset="0"/>
            </a:endParaRPr>
          </a:p>
        </p:txBody>
      </p:sp>
      <p:sp>
        <p:nvSpPr>
          <p:cNvPr id="13" name="矩形 6"/>
          <p:cNvSpPr/>
          <p:nvPr/>
        </p:nvSpPr>
        <p:spPr bwMode="auto">
          <a:xfrm>
            <a:off x="4719955" y="3756563"/>
            <a:ext cx="3016871" cy="297196"/>
          </a:xfrm>
          <a:prstGeom prst="rect">
            <a:avLst/>
          </a:prstGeom>
          <a:solidFill>
            <a:srgbClr val="00B0F0"/>
          </a:solidFill>
          <a:ln w="9525">
            <a:noFill/>
            <a:miter lim="800000"/>
            <a:headEnd/>
            <a:tailEnd/>
          </a:ln>
          <a:extLst/>
        </p:spPr>
        <p:txBody>
          <a:bodyPr lIns="81598" tIns="40799" rIns="81598" bIns="40799" anchor="ctr"/>
          <a:lstStyle/>
          <a:p>
            <a:pPr algn="ctr" defTabSz="815978" eaLnBrk="0" fontAlgn="auto" hangingPunct="0">
              <a:spcBef>
                <a:spcPts val="0"/>
              </a:spcBef>
              <a:spcAft>
                <a:spcPts val="0"/>
              </a:spcAft>
              <a:buSzPct val="100000"/>
            </a:pPr>
            <a:r>
              <a:rPr lang="zh-CN" altLang="en-US" sz="1600" dirty="0" smtClean="0">
                <a:solidFill>
                  <a:srgbClr val="FFFFFF"/>
                </a:solidFill>
                <a:latin typeface="Arial"/>
                <a:ea typeface="微软雅黑" pitchFamily="34" charset="-122"/>
                <a:sym typeface="Calibri" pitchFamily="34" charset="0"/>
              </a:rPr>
              <a:t>在线搜索</a:t>
            </a:r>
            <a:endParaRPr lang="zh-CN" altLang="zh-CN" sz="1600" dirty="0">
              <a:solidFill>
                <a:srgbClr val="FFFFFF"/>
              </a:solidFill>
              <a:latin typeface="Arial"/>
              <a:ea typeface="微软雅黑" pitchFamily="34" charset="-122"/>
              <a:sym typeface="Calibri" pitchFamily="34" charset="0"/>
            </a:endParaRPr>
          </a:p>
        </p:txBody>
      </p:sp>
      <p:sp>
        <p:nvSpPr>
          <p:cNvPr id="15" name="矩形 7"/>
          <p:cNvSpPr/>
          <p:nvPr/>
        </p:nvSpPr>
        <p:spPr bwMode="auto">
          <a:xfrm>
            <a:off x="1196449" y="3767198"/>
            <a:ext cx="3050124" cy="297196"/>
          </a:xfrm>
          <a:prstGeom prst="rect">
            <a:avLst/>
          </a:prstGeom>
          <a:solidFill>
            <a:srgbClr val="92D050"/>
          </a:solidFill>
          <a:ln>
            <a:noFill/>
          </a:ln>
          <a:effectLst/>
          <a:extLst/>
        </p:spPr>
        <p:txBody>
          <a:bodyPr lIns="81598" tIns="40799" rIns="81598" bIns="40799" anchor="ctr"/>
          <a:lstStyle/>
          <a:p>
            <a:pPr algn="ctr" defTabSz="815978" eaLnBrk="0" hangingPunct="0">
              <a:buSzPct val="100000"/>
              <a:defRPr/>
            </a:pPr>
            <a:r>
              <a:rPr lang="zh-CN" altLang="en-US" sz="1600" kern="0" dirty="0" smtClean="0">
                <a:solidFill>
                  <a:srgbClr val="FFFFFF"/>
                </a:solidFill>
                <a:latin typeface="Arial"/>
                <a:ea typeface="微软雅黑" pitchFamily="34" charset="-122"/>
                <a:sym typeface="Calibri" pitchFamily="34" charset="0"/>
              </a:rPr>
              <a:t>信息分析工具</a:t>
            </a:r>
            <a:endParaRPr lang="zh-CN" altLang="zh-CN" sz="1600" kern="0" dirty="0" smtClean="0">
              <a:solidFill>
                <a:srgbClr val="FFFFFF"/>
              </a:solidFill>
              <a:latin typeface="Arial"/>
              <a:ea typeface="微软雅黑" pitchFamily="34" charset="-122"/>
              <a:sym typeface="Calibri" pitchFamily="34" charset="0"/>
            </a:endParaRPr>
          </a:p>
        </p:txBody>
      </p:sp>
      <p:pic>
        <p:nvPicPr>
          <p:cNvPr id="16" name="Picture 2"/>
          <p:cNvPicPr>
            <a:picLocks noChangeAspect="1" noChangeArrowheads="1"/>
          </p:cNvPicPr>
          <p:nvPr/>
        </p:nvPicPr>
        <p:blipFill>
          <a:blip r:embed="rId3" cstate="print"/>
          <a:srcRect/>
          <a:stretch>
            <a:fillRect/>
          </a:stretch>
        </p:blipFill>
        <p:spPr bwMode="auto">
          <a:xfrm>
            <a:off x="1196449" y="1594576"/>
            <a:ext cx="3050124" cy="2080153"/>
          </a:xfrm>
          <a:prstGeom prst="rect">
            <a:avLst/>
          </a:prstGeom>
          <a:noFill/>
          <a:ln w="9525">
            <a:noFill/>
            <a:miter lim="800000"/>
            <a:headEnd/>
            <a:tailEnd/>
          </a:ln>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955" y="1586191"/>
            <a:ext cx="3016871" cy="2063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p:cNvPicPr>
          <p:nvPr/>
        </p:nvPicPr>
        <p:blipFill>
          <a:blip r:embed="rId5"/>
          <a:stretch>
            <a:fillRect/>
          </a:stretch>
        </p:blipFill>
        <p:spPr>
          <a:xfrm>
            <a:off x="8364253" y="1642694"/>
            <a:ext cx="3062148" cy="2020202"/>
          </a:xfrm>
          <a:prstGeom prst="rect">
            <a:avLst/>
          </a:prstGeom>
        </p:spPr>
      </p:pic>
      <p:pic>
        <p:nvPicPr>
          <p:cNvPr id="19" name="Picture 2"/>
          <p:cNvPicPr>
            <a:picLocks noChangeAspect="1" noChangeArrowheads="1"/>
          </p:cNvPicPr>
          <p:nvPr/>
        </p:nvPicPr>
        <p:blipFill>
          <a:blip r:embed="rId6" cstate="print"/>
          <a:srcRect/>
          <a:stretch>
            <a:fillRect/>
          </a:stretch>
        </p:blipFill>
        <p:spPr bwMode="auto">
          <a:xfrm>
            <a:off x="1196449" y="4121082"/>
            <a:ext cx="3050124" cy="2152233"/>
          </a:xfrm>
          <a:prstGeom prst="rect">
            <a:avLst/>
          </a:prstGeom>
          <a:noFill/>
          <a:ln w="9525">
            <a:noFill/>
            <a:miter lim="800000"/>
            <a:headEnd/>
            <a:tailEnd/>
          </a:ln>
        </p:spPr>
      </p:pic>
      <p:pic>
        <p:nvPicPr>
          <p:cNvPr id="20" name="Picture 7"/>
          <p:cNvPicPr>
            <a:picLocks noChangeAspect="1"/>
          </p:cNvPicPr>
          <p:nvPr/>
        </p:nvPicPr>
        <p:blipFill>
          <a:blip r:embed="rId7"/>
          <a:stretch>
            <a:fillRect/>
          </a:stretch>
        </p:blipFill>
        <p:spPr>
          <a:xfrm>
            <a:off x="4719954" y="4107190"/>
            <a:ext cx="3016871" cy="2271341"/>
          </a:xfrm>
          <a:prstGeom prst="rect">
            <a:avLst/>
          </a:prstGeom>
        </p:spPr>
      </p:pic>
      <p:pic>
        <p:nvPicPr>
          <p:cNvPr id="21" name="Picture 8"/>
          <p:cNvPicPr>
            <a:picLocks noChangeAspect="1"/>
          </p:cNvPicPr>
          <p:nvPr/>
        </p:nvPicPr>
        <p:blipFill>
          <a:blip r:embed="rId8"/>
          <a:stretch>
            <a:fillRect/>
          </a:stretch>
        </p:blipFill>
        <p:spPr>
          <a:xfrm>
            <a:off x="8364253" y="4121081"/>
            <a:ext cx="3062148" cy="2257450"/>
          </a:xfrm>
          <a:prstGeom prst="rect">
            <a:avLst/>
          </a:prstGeom>
        </p:spPr>
      </p:pic>
    </p:spTree>
    <p:extLst>
      <p:ext uri="{BB962C8B-B14F-4D97-AF65-F5344CB8AC3E}">
        <p14:creationId xmlns:p14="http://schemas.microsoft.com/office/powerpoint/2010/main" val="279294308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软件重装恢复示例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b="1" dirty="0"/>
              <a:t>卸载</a:t>
            </a:r>
            <a:r>
              <a:rPr lang="en-US" altLang="zh-CN" b="1" dirty="0"/>
              <a:t>ITA</a:t>
            </a:r>
            <a:endParaRPr lang="en-US" altLang="zh-CN" dirty="0"/>
          </a:p>
          <a:p>
            <a:pPr lvl="1"/>
            <a:r>
              <a:rPr lang="zh-CN" altLang="en-US" dirty="0"/>
              <a:t>以</a:t>
            </a:r>
            <a:r>
              <a:rPr lang="en-US" altLang="zh-CN" dirty="0"/>
              <a:t>root</a:t>
            </a:r>
            <a:r>
              <a:rPr lang="zh-CN" altLang="en-US" dirty="0"/>
              <a:t>用户登录</a:t>
            </a:r>
            <a:r>
              <a:rPr lang="en-US" altLang="zh-CN" dirty="0"/>
              <a:t>ITA</a:t>
            </a:r>
            <a:r>
              <a:rPr lang="zh-CN" altLang="en-US" dirty="0"/>
              <a:t>服务器。 </a:t>
            </a:r>
          </a:p>
          <a:p>
            <a:pPr lvl="1"/>
            <a:r>
              <a:rPr lang="zh-CN" altLang="en-US" dirty="0"/>
              <a:t>输入</a:t>
            </a:r>
            <a:r>
              <a:rPr lang="en-US" altLang="zh-CN" b="1" dirty="0" err="1"/>
              <a:t>startTools</a:t>
            </a:r>
            <a:r>
              <a:rPr lang="zh-CN" altLang="en-US" dirty="0"/>
              <a:t>，弹出“</a:t>
            </a:r>
            <a:r>
              <a:rPr lang="en-US" altLang="zh-CN" dirty="0" err="1"/>
              <a:t>FusionAccess</a:t>
            </a:r>
            <a:r>
              <a:rPr lang="en-US" altLang="zh-CN" dirty="0"/>
              <a:t>”</a:t>
            </a:r>
            <a:r>
              <a:rPr lang="zh-CN" altLang="en-US" dirty="0"/>
              <a:t>界面。</a:t>
            </a:r>
            <a:endParaRPr lang="en-US" altLang="zh-CN" dirty="0"/>
          </a:p>
          <a:p>
            <a:pPr lvl="1">
              <a:defRPr/>
            </a:pPr>
            <a:r>
              <a:rPr lang="zh-CN" altLang="en-US" dirty="0"/>
              <a:t>进入“</a:t>
            </a:r>
            <a:r>
              <a:rPr lang="en-US" altLang="zh-CN" dirty="0"/>
              <a:t>Software”</a:t>
            </a:r>
            <a:r>
              <a:rPr lang="zh-CN" altLang="en-US" dirty="0"/>
              <a:t>目录，执行“</a:t>
            </a:r>
            <a:r>
              <a:rPr lang="en-US" altLang="zh-CN" dirty="0"/>
              <a:t>Custom Install”</a:t>
            </a:r>
            <a:r>
              <a:rPr lang="zh-CN" altLang="en-US" dirty="0"/>
              <a:t>，根据界面提示选择“</a:t>
            </a:r>
            <a:r>
              <a:rPr lang="en-US" altLang="zh-CN" dirty="0"/>
              <a:t>ITA &gt; Uninstall ITA”</a:t>
            </a:r>
            <a:r>
              <a:rPr lang="zh-CN" altLang="en-US" dirty="0"/>
              <a:t>，当出现“</a:t>
            </a:r>
            <a:r>
              <a:rPr lang="en-US" altLang="zh-CN" dirty="0"/>
              <a:t>ITA uninstalled successfully.”</a:t>
            </a:r>
            <a:r>
              <a:rPr lang="zh-CN" altLang="en-US" dirty="0"/>
              <a:t>提示时说明卸载成功。</a:t>
            </a:r>
          </a:p>
          <a:p>
            <a:r>
              <a:rPr lang="zh-CN" altLang="en-US" b="1" dirty="0"/>
              <a:t>重新安装</a:t>
            </a:r>
            <a:r>
              <a:rPr lang="en-US" altLang="zh-CN" b="1" dirty="0"/>
              <a:t>ITA</a:t>
            </a:r>
            <a:endParaRPr lang="en-US" altLang="zh-CN" dirty="0"/>
          </a:p>
          <a:p>
            <a:pPr lvl="1"/>
            <a:r>
              <a:rPr lang="zh-CN" altLang="en-US" dirty="0"/>
              <a:t>进入“</a:t>
            </a:r>
            <a:r>
              <a:rPr lang="en-US" altLang="zh-CN" dirty="0"/>
              <a:t>Software”</a:t>
            </a:r>
            <a:r>
              <a:rPr lang="zh-CN" altLang="en-US" dirty="0"/>
              <a:t>目录，执行“</a:t>
            </a:r>
            <a:r>
              <a:rPr lang="en-US" altLang="zh-CN" dirty="0"/>
              <a:t>Custom Install &gt; ITA &gt; Install ITA”</a:t>
            </a:r>
            <a:r>
              <a:rPr lang="zh-CN" altLang="en-US" dirty="0"/>
              <a:t>，根据界面提示操作，当出现“</a:t>
            </a:r>
            <a:r>
              <a:rPr lang="en-US" altLang="zh-CN" dirty="0"/>
              <a:t>ITA installed successfully.”</a:t>
            </a:r>
            <a:r>
              <a:rPr lang="zh-CN" altLang="en-US" dirty="0"/>
              <a:t>提示时说明安装成功。</a:t>
            </a:r>
            <a:endParaRPr lang="en-US" altLang="zh-CN" dirty="0"/>
          </a:p>
          <a:p>
            <a:pPr lvl="0"/>
            <a:endParaRPr lang="zh-CN" altLang="zh-CN" sz="1100" kern="1200" dirty="0">
              <a:effectLst>
                <a:outerShdw sx="0" sy="0">
                  <a:srgbClr val="000000"/>
                </a:outerShdw>
              </a:effectLst>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14593722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软件重装恢复示例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b="1" dirty="0" smtClean="0"/>
              <a:t>恢复业务</a:t>
            </a:r>
            <a:endParaRPr lang="zh-CN" altLang="en-US" dirty="0" smtClean="0"/>
          </a:p>
          <a:p>
            <a:pPr lvl="1"/>
            <a:r>
              <a:rPr lang="zh-CN" altLang="en-US" sz="1800" dirty="0" smtClean="0">
                <a:latin typeface="+mn-ea"/>
              </a:rPr>
              <a:t>使用</a:t>
            </a:r>
            <a:r>
              <a:rPr lang="en-US" altLang="zh-CN" sz="1800" dirty="0" smtClean="0">
                <a:latin typeface="+mn-ea"/>
              </a:rPr>
              <a:t>FTP</a:t>
            </a:r>
            <a:r>
              <a:rPr lang="zh-CN" altLang="en-US" sz="1800" dirty="0" smtClean="0">
                <a:latin typeface="+mn-ea"/>
              </a:rPr>
              <a:t>工具，</a:t>
            </a:r>
            <a:r>
              <a:rPr lang="en-US" altLang="zh-CN" sz="1800" dirty="0" err="1" smtClean="0">
                <a:latin typeface="+mn-ea"/>
              </a:rPr>
              <a:t>gandalf</a:t>
            </a:r>
            <a:r>
              <a:rPr lang="zh-CN" altLang="en-US" sz="1800" dirty="0" smtClean="0">
                <a:latin typeface="+mn-ea"/>
              </a:rPr>
              <a:t>用户登录</a:t>
            </a:r>
            <a:r>
              <a:rPr lang="en-US" altLang="zh-CN" sz="1800" dirty="0" smtClean="0">
                <a:latin typeface="+mn-ea"/>
              </a:rPr>
              <a:t>ITA</a:t>
            </a:r>
            <a:r>
              <a:rPr lang="zh-CN" altLang="en-US" sz="1800" dirty="0" smtClean="0">
                <a:latin typeface="+mn-ea"/>
              </a:rPr>
              <a:t>，将之前拷贝到本地的备份文件拷贝到</a:t>
            </a:r>
            <a:r>
              <a:rPr lang="en-US" altLang="zh-CN" sz="1800" dirty="0" smtClean="0">
                <a:latin typeface="+mn-ea"/>
              </a:rPr>
              <a:t>ITA</a:t>
            </a:r>
            <a:r>
              <a:rPr lang="zh-CN" altLang="en-US" sz="1800" dirty="0" smtClean="0">
                <a:latin typeface="+mn-ea"/>
              </a:rPr>
              <a:t>的“</a:t>
            </a:r>
            <a:r>
              <a:rPr lang="en-US" altLang="zh-CN" sz="1800" dirty="0" smtClean="0">
                <a:latin typeface="+mn-ea"/>
              </a:rPr>
              <a:t>/home/</a:t>
            </a:r>
            <a:r>
              <a:rPr lang="en-US" altLang="zh-CN" sz="1800" dirty="0" err="1" smtClean="0">
                <a:latin typeface="+mn-ea"/>
              </a:rPr>
              <a:t>FussionAccess</a:t>
            </a:r>
            <a:r>
              <a:rPr lang="en-US" altLang="zh-CN" sz="1800" dirty="0" smtClean="0">
                <a:latin typeface="+mn-ea"/>
              </a:rPr>
              <a:t>”</a:t>
            </a:r>
            <a:r>
              <a:rPr lang="zh-CN" altLang="en-US" sz="1800" dirty="0" smtClean="0">
                <a:latin typeface="+mn-ea"/>
              </a:rPr>
              <a:t>目录下。 </a:t>
            </a:r>
          </a:p>
          <a:p>
            <a:pPr lvl="1"/>
            <a:r>
              <a:rPr lang="en-US" altLang="zh-CN" sz="1800" dirty="0" smtClean="0">
                <a:latin typeface="+mn-ea"/>
              </a:rPr>
              <a:t>root</a:t>
            </a:r>
            <a:r>
              <a:rPr lang="zh-CN" altLang="en-US" sz="1800" dirty="0" smtClean="0">
                <a:latin typeface="+mn-ea"/>
              </a:rPr>
              <a:t>用户登录</a:t>
            </a:r>
            <a:r>
              <a:rPr lang="en-US" altLang="zh-CN" sz="1800" dirty="0" smtClean="0">
                <a:latin typeface="+mn-ea"/>
              </a:rPr>
              <a:t>ITA</a:t>
            </a:r>
            <a:r>
              <a:rPr lang="zh-CN" altLang="en-US" sz="1800" dirty="0" smtClean="0">
                <a:latin typeface="+mn-ea"/>
              </a:rPr>
              <a:t>，执行命令移动备份文件到“</a:t>
            </a:r>
            <a:r>
              <a:rPr lang="en-US" altLang="zh-CN" sz="1800" dirty="0" smtClean="0">
                <a:latin typeface="+mn-ea"/>
              </a:rPr>
              <a:t>/opt”</a:t>
            </a:r>
            <a:r>
              <a:rPr lang="zh-CN" altLang="en-US" sz="1800" dirty="0" smtClean="0">
                <a:latin typeface="+mn-ea"/>
              </a:rPr>
              <a:t>目录下： </a:t>
            </a:r>
          </a:p>
          <a:p>
            <a:pPr lvl="2"/>
            <a:r>
              <a:rPr lang="en-US" altLang="zh-CN" b="1" dirty="0" smtClean="0">
                <a:latin typeface="+mn-ea"/>
              </a:rPr>
              <a:t>mv /home/</a:t>
            </a:r>
            <a:r>
              <a:rPr lang="en-US" altLang="zh-CN" b="1" dirty="0" err="1" smtClean="0">
                <a:latin typeface="+mn-ea"/>
              </a:rPr>
              <a:t>FussionAccess</a:t>
            </a:r>
            <a:r>
              <a:rPr lang="en-US" altLang="zh-CN" b="1" dirty="0" smtClean="0">
                <a:latin typeface="+mn-ea"/>
              </a:rPr>
              <a:t>/</a:t>
            </a:r>
            <a:r>
              <a:rPr lang="en-US" altLang="zh-CN" i="1" dirty="0" smtClean="0">
                <a:latin typeface="+mn-ea"/>
              </a:rPr>
              <a:t>ITA</a:t>
            </a:r>
            <a:r>
              <a:rPr lang="zh-CN" altLang="en-US" i="1" dirty="0" smtClean="0">
                <a:latin typeface="+mn-ea"/>
              </a:rPr>
              <a:t>备份文件名</a:t>
            </a:r>
            <a:r>
              <a:rPr lang="zh-CN" altLang="en-US" b="1" dirty="0" smtClean="0">
                <a:latin typeface="+mn-ea"/>
              </a:rPr>
              <a:t> </a:t>
            </a:r>
            <a:r>
              <a:rPr lang="en-US" altLang="zh-CN" b="1" dirty="0" smtClean="0">
                <a:latin typeface="+mn-ea"/>
              </a:rPr>
              <a:t>/opt/</a:t>
            </a:r>
            <a:endParaRPr lang="en-US" altLang="zh-CN" dirty="0" smtClean="0">
              <a:latin typeface="+mn-ea"/>
            </a:endParaRPr>
          </a:p>
          <a:p>
            <a:pPr lvl="1"/>
            <a:r>
              <a:rPr lang="zh-CN" altLang="en-US" sz="1800" dirty="0" smtClean="0">
                <a:latin typeface="+mn-ea"/>
              </a:rPr>
              <a:t>执行命令覆盖新安装的</a:t>
            </a:r>
            <a:r>
              <a:rPr lang="en-US" altLang="zh-CN" sz="1800" dirty="0" smtClean="0">
                <a:latin typeface="+mn-ea"/>
              </a:rPr>
              <a:t>ITA</a:t>
            </a:r>
            <a:r>
              <a:rPr lang="zh-CN" altLang="en-US" sz="1800" dirty="0" smtClean="0">
                <a:latin typeface="+mn-ea"/>
              </a:rPr>
              <a:t>配置文件： </a:t>
            </a:r>
          </a:p>
          <a:p>
            <a:pPr lvl="2"/>
            <a:r>
              <a:rPr lang="en-US" altLang="zh-CN" b="1" dirty="0" err="1" smtClean="0">
                <a:latin typeface="+mn-ea"/>
              </a:rPr>
              <a:t>sh</a:t>
            </a:r>
            <a:r>
              <a:rPr lang="en-US" altLang="zh-CN" b="1" dirty="0" smtClean="0">
                <a:latin typeface="+mn-ea"/>
              </a:rPr>
              <a:t> /opt/ITA/script/recovery.sh -r </a:t>
            </a:r>
            <a:r>
              <a:rPr lang="en-US" altLang="zh-CN" i="1" dirty="0" smtClean="0">
                <a:latin typeface="+mn-ea"/>
              </a:rPr>
              <a:t>/opt/ITA</a:t>
            </a:r>
            <a:r>
              <a:rPr lang="zh-CN" altLang="en-US" i="1" dirty="0" smtClean="0">
                <a:latin typeface="+mn-ea"/>
              </a:rPr>
              <a:t>备份文件名</a:t>
            </a:r>
            <a:endParaRPr lang="zh-CN" altLang="en-US" dirty="0" smtClean="0">
              <a:latin typeface="+mn-ea"/>
            </a:endParaRPr>
          </a:p>
          <a:p>
            <a:pPr lvl="1"/>
            <a:r>
              <a:rPr lang="zh-CN" altLang="en-US" sz="1800" dirty="0" smtClean="0">
                <a:latin typeface="+mn-ea"/>
              </a:rPr>
              <a:t>执行命令重启</a:t>
            </a:r>
            <a:r>
              <a:rPr lang="en-US" altLang="zh-CN" sz="1800" dirty="0" smtClean="0">
                <a:latin typeface="+mn-ea"/>
              </a:rPr>
              <a:t>HA</a:t>
            </a:r>
            <a:r>
              <a:rPr lang="zh-CN" altLang="en-US" sz="1800" dirty="0" smtClean="0">
                <a:latin typeface="+mn-ea"/>
              </a:rPr>
              <a:t>服务： </a:t>
            </a:r>
          </a:p>
          <a:p>
            <a:pPr lvl="2"/>
            <a:r>
              <a:rPr lang="en-US" altLang="zh-CN" b="1" dirty="0" smtClean="0">
                <a:latin typeface="+mn-ea"/>
              </a:rPr>
              <a:t>service ha restart</a:t>
            </a:r>
            <a:endParaRPr lang="en-US" altLang="zh-CN" dirty="0" smtClean="0">
              <a:latin typeface="+mn-ea"/>
            </a:endParaRPr>
          </a:p>
          <a:p>
            <a:pPr marL="541338" lvl="1" indent="-180975" defTabSz="914400">
              <a:lnSpc>
                <a:spcPct val="125000"/>
              </a:lnSpc>
              <a:spcBef>
                <a:spcPct val="0"/>
              </a:spcBef>
              <a:spcAft>
                <a:spcPts val="600"/>
              </a:spcAft>
              <a:buClrTx/>
              <a:defRPr/>
            </a:pPr>
            <a:r>
              <a:rPr lang="zh-CN" altLang="en-US" sz="1800" dirty="0" smtClean="0">
                <a:latin typeface="+mn-ea"/>
              </a:rPr>
              <a:t>执行命令重启</a:t>
            </a:r>
            <a:r>
              <a:rPr lang="en-US" altLang="zh-CN" sz="1800" dirty="0" smtClean="0">
                <a:latin typeface="+mn-ea"/>
              </a:rPr>
              <a:t>ITA</a:t>
            </a:r>
            <a:r>
              <a:rPr lang="zh-CN" altLang="en-US" sz="1800" dirty="0" smtClean="0">
                <a:latin typeface="+mn-ea"/>
              </a:rPr>
              <a:t>服务，重启服务后，约</a:t>
            </a:r>
            <a:r>
              <a:rPr lang="en-US" altLang="zh-CN" sz="1800" dirty="0" smtClean="0">
                <a:latin typeface="+mn-ea"/>
              </a:rPr>
              <a:t>3</a:t>
            </a:r>
            <a:r>
              <a:rPr lang="zh-CN" altLang="en-US" sz="1800" dirty="0" smtClean="0">
                <a:latin typeface="+mn-ea"/>
              </a:rPr>
              <a:t>分钟后业务才能恢复： </a:t>
            </a:r>
          </a:p>
          <a:p>
            <a:pPr lvl="2"/>
            <a:r>
              <a:rPr lang="en-US" altLang="zh-CN" b="1" dirty="0" smtClean="0">
                <a:latin typeface="+mn-ea"/>
              </a:rPr>
              <a:t>service </a:t>
            </a:r>
            <a:r>
              <a:rPr lang="en-US" altLang="zh-CN" b="1" dirty="0" err="1" smtClean="0">
                <a:latin typeface="+mn-ea"/>
              </a:rPr>
              <a:t>ITAService</a:t>
            </a:r>
            <a:r>
              <a:rPr lang="en-US" altLang="zh-CN" b="1" dirty="0" smtClean="0">
                <a:latin typeface="+mn-ea"/>
              </a:rPr>
              <a:t> restart</a:t>
            </a:r>
            <a:endParaRPr lang="en-US" altLang="zh-CN" dirty="0" smtClean="0">
              <a:latin typeface="+mn-ea"/>
            </a:endParaRPr>
          </a:p>
          <a:p>
            <a:pPr lvl="0"/>
            <a:endParaRPr lang="zh-CN" altLang="zh-CN" sz="1100" kern="1200" dirty="0">
              <a:effectLst>
                <a:outerShdw sx="0" sy="0">
                  <a:srgbClr val="000000"/>
                </a:outerShdw>
              </a:effectLst>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34694751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系统</a:t>
            </a:r>
            <a:r>
              <a:rPr lang="zh-CN" altLang="en-US" dirty="0" smtClean="0"/>
              <a:t>重装恢复</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场景一：恢复</a:t>
            </a:r>
            <a:r>
              <a:rPr lang="en-US" altLang="zh-CN" dirty="0" smtClean="0"/>
              <a:t>AD/DNS/DHCP</a:t>
            </a:r>
            <a:r>
              <a:rPr lang="zh-CN" altLang="en-US" dirty="0" smtClean="0"/>
              <a:t>服务器</a:t>
            </a:r>
            <a:endParaRPr lang="en-US" altLang="zh-CN" dirty="0" smtClean="0"/>
          </a:p>
          <a:p>
            <a:pPr lvl="1"/>
            <a:r>
              <a:rPr lang="zh-CN" altLang="en-US" sz="1800" dirty="0">
                <a:latin typeface="+mn-ea"/>
              </a:rPr>
              <a:t>在系统的主或备</a:t>
            </a:r>
            <a:r>
              <a:rPr lang="en-US" altLang="zh-CN" sz="1800" dirty="0">
                <a:latin typeface="+mn-ea"/>
              </a:rPr>
              <a:t>AD/DNS/DHCP</a:t>
            </a:r>
            <a:r>
              <a:rPr lang="zh-CN" altLang="en-US" sz="1800" dirty="0">
                <a:latin typeface="+mn-ea"/>
              </a:rPr>
              <a:t>服务器单节点故障的场景下，将备份的</a:t>
            </a:r>
            <a:r>
              <a:rPr lang="en-US" altLang="zh-CN" sz="1800" dirty="0">
                <a:latin typeface="+mn-ea"/>
              </a:rPr>
              <a:t>AD/DNS/DHCP</a:t>
            </a:r>
            <a:r>
              <a:rPr lang="zh-CN" altLang="en-US" sz="1800" dirty="0">
                <a:latin typeface="+mn-ea"/>
              </a:rPr>
              <a:t>服务器数据</a:t>
            </a:r>
            <a:r>
              <a:rPr lang="zh-CN" altLang="en-US" sz="1800" dirty="0" smtClean="0">
                <a:latin typeface="+mn-ea"/>
              </a:rPr>
              <a:t>拷贝到</a:t>
            </a:r>
            <a:r>
              <a:rPr lang="zh-CN" altLang="en-US" sz="1800" dirty="0">
                <a:latin typeface="+mn-ea"/>
              </a:rPr>
              <a:t>新建服务器上，并执行恢复</a:t>
            </a:r>
            <a:r>
              <a:rPr lang="en-US" altLang="zh-CN" sz="1800" dirty="0">
                <a:latin typeface="+mn-ea"/>
              </a:rPr>
              <a:t>AD</a:t>
            </a:r>
            <a:r>
              <a:rPr lang="zh-CN" altLang="en-US" sz="1800" dirty="0">
                <a:latin typeface="+mn-ea"/>
              </a:rPr>
              <a:t>服务器的操作</a:t>
            </a:r>
            <a:r>
              <a:rPr lang="zh-CN" altLang="en-US" sz="1800" dirty="0" smtClean="0">
                <a:latin typeface="+mn-ea"/>
              </a:rPr>
              <a:t>。</a:t>
            </a:r>
            <a:endParaRPr lang="en-US" altLang="zh-CN" sz="1800" dirty="0" smtClean="0">
              <a:latin typeface="+mn-ea"/>
            </a:endParaRPr>
          </a:p>
          <a:p>
            <a:pPr marL="301625" lvl="1" indent="-301625" algn="just">
              <a:buClr>
                <a:schemeClr val="bg1">
                  <a:lumMod val="50000"/>
                </a:schemeClr>
              </a:buClr>
              <a:buSzPct val="60000"/>
              <a:buFont typeface="Wingdings" pitchFamily="2" charset="2"/>
              <a:buChar char="l"/>
            </a:pPr>
            <a:r>
              <a:rPr lang="zh-CN" altLang="en-US" sz="2200" dirty="0">
                <a:latin typeface="+mn-ea"/>
                <a:cs typeface="Arial" panose="020B0604020202020204" pitchFamily="34" charset="0"/>
              </a:rPr>
              <a:t>场景</a:t>
            </a:r>
            <a:r>
              <a:rPr lang="zh-CN" altLang="en-US" sz="2200" dirty="0" smtClean="0">
                <a:latin typeface="+mn-ea"/>
                <a:cs typeface="Arial" panose="020B0604020202020204" pitchFamily="34" charset="0"/>
              </a:rPr>
              <a:t>二：</a:t>
            </a:r>
            <a:r>
              <a:rPr lang="zh-CN" altLang="en-US" sz="2200" dirty="0">
                <a:latin typeface="+mn-ea"/>
                <a:cs typeface="Arial" panose="020B0604020202020204" pitchFamily="34" charset="0"/>
              </a:rPr>
              <a:t>恢复</a:t>
            </a:r>
            <a:r>
              <a:rPr lang="en-US" altLang="zh-CN" sz="2200" dirty="0">
                <a:latin typeface="+mn-ea"/>
                <a:cs typeface="Arial" panose="020B0604020202020204" pitchFamily="34" charset="0"/>
              </a:rPr>
              <a:t>ITA/</a:t>
            </a:r>
            <a:r>
              <a:rPr lang="en-US" altLang="zh-CN" sz="2200" dirty="0" err="1">
                <a:latin typeface="+mn-ea"/>
                <a:cs typeface="Arial" panose="020B0604020202020204" pitchFamily="34" charset="0"/>
              </a:rPr>
              <a:t>GaussDB</a:t>
            </a:r>
            <a:r>
              <a:rPr lang="en-US" altLang="zh-CN" sz="2200" dirty="0">
                <a:latin typeface="+mn-ea"/>
                <a:cs typeface="Arial" panose="020B0604020202020204" pitchFamily="34" charset="0"/>
              </a:rPr>
              <a:t>/HDC/WI/License</a:t>
            </a:r>
            <a:r>
              <a:rPr lang="zh-CN" altLang="en-US" sz="2200" dirty="0" smtClean="0">
                <a:latin typeface="+mn-ea"/>
                <a:cs typeface="Arial" panose="020B0604020202020204" pitchFamily="34" charset="0"/>
              </a:rPr>
              <a:t>服务器</a:t>
            </a:r>
            <a:endParaRPr lang="en-US" altLang="zh-CN" sz="2200" dirty="0" smtClean="0">
              <a:latin typeface="+mn-ea"/>
              <a:cs typeface="Arial" panose="020B0604020202020204" pitchFamily="34" charset="0"/>
            </a:endParaRPr>
          </a:p>
          <a:p>
            <a:pPr lvl="1"/>
            <a:r>
              <a:rPr lang="zh-CN" altLang="en-US" sz="1800" dirty="0">
                <a:latin typeface="+mn-ea"/>
              </a:rPr>
              <a:t>在系统的</a:t>
            </a:r>
            <a:r>
              <a:rPr lang="en-US" altLang="zh-CN" sz="1800" dirty="0">
                <a:latin typeface="+mn-ea"/>
              </a:rPr>
              <a:t>ITA/</a:t>
            </a:r>
            <a:r>
              <a:rPr lang="en-US" altLang="zh-CN" sz="1800" dirty="0" err="1">
                <a:latin typeface="+mn-ea"/>
              </a:rPr>
              <a:t>GaussDB</a:t>
            </a:r>
            <a:r>
              <a:rPr lang="en-US" altLang="zh-CN" sz="1800" dirty="0">
                <a:latin typeface="+mn-ea"/>
              </a:rPr>
              <a:t>/HDC/WI/License</a:t>
            </a:r>
            <a:r>
              <a:rPr lang="zh-CN" altLang="en-US" sz="1800" dirty="0">
                <a:latin typeface="+mn-ea"/>
              </a:rPr>
              <a:t>服务器单节点故障场景下，将备份数据拷贝到新建服务器上，并执行恢复服务器的操作</a:t>
            </a:r>
            <a:r>
              <a:rPr lang="zh-CN" altLang="en-US" sz="1800" dirty="0" smtClean="0">
                <a:latin typeface="+mn-ea"/>
              </a:rPr>
              <a:t>。</a:t>
            </a:r>
            <a:endParaRPr lang="en-US" altLang="zh-CN" sz="1800" dirty="0" smtClean="0">
              <a:latin typeface="+mn-ea"/>
            </a:endParaRPr>
          </a:p>
          <a:p>
            <a:pPr marL="301625" lvl="1" indent="-301625" algn="just">
              <a:buClr>
                <a:schemeClr val="bg1">
                  <a:lumMod val="50000"/>
                </a:schemeClr>
              </a:buClr>
              <a:buSzPct val="60000"/>
              <a:buFont typeface="Wingdings" pitchFamily="2" charset="2"/>
              <a:buChar char="l"/>
            </a:pPr>
            <a:r>
              <a:rPr lang="zh-CN" altLang="en-US" sz="2200" dirty="0">
                <a:latin typeface="+mn-ea"/>
                <a:cs typeface="Arial" panose="020B0604020202020204" pitchFamily="34" charset="0"/>
              </a:rPr>
              <a:t>场景三：恢复</a:t>
            </a:r>
            <a:r>
              <a:rPr lang="en-US" altLang="zh-CN" sz="2200" dirty="0" err="1">
                <a:latin typeface="+mn-ea"/>
                <a:cs typeface="Arial" panose="020B0604020202020204" pitchFamily="34" charset="0"/>
              </a:rPr>
              <a:t>vAG</a:t>
            </a:r>
            <a:r>
              <a:rPr lang="en-US" altLang="zh-CN" sz="2200" dirty="0">
                <a:latin typeface="+mn-ea"/>
                <a:cs typeface="Arial" panose="020B0604020202020204" pitchFamily="34" charset="0"/>
              </a:rPr>
              <a:t>/</a:t>
            </a:r>
            <a:r>
              <a:rPr lang="en-US" altLang="zh-CN" sz="2200" dirty="0" err="1">
                <a:latin typeface="+mn-ea"/>
                <a:cs typeface="Arial" panose="020B0604020202020204" pitchFamily="34" charset="0"/>
              </a:rPr>
              <a:t>vLB</a:t>
            </a:r>
            <a:r>
              <a:rPr lang="zh-CN" altLang="en-US" sz="2200" dirty="0">
                <a:latin typeface="+mn-ea"/>
                <a:cs typeface="Arial" panose="020B0604020202020204" pitchFamily="34" charset="0"/>
              </a:rPr>
              <a:t>服务器</a:t>
            </a:r>
            <a:endParaRPr lang="en-US" altLang="zh-CN" sz="2200" dirty="0">
              <a:latin typeface="+mn-ea"/>
              <a:cs typeface="Arial" panose="020B0604020202020204" pitchFamily="34" charset="0"/>
            </a:endParaRPr>
          </a:p>
          <a:p>
            <a:pPr lvl="1"/>
            <a:r>
              <a:rPr lang="zh-CN" altLang="en-US" sz="1800" dirty="0">
                <a:latin typeface="+mn-ea"/>
              </a:rPr>
              <a:t>在系统的</a:t>
            </a:r>
            <a:r>
              <a:rPr lang="en-US" altLang="zh-CN" sz="1800" dirty="0" err="1">
                <a:latin typeface="+mn-ea"/>
              </a:rPr>
              <a:t>vAG</a:t>
            </a:r>
            <a:r>
              <a:rPr lang="en-US" altLang="zh-CN" sz="1800" dirty="0">
                <a:latin typeface="+mn-ea"/>
              </a:rPr>
              <a:t>/</a:t>
            </a:r>
            <a:r>
              <a:rPr lang="en-US" altLang="zh-CN" sz="1800" dirty="0" err="1">
                <a:latin typeface="+mn-ea"/>
              </a:rPr>
              <a:t>vLB</a:t>
            </a:r>
            <a:r>
              <a:rPr lang="zh-CN" altLang="en-US" sz="1800" dirty="0">
                <a:latin typeface="+mn-ea"/>
              </a:rPr>
              <a:t>服务器单节点故障场景下，将备份的</a:t>
            </a:r>
            <a:r>
              <a:rPr lang="en-US" altLang="zh-CN" sz="1800" dirty="0" err="1">
                <a:latin typeface="+mn-ea"/>
              </a:rPr>
              <a:t>vAG</a:t>
            </a:r>
            <a:r>
              <a:rPr lang="zh-CN" altLang="en-US" sz="1800" dirty="0">
                <a:latin typeface="+mn-ea"/>
              </a:rPr>
              <a:t>服务器数据拷贝到新建服务器上，并执行恢复服务器的操作</a:t>
            </a:r>
            <a:r>
              <a:rPr lang="zh-CN" altLang="en-US" sz="1800" dirty="0" smtClean="0">
                <a:latin typeface="+mn-ea"/>
              </a:rPr>
              <a:t>。</a:t>
            </a:r>
            <a:r>
              <a:rPr lang="en-US" altLang="zh-CN" sz="1800" dirty="0" err="1" smtClean="0">
                <a:latin typeface="+mn-ea"/>
              </a:rPr>
              <a:t>vLB</a:t>
            </a:r>
            <a:r>
              <a:rPr lang="zh-CN" altLang="en-US" sz="1800" dirty="0">
                <a:latin typeface="+mn-ea"/>
              </a:rPr>
              <a:t>服务器无备份数据，需要重新安装</a:t>
            </a:r>
            <a:r>
              <a:rPr lang="en-US" altLang="zh-CN" sz="1800" dirty="0" err="1">
                <a:latin typeface="+mn-ea"/>
              </a:rPr>
              <a:t>vLB</a:t>
            </a:r>
            <a:r>
              <a:rPr lang="zh-CN" altLang="en-US" sz="1800" dirty="0">
                <a:latin typeface="+mn-ea"/>
              </a:rPr>
              <a:t>组件</a:t>
            </a:r>
            <a:r>
              <a:rPr lang="zh-CN" altLang="en-US" sz="1800" dirty="0" smtClean="0">
                <a:latin typeface="+mn-ea"/>
              </a:rPr>
              <a:t>。</a:t>
            </a:r>
            <a:endParaRPr lang="en-US" altLang="zh-CN" sz="1800" dirty="0" smtClean="0">
              <a:latin typeface="+mn-ea"/>
            </a:endParaRPr>
          </a:p>
          <a:p>
            <a:pPr marL="301625" lvl="1" indent="-301625" algn="just">
              <a:buClr>
                <a:schemeClr val="bg1">
                  <a:lumMod val="50000"/>
                </a:schemeClr>
              </a:buClr>
              <a:buSzPct val="60000"/>
              <a:buFont typeface="Wingdings" pitchFamily="2" charset="2"/>
              <a:buChar char="l"/>
            </a:pPr>
            <a:r>
              <a:rPr lang="zh-CN" altLang="en-US" sz="2200" dirty="0">
                <a:latin typeface="+mn-ea"/>
                <a:cs typeface="Arial" panose="020B0604020202020204" pitchFamily="34" charset="0"/>
              </a:rPr>
              <a:t>场景四：恢复</a:t>
            </a:r>
            <a:r>
              <a:rPr lang="en-US" altLang="zh-CN" sz="2200" dirty="0">
                <a:latin typeface="+mn-ea"/>
                <a:cs typeface="Arial" panose="020B0604020202020204" pitchFamily="34" charset="0"/>
              </a:rPr>
              <a:t>Backup Server</a:t>
            </a:r>
            <a:r>
              <a:rPr lang="zh-CN" altLang="en-US" sz="2200" dirty="0" smtClean="0">
                <a:latin typeface="+mn-ea"/>
                <a:cs typeface="Arial" panose="020B0604020202020204" pitchFamily="34" charset="0"/>
              </a:rPr>
              <a:t>服务器</a:t>
            </a:r>
            <a:r>
              <a:rPr lang="en-US" altLang="zh-CN" sz="2200" dirty="0" smtClean="0">
                <a:latin typeface="+mn-ea"/>
                <a:cs typeface="Arial" panose="020B0604020202020204" pitchFamily="34" charset="0"/>
              </a:rPr>
              <a:t>	</a:t>
            </a:r>
          </a:p>
          <a:p>
            <a:pPr lvl="1"/>
            <a:r>
              <a:rPr lang="en-US" altLang="zh-CN" sz="1800" dirty="0">
                <a:latin typeface="+mn-ea"/>
              </a:rPr>
              <a:t>Backup Server</a:t>
            </a:r>
            <a:r>
              <a:rPr lang="zh-CN" altLang="en-US" sz="1800" dirty="0">
                <a:latin typeface="+mn-ea"/>
              </a:rPr>
              <a:t>服务器故障，创建新的服务器并在</a:t>
            </a:r>
            <a:r>
              <a:rPr lang="en-US" altLang="zh-CN" sz="1800" dirty="0" err="1">
                <a:latin typeface="+mn-ea"/>
              </a:rPr>
              <a:t>FusionAccess</a:t>
            </a:r>
            <a:r>
              <a:rPr lang="zh-CN" altLang="en-US" sz="1800" dirty="0">
                <a:latin typeface="+mn-ea"/>
              </a:rPr>
              <a:t>界面完成“立即执行备份”。</a:t>
            </a:r>
          </a:p>
          <a:p>
            <a:pPr lvl="1"/>
            <a:endParaRPr lang="zh-CN" altLang="en-US" sz="1800" dirty="0">
              <a:latin typeface="+mn-ea"/>
            </a:endParaRPr>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9220575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请分享您平时在做重大操作之前，如何进行数据备份的</a:t>
            </a:r>
            <a:r>
              <a:rPr lang="zh-CN" altLang="en-US" dirty="0" smtClean="0"/>
              <a:t>？</a:t>
            </a: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179265" y="213529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30106666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在对系统进行重大操作（如升级、重大数据调整等）前，为了保证</a:t>
            </a:r>
            <a:r>
              <a:rPr lang="en-US" altLang="zh-CN" dirty="0" err="1"/>
              <a:t>FusionAccess</a:t>
            </a:r>
            <a:r>
              <a:rPr lang="zh-CN" altLang="en-US" dirty="0"/>
              <a:t>中各部件在出现异常或未达到预期结果时可以及时进行数据恢复，将对业务的影响降到最低，需对数据进行备份</a:t>
            </a:r>
            <a:r>
              <a:rPr lang="zh-CN" altLang="en-US" dirty="0" smtClean="0"/>
              <a:t>。</a:t>
            </a:r>
            <a:endParaRPr lang="en-US" altLang="zh-CN" dirty="0" smtClean="0"/>
          </a:p>
        </p:txBody>
      </p:sp>
    </p:spTree>
    <p:extLst>
      <p:ext uri="{BB962C8B-B14F-4D97-AF65-F5344CB8AC3E}">
        <p14:creationId xmlns:p14="http://schemas.microsoft.com/office/powerpoint/2010/main" val="35095842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重启桌面建议的周期</a:t>
            </a:r>
            <a:r>
              <a:rPr lang="zh-CN" altLang="en-US" dirty="0" smtClean="0"/>
              <a:t>是（ ）</a:t>
            </a:r>
            <a:endParaRPr lang="en-US" altLang="zh-CN" dirty="0"/>
          </a:p>
          <a:p>
            <a:pPr lvl="1"/>
            <a:r>
              <a:rPr lang="en-US" altLang="zh-CN" dirty="0" smtClean="0"/>
              <a:t>A.</a:t>
            </a:r>
            <a:r>
              <a:rPr lang="zh-CN" altLang="en-US" dirty="0" smtClean="0"/>
              <a:t>每天</a:t>
            </a:r>
            <a:endParaRPr lang="en-US" altLang="zh-CN" dirty="0"/>
          </a:p>
          <a:p>
            <a:pPr lvl="1"/>
            <a:r>
              <a:rPr lang="en-US" altLang="zh-CN" dirty="0" smtClean="0"/>
              <a:t>B.</a:t>
            </a:r>
            <a:r>
              <a:rPr lang="zh-CN" altLang="en-US" dirty="0" smtClean="0"/>
              <a:t>每</a:t>
            </a:r>
            <a:r>
              <a:rPr lang="zh-CN" altLang="en-US" dirty="0"/>
              <a:t>周</a:t>
            </a:r>
            <a:endParaRPr lang="en-US" altLang="zh-CN" dirty="0"/>
          </a:p>
          <a:p>
            <a:pPr lvl="1"/>
            <a:r>
              <a:rPr lang="en-US" altLang="zh-CN" dirty="0" smtClean="0"/>
              <a:t>C.</a:t>
            </a:r>
            <a:r>
              <a:rPr lang="zh-CN" altLang="en-US" dirty="0" smtClean="0"/>
              <a:t>每月</a:t>
            </a:r>
            <a:endParaRPr lang="en-US" altLang="zh-CN" dirty="0"/>
          </a:p>
          <a:p>
            <a:pPr lvl="1"/>
            <a:r>
              <a:rPr lang="en-US" altLang="zh-CN" dirty="0" smtClean="0"/>
              <a:t>D.</a:t>
            </a:r>
            <a:r>
              <a:rPr lang="zh-CN" altLang="en-US" dirty="0" smtClean="0"/>
              <a:t>无需</a:t>
            </a:r>
            <a:r>
              <a:rPr lang="zh-CN" altLang="en-US" dirty="0"/>
              <a:t>重启</a:t>
            </a:r>
            <a:endParaRPr lang="en-US" altLang="zh-CN" dirty="0"/>
          </a:p>
          <a:p>
            <a:r>
              <a:rPr lang="en-US" altLang="zh-CN" dirty="0" err="1" smtClean="0"/>
              <a:t>FusionAccess</a:t>
            </a:r>
            <a:r>
              <a:rPr lang="zh-CN" altLang="en-US" dirty="0" smtClean="0"/>
              <a:t>备份服务器只保存</a:t>
            </a:r>
            <a:r>
              <a:rPr lang="en-US" altLang="zh-CN" dirty="0" smtClean="0"/>
              <a:t>10</a:t>
            </a:r>
            <a:r>
              <a:rPr lang="zh-CN" altLang="en-US" dirty="0" smtClean="0"/>
              <a:t>天内的备份数据。（ ）</a:t>
            </a:r>
            <a:endParaRPr lang="en-US" altLang="zh-CN" dirty="0" smtClean="0"/>
          </a:p>
          <a:p>
            <a:endParaRPr lang="en-US" altLang="zh-CN" dirty="0" smtClean="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299330917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学习了以下内容：</a:t>
            </a:r>
            <a:endParaRPr lang="en-US" altLang="zh-CN" dirty="0" smtClean="0"/>
          </a:p>
          <a:p>
            <a:pPr lvl="1"/>
            <a:r>
              <a:rPr lang="zh-CN" altLang="en-US" dirty="0" smtClean="0"/>
              <a:t>桌面云运维思路和常用工具</a:t>
            </a:r>
            <a:endParaRPr lang="en-US" altLang="zh-CN" dirty="0" smtClean="0"/>
          </a:p>
          <a:p>
            <a:pPr lvl="1"/>
            <a:r>
              <a:rPr lang="zh-CN" altLang="en-US" dirty="0" smtClean="0"/>
              <a:t>桌面云日、周、月维护任务</a:t>
            </a:r>
            <a:endParaRPr lang="en-US" altLang="zh-CN" dirty="0" smtClean="0"/>
          </a:p>
          <a:p>
            <a:pPr lvl="1"/>
            <a:r>
              <a:rPr lang="zh-CN" altLang="en-US" dirty="0" smtClean="0"/>
              <a:t>业务调整与回收</a:t>
            </a:r>
            <a:endParaRPr lang="en-US" altLang="zh-CN" dirty="0" smtClean="0"/>
          </a:p>
          <a:p>
            <a:pPr lvl="1"/>
            <a:r>
              <a:rPr lang="zh-CN" altLang="en-US" dirty="0" smtClean="0"/>
              <a:t>策略管理</a:t>
            </a:r>
            <a:endParaRPr lang="en-US" altLang="zh-CN" dirty="0" smtClean="0"/>
          </a:p>
          <a:p>
            <a:pPr lvl="1"/>
            <a:r>
              <a:rPr lang="zh-CN" altLang="en-US" dirty="0" smtClean="0"/>
              <a:t>账户管理</a:t>
            </a:r>
            <a:endParaRPr lang="en-US" altLang="zh-CN" dirty="0" smtClean="0"/>
          </a:p>
          <a:p>
            <a:pPr lvl="1"/>
            <a:r>
              <a:rPr lang="zh-CN" altLang="en-US" dirty="0" smtClean="0"/>
              <a:t>安全管理</a:t>
            </a:r>
            <a:endParaRPr lang="en-US" altLang="zh-CN" dirty="0" smtClean="0"/>
          </a:p>
          <a:p>
            <a:pPr lvl="1"/>
            <a:r>
              <a:rPr lang="zh-CN" altLang="en-US" dirty="0" smtClean="0"/>
              <a:t>备份与恢复</a:t>
            </a:r>
            <a:endParaRPr lang="zh-CN" altLang="en-US" dirty="0"/>
          </a:p>
        </p:txBody>
      </p:sp>
    </p:spTree>
    <p:extLst>
      <p:ext uri="{BB962C8B-B14F-4D97-AF65-F5344CB8AC3E}">
        <p14:creationId xmlns:p14="http://schemas.microsoft.com/office/powerpoint/2010/main" val="15989776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您之前使用过华为的哪种运维工具？请分享使用感受。</a:t>
            </a: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179265" y="213529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122328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本节主要讲述了桌面云运维的思路和</a:t>
            </a:r>
            <a:r>
              <a:rPr lang="en-US" altLang="zh-CN" dirty="0" err="1" smtClean="0"/>
              <a:t>FusionCare</a:t>
            </a:r>
            <a:r>
              <a:rPr lang="zh-CN" altLang="en-US" dirty="0" smtClean="0"/>
              <a:t>、</a:t>
            </a:r>
            <a:r>
              <a:rPr lang="en-US" altLang="zh-CN" dirty="0" err="1" smtClean="0"/>
              <a:t>vDesk</a:t>
            </a:r>
            <a:r>
              <a:rPr lang="zh-CN" altLang="en-US" dirty="0" smtClean="0"/>
              <a:t>、</a:t>
            </a:r>
            <a:r>
              <a:rPr lang="en-US" altLang="zh-CN" dirty="0" err="1" smtClean="0"/>
              <a:t>vTools</a:t>
            </a:r>
            <a:r>
              <a:rPr lang="zh-CN" altLang="en-US" dirty="0" smtClean="0"/>
              <a:t>常用的运维工具。</a:t>
            </a:r>
            <a:endParaRPr lang="en-US" altLang="zh-CN" dirty="0" smtClean="0"/>
          </a:p>
        </p:txBody>
      </p:sp>
    </p:spTree>
    <p:extLst>
      <p:ext uri="{BB962C8B-B14F-4D97-AF65-F5344CB8AC3E}">
        <p14:creationId xmlns:p14="http://schemas.microsoft.com/office/powerpoint/2010/main" val="1469744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4">
                    <a:lumMod val="50000"/>
                    <a:lumOff val="50000"/>
                  </a:schemeClr>
                </a:solidFill>
              </a:rPr>
              <a:t>概述及常用工具</a:t>
            </a:r>
            <a:endParaRPr lang="en-US" altLang="zh-CN" dirty="0">
              <a:solidFill>
                <a:schemeClr val="accent4">
                  <a:lumMod val="50000"/>
                  <a:lumOff val="50000"/>
                </a:schemeClr>
              </a:solidFill>
            </a:endParaRPr>
          </a:p>
          <a:p>
            <a:r>
              <a:rPr lang="zh-CN" altLang="en-US" b="1" dirty="0"/>
              <a:t>云桌面维护</a:t>
            </a:r>
            <a:r>
              <a:rPr lang="zh-CN" altLang="en-US" b="1" dirty="0" smtClean="0"/>
              <a:t>任务</a:t>
            </a:r>
            <a:endParaRPr lang="en-US" altLang="zh-CN" b="1" dirty="0" smtClean="0"/>
          </a:p>
          <a:p>
            <a:r>
              <a:rPr lang="zh-CN" altLang="en-US" dirty="0">
                <a:solidFill>
                  <a:schemeClr val="accent4">
                    <a:lumMod val="50000"/>
                    <a:lumOff val="50000"/>
                  </a:schemeClr>
                </a:solidFill>
              </a:rPr>
              <a:t>运维注意事项</a:t>
            </a:r>
            <a:endParaRPr lang="en-US" altLang="zh-CN" dirty="0">
              <a:solidFill>
                <a:schemeClr val="accent4">
                  <a:lumMod val="50000"/>
                  <a:lumOff val="50000"/>
                </a:schemeClr>
              </a:solidFill>
            </a:endParaRPr>
          </a:p>
          <a:p>
            <a:r>
              <a:rPr lang="zh-CN" altLang="en-US" dirty="0" smtClean="0">
                <a:solidFill>
                  <a:schemeClr val="accent4">
                    <a:lumMod val="50000"/>
                    <a:lumOff val="50000"/>
                  </a:schemeClr>
                </a:solidFill>
              </a:rPr>
              <a:t>业务调整</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业务回收</a:t>
            </a:r>
            <a:endParaRPr lang="en-US" altLang="zh-CN" dirty="0">
              <a:solidFill>
                <a:schemeClr val="accent4">
                  <a:lumMod val="50000"/>
                  <a:lumOff val="50000"/>
                </a:schemeClr>
              </a:solidFill>
            </a:endParaRPr>
          </a:p>
          <a:p>
            <a:r>
              <a:rPr lang="zh-CN" altLang="en-US" dirty="0" smtClean="0">
                <a:solidFill>
                  <a:schemeClr val="accent4">
                    <a:lumMod val="50000"/>
                    <a:lumOff val="50000"/>
                  </a:schemeClr>
                </a:solidFill>
              </a:rPr>
              <a:t>策略管理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账户管理</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安全管理</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备份与恢复</a:t>
            </a:r>
            <a:endParaRPr lang="en-US" altLang="zh-CN" dirty="0">
              <a:solidFill>
                <a:schemeClr val="accent4">
                  <a:lumMod val="50000"/>
                  <a:lumOff val="50000"/>
                </a:schemeClr>
              </a:solidFill>
            </a:endParaRPr>
          </a:p>
          <a:p>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37709604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FusionAccess</a:t>
            </a:r>
            <a:r>
              <a:rPr lang="zh-CN" altLang="en-US" dirty="0" smtClean="0"/>
              <a:t>日维护任务 </a:t>
            </a:r>
            <a:r>
              <a:rPr lang="en-US" altLang="zh-CN" dirty="0" smtClean="0"/>
              <a:t>(1)</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graphicFrame>
        <p:nvGraphicFramePr>
          <p:cNvPr id="22" name="表格 21"/>
          <p:cNvGraphicFramePr>
            <a:graphicFrameLocks noGrp="1"/>
          </p:cNvGraphicFramePr>
          <p:nvPr>
            <p:extLst>
              <p:ext uri="{D42A27DB-BD31-4B8C-83A1-F6EECF244321}">
                <p14:modId xmlns:p14="http://schemas.microsoft.com/office/powerpoint/2010/main" val="4158407075"/>
              </p:ext>
            </p:extLst>
          </p:nvPr>
        </p:nvGraphicFramePr>
        <p:xfrm>
          <a:off x="1008063" y="1236408"/>
          <a:ext cx="10464802" cy="4550674"/>
        </p:xfrm>
        <a:graphic>
          <a:graphicData uri="http://schemas.openxmlformats.org/drawingml/2006/table">
            <a:tbl>
              <a:tblPr/>
              <a:tblGrid>
                <a:gridCol w="2688201"/>
                <a:gridCol w="3168352"/>
                <a:gridCol w="4608249"/>
              </a:tblGrid>
              <a:tr h="536261">
                <a:tc>
                  <a:txBody>
                    <a:bodyPr/>
                    <a:lstStyle/>
                    <a:p>
                      <a:pPr algn="ctr">
                        <a:lnSpc>
                          <a:spcPct val="125000"/>
                        </a:lnSpc>
                      </a:pPr>
                      <a:r>
                        <a:rPr lang="zh-CN" altLang="en-US" sz="1600" b="1" dirty="0"/>
                        <a:t>维护项目</a:t>
                      </a:r>
                      <a:endParaRPr lang="zh-CN" altLang="en-US" sz="1600" b="1" dirty="0">
                        <a:latin typeface="+mn-lt"/>
                        <a:ea typeface="+mn-ea"/>
                      </a:endParaRPr>
                    </a:p>
                  </a:txBody>
                  <a:tcPr marL="72000" marR="7200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5000"/>
                        </a:lnSpc>
                      </a:pPr>
                      <a:r>
                        <a:rPr lang="zh-CN" altLang="en-US" sz="1600" b="1" dirty="0"/>
                        <a:t>维护场景</a:t>
                      </a:r>
                      <a:endParaRPr lang="zh-CN" altLang="en-US" sz="1600" b="1" dirty="0">
                        <a:latin typeface="+mn-lt"/>
                        <a:ea typeface="+mn-ea"/>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25000"/>
                        </a:lnSpc>
                      </a:pPr>
                      <a:r>
                        <a:rPr lang="zh-CN" altLang="en-US" sz="1600" b="1" dirty="0"/>
                        <a:t>具体维护任务</a:t>
                      </a:r>
                      <a:endParaRPr lang="zh-CN" altLang="en-US" sz="1600" b="1" dirty="0">
                        <a:latin typeface="+mn-lt"/>
                        <a:ea typeface="+mn-ea"/>
                      </a:endParaRPr>
                    </a:p>
                  </a:txBody>
                  <a:tcPr marL="72000" marR="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36221">
                <a:tc>
                  <a:txBody>
                    <a:bodyPr/>
                    <a:lstStyle/>
                    <a:p>
                      <a:pPr marL="36000" algn="l" defTabSz="914400" rtl="0" eaLnBrk="1" latinLnBrk="0" hangingPunct="1">
                        <a:lnSpc>
                          <a:spcPct val="100000"/>
                        </a:lnSpc>
                      </a:pPr>
                      <a:r>
                        <a:rPr lang="zh-CN" altLang="en-US" sz="1600" kern="1200" dirty="0" smtClean="0">
                          <a:solidFill>
                            <a:schemeClr val="tx1"/>
                          </a:solidFill>
                          <a:latin typeface="+mn-ea"/>
                          <a:ea typeface="+mn-ea"/>
                          <a:cs typeface="+mn-cs"/>
                        </a:rPr>
                        <a:t>组件</a:t>
                      </a:r>
                      <a:r>
                        <a:rPr lang="zh-CN" altLang="en-US" sz="1600" kern="1200" dirty="0">
                          <a:solidFill>
                            <a:schemeClr val="tx1"/>
                          </a:solidFill>
                          <a:latin typeface="+mn-ea"/>
                          <a:ea typeface="+mn-ea"/>
                          <a:cs typeface="+mn-cs"/>
                        </a:rPr>
                        <a:t>状态监控</a:t>
                      </a:r>
                    </a:p>
                  </a:txBody>
                  <a:tcPr marL="72000" marR="7200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000" algn="l" defTabSz="914400" rtl="0" eaLnBrk="1" latinLnBrk="0" hangingPunct="1">
                        <a:lnSpc>
                          <a:spcPct val="100000"/>
                        </a:lnSpc>
                      </a:pPr>
                      <a:r>
                        <a:rPr lang="zh-CN" altLang="en-US" sz="1600" kern="1200" dirty="0">
                          <a:solidFill>
                            <a:schemeClr val="tx1"/>
                          </a:solidFill>
                          <a:latin typeface="+mn-ea"/>
                          <a:ea typeface="+mn-ea"/>
                          <a:cs typeface="+mn-cs"/>
                        </a:rPr>
                        <a:t>根据</a:t>
                      </a:r>
                      <a:r>
                        <a:rPr lang="zh-CN" altLang="en-US" sz="1600" kern="1200" dirty="0" smtClean="0">
                          <a:solidFill>
                            <a:schemeClr val="tx1"/>
                          </a:solidFill>
                          <a:latin typeface="+mn-ea"/>
                          <a:ea typeface="+mn-ea"/>
                          <a:cs typeface="+mn-cs"/>
                        </a:rPr>
                        <a:t>对组件</a:t>
                      </a:r>
                      <a:r>
                        <a:rPr lang="zh-CN" altLang="en-US" sz="1600" kern="1200" dirty="0">
                          <a:solidFill>
                            <a:schemeClr val="tx1"/>
                          </a:solidFill>
                          <a:latin typeface="+mn-ea"/>
                          <a:ea typeface="+mn-ea"/>
                          <a:cs typeface="+mn-cs"/>
                        </a:rPr>
                        <a:t>状态的监控，快速发现系统的异常。</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000" algn="l" defTabSz="914400" rtl="0" eaLnBrk="1" latinLnBrk="0" hangingPunct="1">
                        <a:lnSpc>
                          <a:spcPct val="100000"/>
                        </a:lnSpc>
                      </a:pPr>
                      <a:r>
                        <a:rPr lang="zh-CN" altLang="en-US" sz="1600" kern="1200" dirty="0">
                          <a:solidFill>
                            <a:schemeClr val="tx1"/>
                          </a:solidFill>
                          <a:latin typeface="+mn-ea"/>
                          <a:ea typeface="+mn-ea"/>
                          <a:cs typeface="+mn-cs"/>
                        </a:rPr>
                        <a:t>查看各组件状态是否正常。</a:t>
                      </a:r>
                    </a:p>
                  </a:txBody>
                  <a:tcPr marL="72000" marR="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27472">
                <a:tc>
                  <a:txBody>
                    <a:bodyPr/>
                    <a:lstStyle/>
                    <a:p>
                      <a:pPr marL="36000" algn="l" defTabSz="914400" rtl="0" eaLnBrk="1" latinLnBrk="0" hangingPunct="1">
                        <a:lnSpc>
                          <a:spcPct val="100000"/>
                        </a:lnSpc>
                      </a:pPr>
                      <a:r>
                        <a:rPr lang="zh-CN" altLang="en-US" sz="1600" kern="1200" dirty="0">
                          <a:solidFill>
                            <a:schemeClr val="tx1"/>
                          </a:solidFill>
                          <a:latin typeface="+mn-ea"/>
                          <a:ea typeface="+mn-ea"/>
                          <a:cs typeface="+mn-cs"/>
                        </a:rPr>
                        <a:t>系统告警监控</a:t>
                      </a:r>
                    </a:p>
                  </a:txBody>
                  <a:tcPr marL="72000" marR="7200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000" algn="l" defTabSz="914400" rtl="0" eaLnBrk="1" latinLnBrk="0" hangingPunct="1">
                        <a:lnSpc>
                          <a:spcPct val="100000"/>
                        </a:lnSpc>
                      </a:pPr>
                      <a:r>
                        <a:rPr lang="zh-CN" altLang="en-US" sz="1600" kern="1200" dirty="0">
                          <a:solidFill>
                            <a:schemeClr val="tx1"/>
                          </a:solidFill>
                          <a:latin typeface="+mn-ea"/>
                          <a:ea typeface="+mn-ea"/>
                          <a:cs typeface="+mn-cs"/>
                        </a:rPr>
                        <a:t>根据对告警的监控，快速发现系统的异常。</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000" algn="l" defTabSz="914400" rtl="0" eaLnBrk="1" latinLnBrk="0" hangingPunct="1">
                        <a:lnSpc>
                          <a:spcPct val="100000"/>
                        </a:lnSpc>
                        <a:buClr>
                          <a:schemeClr val="bg1">
                            <a:lumMod val="65000"/>
                          </a:schemeClr>
                        </a:buClr>
                        <a:buFontTx/>
                        <a:buNone/>
                      </a:pPr>
                      <a:r>
                        <a:rPr lang="zh-CN" altLang="en-US" sz="1600" kern="1200" dirty="0">
                          <a:solidFill>
                            <a:schemeClr val="tx1"/>
                          </a:solidFill>
                          <a:latin typeface="+mn-ea"/>
                          <a:ea typeface="+mn-ea"/>
                          <a:cs typeface="+mn-cs"/>
                        </a:rPr>
                        <a:t>如有紧急告警，请按照告警帮助立即进行</a:t>
                      </a:r>
                      <a:r>
                        <a:rPr lang="zh-CN" altLang="en-US" sz="1600" kern="1200" dirty="0" smtClean="0">
                          <a:solidFill>
                            <a:schemeClr val="tx1"/>
                          </a:solidFill>
                          <a:latin typeface="+mn-ea"/>
                          <a:ea typeface="+mn-ea"/>
                          <a:cs typeface="+mn-cs"/>
                        </a:rPr>
                        <a:t>处理。 </a:t>
                      </a:r>
                      <a:endParaRPr lang="zh-CN" altLang="en-US" sz="1600" kern="1200" dirty="0">
                        <a:solidFill>
                          <a:schemeClr val="tx1"/>
                        </a:solidFill>
                        <a:latin typeface="+mn-ea"/>
                        <a:ea typeface="+mn-ea"/>
                        <a:cs typeface="+mn-cs"/>
                      </a:endParaRPr>
                    </a:p>
                    <a:p>
                      <a:pPr marL="36000" algn="l" defTabSz="914400" rtl="0" eaLnBrk="1" latinLnBrk="0" hangingPunct="1">
                        <a:lnSpc>
                          <a:spcPct val="100000"/>
                        </a:lnSpc>
                        <a:buClr>
                          <a:schemeClr val="bg1">
                            <a:lumMod val="65000"/>
                          </a:schemeClr>
                        </a:buClr>
                        <a:buFontTx/>
                        <a:buNone/>
                      </a:pPr>
                      <a:r>
                        <a:rPr lang="zh-CN" altLang="en-US" sz="1600" kern="1200" dirty="0">
                          <a:solidFill>
                            <a:schemeClr val="tx1"/>
                          </a:solidFill>
                          <a:latin typeface="+mn-ea"/>
                          <a:ea typeface="+mn-ea"/>
                          <a:cs typeface="+mn-cs"/>
                        </a:rPr>
                        <a:t>对于重要及以下等级的告警，每周末要按照告警帮助处理</a:t>
                      </a:r>
                      <a:r>
                        <a:rPr lang="en-US" altLang="zh-CN" sz="1600" kern="1200" dirty="0">
                          <a:solidFill>
                            <a:schemeClr val="tx1"/>
                          </a:solidFill>
                          <a:latin typeface="+mn-ea"/>
                          <a:ea typeface="+mn-ea"/>
                          <a:cs typeface="+mn-cs"/>
                        </a:rPr>
                        <a:t>1</a:t>
                      </a:r>
                      <a:r>
                        <a:rPr lang="zh-CN" altLang="en-US" sz="1600" kern="1200" dirty="0" smtClean="0">
                          <a:solidFill>
                            <a:schemeClr val="tx1"/>
                          </a:solidFill>
                          <a:latin typeface="+mn-ea"/>
                          <a:ea typeface="+mn-ea"/>
                          <a:cs typeface="+mn-cs"/>
                        </a:rPr>
                        <a:t>次。</a:t>
                      </a:r>
                      <a:endParaRPr lang="zh-CN" altLang="en-US" sz="1600" kern="1200" dirty="0">
                        <a:solidFill>
                          <a:schemeClr val="tx1"/>
                        </a:solidFill>
                        <a:latin typeface="+mn-ea"/>
                        <a:ea typeface="+mn-ea"/>
                        <a:cs typeface="+mn-cs"/>
                      </a:endParaRPr>
                    </a:p>
                  </a:txBody>
                  <a:tcPr marL="72000" marR="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4886">
                <a:tc>
                  <a:txBody>
                    <a:bodyPr/>
                    <a:lstStyle/>
                    <a:p>
                      <a:pPr marL="36000" algn="l" defTabSz="914400" rtl="0" eaLnBrk="1" latinLnBrk="0" hangingPunct="1">
                        <a:lnSpc>
                          <a:spcPct val="100000"/>
                        </a:lnSpc>
                      </a:pPr>
                      <a:r>
                        <a:rPr lang="en-US" altLang="zh-CN" sz="1600" kern="1200" dirty="0">
                          <a:solidFill>
                            <a:schemeClr val="tx1"/>
                          </a:solidFill>
                          <a:latin typeface="+mn-ea"/>
                          <a:ea typeface="+mn-ea"/>
                          <a:cs typeface="+mn-cs"/>
                        </a:rPr>
                        <a:t>VIP</a:t>
                      </a:r>
                      <a:r>
                        <a:rPr lang="zh-CN" altLang="en-US" sz="1600" kern="1200" dirty="0">
                          <a:solidFill>
                            <a:schemeClr val="tx1"/>
                          </a:solidFill>
                          <a:latin typeface="+mn-ea"/>
                          <a:ea typeface="+mn-ea"/>
                          <a:cs typeface="+mn-cs"/>
                        </a:rPr>
                        <a:t>桌面告警监控</a:t>
                      </a:r>
                    </a:p>
                  </a:txBody>
                  <a:tcPr marL="72000" marR="7200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36000" algn="l" defTabSz="914400" rtl="0" eaLnBrk="1" latinLnBrk="0" hangingPunct="1">
                        <a:lnSpc>
                          <a:spcPct val="100000"/>
                        </a:lnSpc>
                      </a:pPr>
                      <a:r>
                        <a:rPr lang="zh-CN" altLang="en-US" sz="1600" kern="1200" dirty="0">
                          <a:solidFill>
                            <a:schemeClr val="tx1"/>
                          </a:solidFill>
                          <a:latin typeface="+mn-ea"/>
                          <a:ea typeface="+mn-ea"/>
                          <a:cs typeface="+mn-cs"/>
                        </a:rPr>
                        <a:t>针对</a:t>
                      </a:r>
                      <a:r>
                        <a:rPr lang="en-US" altLang="zh-CN" sz="1600" kern="1200" dirty="0">
                          <a:solidFill>
                            <a:schemeClr val="tx1"/>
                          </a:solidFill>
                          <a:latin typeface="+mn-ea"/>
                          <a:ea typeface="+mn-ea"/>
                          <a:cs typeface="+mn-cs"/>
                        </a:rPr>
                        <a:t>VIP</a:t>
                      </a:r>
                      <a:r>
                        <a:rPr lang="zh-CN" altLang="en-US" sz="1600" kern="1200" dirty="0">
                          <a:solidFill>
                            <a:schemeClr val="tx1"/>
                          </a:solidFill>
                          <a:latin typeface="+mn-ea"/>
                          <a:ea typeface="+mn-ea"/>
                          <a:cs typeface="+mn-cs"/>
                        </a:rPr>
                        <a:t>用户的虚拟机遇到的问题及时快速处理。</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36000" algn="l" defTabSz="914400" rtl="0" eaLnBrk="1" latinLnBrk="0" hangingPunct="1">
                        <a:lnSpc>
                          <a:spcPct val="100000"/>
                        </a:lnSpc>
                      </a:pPr>
                      <a:r>
                        <a:rPr lang="zh-CN" altLang="en-US" sz="1600" kern="1200" dirty="0" smtClean="0">
                          <a:solidFill>
                            <a:schemeClr val="tx1"/>
                          </a:solidFill>
                          <a:latin typeface="+mn-ea"/>
                          <a:ea typeface="+mn-ea"/>
                          <a:cs typeface="+mn-cs"/>
                        </a:rPr>
                        <a:t>说明：必须</a:t>
                      </a:r>
                      <a:r>
                        <a:rPr lang="zh-CN" altLang="en-US" sz="1600" kern="1200" dirty="0">
                          <a:solidFill>
                            <a:schemeClr val="tx1"/>
                          </a:solidFill>
                          <a:latin typeface="+mn-ea"/>
                          <a:ea typeface="+mn-ea"/>
                          <a:cs typeface="+mn-cs"/>
                        </a:rPr>
                        <a:t>优先配置</a:t>
                      </a:r>
                      <a:r>
                        <a:rPr lang="en-US" sz="1600" kern="1200" dirty="0">
                          <a:solidFill>
                            <a:schemeClr val="tx1"/>
                          </a:solidFill>
                          <a:latin typeface="+mn-ea"/>
                          <a:ea typeface="+mn-ea"/>
                          <a:cs typeface="+mn-cs"/>
                        </a:rPr>
                        <a:t>VIP</a:t>
                      </a:r>
                      <a:r>
                        <a:rPr lang="zh-CN" altLang="en-US" sz="1600" kern="1200" dirty="0">
                          <a:solidFill>
                            <a:schemeClr val="tx1"/>
                          </a:solidFill>
                          <a:latin typeface="+mn-ea"/>
                          <a:ea typeface="+mn-ea"/>
                          <a:cs typeface="+mn-cs"/>
                        </a:rPr>
                        <a:t>桌面需要看护的项目， </a:t>
                      </a:r>
                      <a:r>
                        <a:rPr lang="en-US" sz="1600" kern="1200" dirty="0" err="1">
                          <a:solidFill>
                            <a:schemeClr val="tx1"/>
                          </a:solidFill>
                          <a:latin typeface="+mn-ea"/>
                          <a:ea typeface="+mn-ea"/>
                          <a:cs typeface="+mn-cs"/>
                        </a:rPr>
                        <a:t>FusionAccess</a:t>
                      </a:r>
                      <a:r>
                        <a:rPr lang="en-US" sz="1600" kern="1200" dirty="0">
                          <a:solidFill>
                            <a:schemeClr val="tx1"/>
                          </a:solidFill>
                          <a:latin typeface="+mn-ea"/>
                          <a:ea typeface="+mn-ea"/>
                          <a:cs typeface="+mn-cs"/>
                        </a:rPr>
                        <a:t> </a:t>
                      </a:r>
                      <a:r>
                        <a:rPr lang="en-US" altLang="zh-CN" sz="1600" kern="1200" dirty="0" smtClean="0">
                          <a:solidFill>
                            <a:schemeClr val="tx1"/>
                          </a:solidFill>
                          <a:latin typeface="+mn-ea"/>
                          <a:ea typeface="+mn-ea"/>
                          <a:cs typeface="+mn-cs"/>
                        </a:rPr>
                        <a:t>P</a:t>
                      </a:r>
                      <a:r>
                        <a:rPr lang="en-US" sz="1600" kern="1200" dirty="0" smtClean="0">
                          <a:solidFill>
                            <a:schemeClr val="tx1"/>
                          </a:solidFill>
                          <a:latin typeface="+mn-ea"/>
                          <a:ea typeface="+mn-ea"/>
                          <a:cs typeface="+mn-cs"/>
                        </a:rPr>
                        <a:t>ortal</a:t>
                      </a:r>
                      <a:r>
                        <a:rPr lang="zh-CN" altLang="en-US" sz="1600" kern="1200" dirty="0">
                          <a:solidFill>
                            <a:schemeClr val="tx1"/>
                          </a:solidFill>
                          <a:latin typeface="+mn-ea"/>
                          <a:ea typeface="+mn-ea"/>
                          <a:cs typeface="+mn-cs"/>
                        </a:rPr>
                        <a:t>入口：“桌面管理 </a:t>
                      </a:r>
                      <a:r>
                        <a:rPr lang="en-US" altLang="zh-CN" sz="1600" kern="1200" dirty="0">
                          <a:solidFill>
                            <a:schemeClr val="tx1"/>
                          </a:solidFill>
                          <a:latin typeface="+mn-ea"/>
                          <a:ea typeface="+mn-ea"/>
                          <a:cs typeface="+mn-cs"/>
                        </a:rPr>
                        <a:t>&gt; </a:t>
                      </a:r>
                      <a:r>
                        <a:rPr lang="zh-CN" altLang="en-US" sz="1600" kern="1200" dirty="0">
                          <a:solidFill>
                            <a:schemeClr val="tx1"/>
                          </a:solidFill>
                          <a:latin typeface="+mn-ea"/>
                          <a:ea typeface="+mn-ea"/>
                          <a:cs typeface="+mn-cs"/>
                        </a:rPr>
                        <a:t>业务配置 </a:t>
                      </a:r>
                      <a:r>
                        <a:rPr lang="en-US" altLang="zh-CN" sz="1600" kern="1200" dirty="0">
                          <a:solidFill>
                            <a:schemeClr val="tx1"/>
                          </a:solidFill>
                          <a:latin typeface="+mn-ea"/>
                          <a:ea typeface="+mn-ea"/>
                          <a:cs typeface="+mn-cs"/>
                        </a:rPr>
                        <a:t>&gt; </a:t>
                      </a:r>
                      <a:r>
                        <a:rPr lang="en-US" sz="1600" kern="1200" dirty="0">
                          <a:solidFill>
                            <a:schemeClr val="tx1"/>
                          </a:solidFill>
                          <a:latin typeface="+mn-ea"/>
                          <a:ea typeface="+mn-ea"/>
                          <a:cs typeface="+mn-cs"/>
                        </a:rPr>
                        <a:t>VIP</a:t>
                      </a:r>
                      <a:r>
                        <a:rPr lang="zh-CN" altLang="en-US" sz="1600" kern="1200" dirty="0">
                          <a:solidFill>
                            <a:schemeClr val="tx1"/>
                          </a:solidFill>
                          <a:latin typeface="+mn-ea"/>
                          <a:ea typeface="+mn-ea"/>
                          <a:cs typeface="+mn-cs"/>
                        </a:rPr>
                        <a:t>桌面策略</a:t>
                      </a:r>
                      <a:r>
                        <a:rPr lang="zh-CN" altLang="en-US" sz="1600" kern="1200" dirty="0" smtClean="0">
                          <a:solidFill>
                            <a:schemeClr val="tx1"/>
                          </a:solidFill>
                          <a:latin typeface="+mn-ea"/>
                          <a:ea typeface="+mn-ea"/>
                          <a:cs typeface="+mn-cs"/>
                        </a:rPr>
                        <a:t>”。</a:t>
                      </a:r>
                      <a:endParaRPr lang="en-US" altLang="zh-CN" sz="1600" kern="1200" dirty="0" smtClean="0">
                        <a:solidFill>
                          <a:schemeClr val="tx1"/>
                        </a:solidFill>
                        <a:latin typeface="+mn-ea"/>
                        <a:ea typeface="+mn-ea"/>
                        <a:cs typeface="+mn-cs"/>
                      </a:endParaRPr>
                    </a:p>
                    <a:p>
                      <a:pPr marL="36000" algn="l" defTabSz="914400" rtl="0" eaLnBrk="1" latinLnBrk="0" hangingPunct="1">
                        <a:lnSpc>
                          <a:spcPct val="100000"/>
                        </a:lnSpc>
                      </a:pPr>
                      <a:r>
                        <a:rPr lang="zh-CN" altLang="en-US" sz="1600" kern="1200" dirty="0" smtClean="0">
                          <a:solidFill>
                            <a:schemeClr val="tx1"/>
                          </a:solidFill>
                          <a:latin typeface="+mn-ea"/>
                          <a:ea typeface="+mn-ea"/>
                          <a:cs typeface="+mn-cs"/>
                        </a:rPr>
                        <a:t>定期</a:t>
                      </a:r>
                      <a:r>
                        <a:rPr lang="zh-CN" altLang="en-US" sz="1600" kern="1200" dirty="0">
                          <a:solidFill>
                            <a:schemeClr val="tx1"/>
                          </a:solidFill>
                          <a:latin typeface="+mn-ea"/>
                          <a:ea typeface="+mn-ea"/>
                          <a:cs typeface="+mn-cs"/>
                        </a:rPr>
                        <a:t>查看</a:t>
                      </a:r>
                      <a:r>
                        <a:rPr lang="en-US" sz="1600" kern="1200" dirty="0">
                          <a:solidFill>
                            <a:schemeClr val="tx1"/>
                          </a:solidFill>
                          <a:latin typeface="+mn-ea"/>
                          <a:ea typeface="+mn-ea"/>
                          <a:cs typeface="+mn-cs"/>
                        </a:rPr>
                        <a:t>VIP</a:t>
                      </a:r>
                      <a:r>
                        <a:rPr lang="zh-CN" altLang="en-US" sz="1600" kern="1200" dirty="0">
                          <a:solidFill>
                            <a:schemeClr val="tx1"/>
                          </a:solidFill>
                          <a:latin typeface="+mn-ea"/>
                          <a:ea typeface="+mn-ea"/>
                          <a:cs typeface="+mn-cs"/>
                        </a:rPr>
                        <a:t>桌面</a:t>
                      </a:r>
                      <a:r>
                        <a:rPr lang="zh-CN" altLang="en-US" sz="1600" kern="1200" dirty="0" smtClean="0">
                          <a:solidFill>
                            <a:schemeClr val="tx1"/>
                          </a:solidFill>
                          <a:latin typeface="+mn-ea"/>
                          <a:ea typeface="+mn-ea"/>
                          <a:cs typeface="+mn-cs"/>
                        </a:rPr>
                        <a:t>告警。 </a:t>
                      </a:r>
                      <a:endParaRPr lang="zh-CN" altLang="en-US" sz="1600" kern="1200" dirty="0">
                        <a:solidFill>
                          <a:schemeClr val="tx1"/>
                        </a:solidFill>
                        <a:latin typeface="+mn-ea"/>
                        <a:ea typeface="+mn-ea"/>
                        <a:cs typeface="+mn-cs"/>
                      </a:endParaRPr>
                    </a:p>
                    <a:p>
                      <a:pPr marL="36000" algn="l" defTabSz="914400" rtl="0" eaLnBrk="1" latinLnBrk="0" hangingPunct="1">
                        <a:lnSpc>
                          <a:spcPct val="100000"/>
                        </a:lnSpc>
                        <a:buClr>
                          <a:schemeClr val="bg1">
                            <a:lumMod val="65000"/>
                          </a:schemeClr>
                        </a:buClr>
                        <a:buFontTx/>
                        <a:buNone/>
                      </a:pPr>
                      <a:r>
                        <a:rPr lang="zh-CN" altLang="en-US" sz="1600" kern="1200" dirty="0">
                          <a:solidFill>
                            <a:schemeClr val="tx1"/>
                          </a:solidFill>
                          <a:latin typeface="+mn-ea"/>
                          <a:ea typeface="+mn-ea"/>
                          <a:cs typeface="+mn-cs"/>
                        </a:rPr>
                        <a:t>配置告警转邮件，可实时处理</a:t>
                      </a:r>
                      <a:r>
                        <a:rPr lang="en-US" sz="1600" kern="1200" dirty="0">
                          <a:solidFill>
                            <a:schemeClr val="tx1"/>
                          </a:solidFill>
                          <a:latin typeface="+mn-ea"/>
                          <a:ea typeface="+mn-ea"/>
                          <a:cs typeface="+mn-cs"/>
                        </a:rPr>
                        <a:t>VIP</a:t>
                      </a:r>
                      <a:r>
                        <a:rPr lang="zh-CN" altLang="en-US" sz="1600" kern="1200" dirty="0">
                          <a:solidFill>
                            <a:schemeClr val="tx1"/>
                          </a:solidFill>
                          <a:latin typeface="+mn-ea"/>
                          <a:ea typeface="+mn-ea"/>
                          <a:cs typeface="+mn-cs"/>
                        </a:rPr>
                        <a:t>桌面</a:t>
                      </a:r>
                      <a:r>
                        <a:rPr lang="zh-CN" altLang="en-US" sz="1600" kern="1200" dirty="0" smtClean="0">
                          <a:solidFill>
                            <a:schemeClr val="tx1"/>
                          </a:solidFill>
                          <a:latin typeface="+mn-ea"/>
                          <a:ea typeface="+mn-ea"/>
                          <a:cs typeface="+mn-cs"/>
                        </a:rPr>
                        <a:t>告警。</a:t>
                      </a:r>
                      <a:endParaRPr lang="en-US" altLang="zh-CN" sz="1600" kern="1200" dirty="0" smtClean="0">
                        <a:solidFill>
                          <a:schemeClr val="tx1"/>
                        </a:solidFill>
                        <a:latin typeface="+mn-ea"/>
                        <a:ea typeface="+mn-ea"/>
                        <a:cs typeface="+mn-cs"/>
                      </a:endParaRPr>
                    </a:p>
                    <a:p>
                      <a:pPr marL="36000" algn="l" defTabSz="914400" rtl="0" eaLnBrk="1" latinLnBrk="0" hangingPunct="1">
                        <a:lnSpc>
                          <a:spcPct val="100000"/>
                        </a:lnSpc>
                        <a:buClr>
                          <a:schemeClr val="bg1">
                            <a:lumMod val="65000"/>
                          </a:schemeClr>
                        </a:buClr>
                        <a:buFontTx/>
                        <a:buNone/>
                      </a:pPr>
                      <a:r>
                        <a:rPr lang="zh-CN" altLang="en-US" sz="1600" kern="1200" dirty="0" smtClean="0">
                          <a:solidFill>
                            <a:schemeClr val="tx1"/>
                          </a:solidFill>
                          <a:latin typeface="+mn-ea"/>
                          <a:ea typeface="+mn-ea"/>
                          <a:cs typeface="+mn-cs"/>
                        </a:rPr>
                        <a:t>说明</a:t>
                      </a:r>
                      <a:r>
                        <a:rPr lang="zh-CN" altLang="en-US" sz="1600" kern="1200" dirty="0">
                          <a:solidFill>
                            <a:schemeClr val="tx1"/>
                          </a:solidFill>
                          <a:latin typeface="+mn-ea"/>
                          <a:ea typeface="+mn-ea"/>
                          <a:cs typeface="+mn-cs"/>
                        </a:rPr>
                        <a:t>： 需要配置告警转</a:t>
                      </a:r>
                      <a:r>
                        <a:rPr lang="zh-CN" altLang="en-US" sz="1600" kern="1200" dirty="0" smtClean="0">
                          <a:solidFill>
                            <a:schemeClr val="tx1"/>
                          </a:solidFill>
                          <a:latin typeface="+mn-ea"/>
                          <a:ea typeface="+mn-ea"/>
                          <a:cs typeface="+mn-cs"/>
                        </a:rPr>
                        <a:t>邮件。</a:t>
                      </a:r>
                      <a:r>
                        <a:rPr lang="en-US" sz="1600" kern="1200" dirty="0" err="1" smtClean="0">
                          <a:solidFill>
                            <a:schemeClr val="tx1"/>
                          </a:solidFill>
                          <a:latin typeface="+mn-ea"/>
                          <a:ea typeface="+mn-ea"/>
                          <a:cs typeface="+mn-cs"/>
                        </a:rPr>
                        <a:t>FusionAccess</a:t>
                      </a:r>
                      <a:r>
                        <a:rPr lang="en-US" sz="1600" kern="1200" dirty="0" smtClean="0">
                          <a:solidFill>
                            <a:schemeClr val="tx1"/>
                          </a:solidFill>
                          <a:latin typeface="+mn-ea"/>
                          <a:ea typeface="+mn-ea"/>
                          <a:cs typeface="+mn-cs"/>
                        </a:rPr>
                        <a:t> </a:t>
                      </a:r>
                      <a:r>
                        <a:rPr lang="en-US" altLang="zh-CN" sz="1600" kern="1200" dirty="0" smtClean="0">
                          <a:solidFill>
                            <a:schemeClr val="tx1"/>
                          </a:solidFill>
                          <a:latin typeface="+mn-ea"/>
                          <a:ea typeface="+mn-ea"/>
                          <a:cs typeface="+mn-cs"/>
                        </a:rPr>
                        <a:t>P</a:t>
                      </a:r>
                      <a:r>
                        <a:rPr lang="en-US" sz="1600" kern="1200" dirty="0" smtClean="0">
                          <a:solidFill>
                            <a:schemeClr val="tx1"/>
                          </a:solidFill>
                          <a:latin typeface="+mn-ea"/>
                          <a:ea typeface="+mn-ea"/>
                          <a:cs typeface="+mn-cs"/>
                        </a:rPr>
                        <a:t>ortal</a:t>
                      </a:r>
                      <a:r>
                        <a:rPr lang="zh-CN" altLang="en-US" sz="1600" kern="1200" dirty="0">
                          <a:solidFill>
                            <a:schemeClr val="tx1"/>
                          </a:solidFill>
                          <a:latin typeface="+mn-ea"/>
                          <a:ea typeface="+mn-ea"/>
                          <a:cs typeface="+mn-cs"/>
                        </a:rPr>
                        <a:t>入口：“告警监控 </a:t>
                      </a:r>
                      <a:r>
                        <a:rPr lang="en-US" altLang="zh-CN" sz="1600" kern="1200" dirty="0">
                          <a:solidFill>
                            <a:schemeClr val="tx1"/>
                          </a:solidFill>
                          <a:latin typeface="+mn-ea"/>
                          <a:ea typeface="+mn-ea"/>
                          <a:cs typeface="+mn-cs"/>
                        </a:rPr>
                        <a:t>&gt; </a:t>
                      </a:r>
                      <a:r>
                        <a:rPr lang="zh-CN" altLang="en-US" sz="1600" kern="1200" dirty="0">
                          <a:solidFill>
                            <a:schemeClr val="tx1"/>
                          </a:solidFill>
                          <a:latin typeface="+mn-ea"/>
                          <a:ea typeface="+mn-ea"/>
                          <a:cs typeface="+mn-cs"/>
                        </a:rPr>
                        <a:t>系统告警 </a:t>
                      </a:r>
                      <a:r>
                        <a:rPr lang="en-US" altLang="zh-CN" sz="1600" kern="1200" dirty="0">
                          <a:solidFill>
                            <a:schemeClr val="tx1"/>
                          </a:solidFill>
                          <a:latin typeface="+mn-ea"/>
                          <a:ea typeface="+mn-ea"/>
                          <a:cs typeface="+mn-cs"/>
                        </a:rPr>
                        <a:t>&gt; </a:t>
                      </a:r>
                      <a:r>
                        <a:rPr lang="zh-CN" altLang="en-US" sz="1600" kern="1200" dirty="0">
                          <a:solidFill>
                            <a:schemeClr val="tx1"/>
                          </a:solidFill>
                          <a:latin typeface="+mn-ea"/>
                          <a:ea typeface="+mn-ea"/>
                          <a:cs typeface="+mn-cs"/>
                        </a:rPr>
                        <a:t>告警转邮件配置</a:t>
                      </a:r>
                      <a:r>
                        <a:rPr lang="zh-CN" altLang="en-US" sz="1600" kern="1200" dirty="0" smtClean="0">
                          <a:solidFill>
                            <a:schemeClr val="tx1"/>
                          </a:solidFill>
                          <a:latin typeface="+mn-ea"/>
                          <a:ea typeface="+mn-ea"/>
                          <a:cs typeface="+mn-cs"/>
                        </a:rPr>
                        <a:t>”。</a:t>
                      </a:r>
                      <a:endParaRPr lang="zh-CN" altLang="en-US" sz="1600" kern="1200" dirty="0">
                        <a:solidFill>
                          <a:schemeClr val="tx1"/>
                        </a:solidFill>
                        <a:latin typeface="+mn-ea"/>
                        <a:ea typeface="+mn-ea"/>
                        <a:cs typeface="+mn-cs"/>
                      </a:endParaRPr>
                    </a:p>
                  </a:txBody>
                  <a:tcPr marL="72000" marR="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981191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FusionAccess</a:t>
            </a:r>
            <a:r>
              <a:rPr lang="zh-CN" altLang="en-US" dirty="0" smtClean="0"/>
              <a:t>日维护任务 </a:t>
            </a:r>
            <a:r>
              <a:rPr lang="en-US" altLang="zh-CN" dirty="0" smtClean="0"/>
              <a:t>(2)</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4054350115"/>
              </p:ext>
            </p:extLst>
          </p:nvPr>
        </p:nvGraphicFramePr>
        <p:xfrm>
          <a:off x="1008063" y="1236088"/>
          <a:ext cx="10464800" cy="4191741"/>
        </p:xfrm>
        <a:graphic>
          <a:graphicData uri="http://schemas.openxmlformats.org/drawingml/2006/table">
            <a:tbl>
              <a:tblPr/>
              <a:tblGrid>
                <a:gridCol w="2928451"/>
                <a:gridCol w="3408639"/>
                <a:gridCol w="4127710"/>
              </a:tblGrid>
              <a:tr h="463505">
                <a:tc>
                  <a:txBody>
                    <a:bodyPr/>
                    <a:lstStyle/>
                    <a:p>
                      <a:pPr algn="ctr">
                        <a:lnSpc>
                          <a:spcPct val="125000"/>
                        </a:lnSpc>
                      </a:pPr>
                      <a:r>
                        <a:rPr lang="zh-CN" altLang="en-US" sz="1600" b="1" dirty="0"/>
                        <a:t>维护项目</a:t>
                      </a:r>
                      <a:endParaRPr lang="zh-CN" altLang="en-US" sz="1600" b="1" dirty="0">
                        <a:latin typeface="+mn-lt"/>
                        <a:ea typeface="+mn-ea"/>
                      </a:endParaRPr>
                    </a:p>
                  </a:txBody>
                  <a:tcPr marL="72000" marR="7200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25000"/>
                        </a:lnSpc>
                      </a:pPr>
                      <a:r>
                        <a:rPr lang="zh-CN" altLang="en-US" sz="1600" b="1" dirty="0"/>
                        <a:t>维护场景</a:t>
                      </a:r>
                      <a:endParaRPr lang="zh-CN" altLang="en-US" sz="1600" b="1" dirty="0">
                        <a:latin typeface="+mn-lt"/>
                        <a:ea typeface="+mn-ea"/>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25000"/>
                        </a:lnSpc>
                      </a:pPr>
                      <a:r>
                        <a:rPr lang="zh-CN" altLang="en-US" sz="1600" b="1" dirty="0"/>
                        <a:t>具体维护任务</a:t>
                      </a:r>
                      <a:endParaRPr lang="zh-CN" altLang="en-US" sz="1600" b="1" dirty="0">
                        <a:latin typeface="+mn-lt"/>
                        <a:ea typeface="+mn-ea"/>
                      </a:endParaRPr>
                    </a:p>
                  </a:txBody>
                  <a:tcPr marL="72000" marR="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621395">
                <a:tc>
                  <a:txBody>
                    <a:bodyPr/>
                    <a:lstStyle/>
                    <a:p>
                      <a:pPr marL="36000" algn="l">
                        <a:lnSpc>
                          <a:spcPct val="125000"/>
                        </a:lnSpc>
                      </a:pPr>
                      <a:r>
                        <a:rPr lang="zh-CN" altLang="en-US" sz="1600" dirty="0">
                          <a:latin typeface="+mn-ea"/>
                          <a:ea typeface="+mn-ea"/>
                        </a:rPr>
                        <a:t>用户虚拟机使用状态监控</a:t>
                      </a:r>
                    </a:p>
                  </a:txBody>
                  <a:tcPr marL="72000" marR="7200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a:lnSpc>
                          <a:spcPct val="125000"/>
                        </a:lnSpc>
                      </a:pPr>
                      <a:r>
                        <a:rPr lang="zh-CN" altLang="en-US" sz="1600" dirty="0">
                          <a:latin typeface="+mn-ea"/>
                          <a:ea typeface="+mn-ea"/>
                        </a:rPr>
                        <a:t>通过例行监控，发现当前用户虚拟机运行状态、登录状态、分配状态、性能消耗情况、异常注册情况，通过这些数据的分析便于系统管理员发现系统潜在的问题并及时处理。</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a:lnSpc>
                          <a:spcPct val="125000"/>
                        </a:lnSpc>
                        <a:buClr>
                          <a:schemeClr val="bg1">
                            <a:lumMod val="65000"/>
                          </a:schemeClr>
                        </a:buClr>
                        <a:buFontTx/>
                        <a:buNone/>
                      </a:pPr>
                      <a:r>
                        <a:rPr lang="zh-CN" altLang="en-US" sz="1600" dirty="0">
                          <a:latin typeface="+mn-ea"/>
                          <a:ea typeface="+mn-ea"/>
                        </a:rPr>
                        <a:t>虚拟机状态</a:t>
                      </a:r>
                      <a:r>
                        <a:rPr lang="zh-CN" altLang="en-US" sz="1600" dirty="0" smtClean="0">
                          <a:latin typeface="+mn-ea"/>
                          <a:ea typeface="+mn-ea"/>
                        </a:rPr>
                        <a:t>信息统计。 </a:t>
                      </a:r>
                      <a:endParaRPr lang="zh-CN" altLang="en-US" sz="1600" dirty="0">
                        <a:latin typeface="+mn-ea"/>
                        <a:ea typeface="+mn-ea"/>
                      </a:endParaRPr>
                    </a:p>
                    <a:p>
                      <a:pPr marL="36000" algn="l">
                        <a:lnSpc>
                          <a:spcPct val="125000"/>
                        </a:lnSpc>
                        <a:buClr>
                          <a:schemeClr val="bg1">
                            <a:lumMod val="65000"/>
                          </a:schemeClr>
                        </a:buClr>
                        <a:buFontTx/>
                        <a:buNone/>
                      </a:pPr>
                      <a:r>
                        <a:rPr lang="zh-CN" altLang="en-US" sz="1600" dirty="0">
                          <a:latin typeface="+mn-ea"/>
                          <a:ea typeface="+mn-ea"/>
                        </a:rPr>
                        <a:t>虚拟机性能</a:t>
                      </a:r>
                      <a:r>
                        <a:rPr lang="zh-CN" altLang="en-US" sz="1600" dirty="0" smtClean="0">
                          <a:latin typeface="+mn-ea"/>
                          <a:ea typeface="+mn-ea"/>
                        </a:rPr>
                        <a:t>信息统计。 </a:t>
                      </a:r>
                      <a:endParaRPr lang="zh-CN" altLang="en-US" sz="1600" dirty="0">
                        <a:latin typeface="+mn-ea"/>
                        <a:ea typeface="+mn-ea"/>
                      </a:endParaRPr>
                    </a:p>
                    <a:p>
                      <a:pPr marL="36000" algn="l">
                        <a:lnSpc>
                          <a:spcPct val="125000"/>
                        </a:lnSpc>
                        <a:buClr>
                          <a:schemeClr val="bg1">
                            <a:lumMod val="65000"/>
                          </a:schemeClr>
                        </a:buClr>
                        <a:buFontTx/>
                        <a:buNone/>
                      </a:pPr>
                      <a:r>
                        <a:rPr lang="zh-CN" altLang="en-US" sz="1600" dirty="0">
                          <a:latin typeface="+mn-ea"/>
                          <a:ea typeface="+mn-ea"/>
                        </a:rPr>
                        <a:t>虚拟机注册异常次数</a:t>
                      </a:r>
                      <a:r>
                        <a:rPr lang="zh-CN" altLang="en-US" sz="1600" dirty="0" smtClean="0">
                          <a:latin typeface="+mn-ea"/>
                          <a:ea typeface="+mn-ea"/>
                        </a:rPr>
                        <a:t>统计。</a:t>
                      </a:r>
                      <a:endParaRPr lang="zh-CN" altLang="en-US" sz="1600" dirty="0">
                        <a:latin typeface="+mn-ea"/>
                        <a:ea typeface="+mn-ea"/>
                      </a:endParaRPr>
                    </a:p>
                  </a:txBody>
                  <a:tcPr marL="72000" marR="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06841">
                <a:tc>
                  <a:txBody>
                    <a:bodyPr/>
                    <a:lstStyle/>
                    <a:p>
                      <a:pPr marL="36000" algn="l">
                        <a:lnSpc>
                          <a:spcPct val="125000"/>
                        </a:lnSpc>
                      </a:pPr>
                      <a:r>
                        <a:rPr lang="zh-CN" altLang="en-US" sz="1600" dirty="0">
                          <a:latin typeface="+mn-ea"/>
                          <a:ea typeface="+mn-ea"/>
                        </a:rPr>
                        <a:t>网关状态监控</a:t>
                      </a:r>
                    </a:p>
                  </a:txBody>
                  <a:tcPr marL="72000" marR="7200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a:lnSpc>
                          <a:spcPct val="125000"/>
                        </a:lnSpc>
                      </a:pPr>
                      <a:r>
                        <a:rPr lang="zh-CN" altLang="en-US" sz="1600" dirty="0">
                          <a:latin typeface="+mn-ea"/>
                          <a:ea typeface="+mn-ea"/>
                        </a:rPr>
                        <a:t>通过例行监控网关状态，监测一段时间内网关的</a:t>
                      </a:r>
                      <a:r>
                        <a:rPr lang="en-US" altLang="zh-CN" sz="1600" dirty="0">
                          <a:latin typeface="+mn-ea"/>
                          <a:ea typeface="+mn-ea"/>
                        </a:rPr>
                        <a:t>CPU</a:t>
                      </a:r>
                      <a:r>
                        <a:rPr lang="zh-CN" altLang="en-US" sz="1600" dirty="0">
                          <a:latin typeface="+mn-ea"/>
                          <a:ea typeface="+mn-ea"/>
                        </a:rPr>
                        <a:t>、内存及流量与其用户数使用资源是否匹配，便于提前发现异常用户（如持续占用带宽的用户等）。</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a:lnSpc>
                          <a:spcPct val="125000"/>
                        </a:lnSpc>
                        <a:buClr>
                          <a:schemeClr val="bg1">
                            <a:lumMod val="65000"/>
                          </a:schemeClr>
                        </a:buClr>
                        <a:buFontTx/>
                        <a:buNone/>
                      </a:pPr>
                      <a:r>
                        <a:rPr lang="zh-CN" altLang="en-US" sz="1600" dirty="0">
                          <a:latin typeface="+mn-ea"/>
                          <a:ea typeface="+mn-ea"/>
                        </a:rPr>
                        <a:t>网关基本信息的监控：监控网关状态是否</a:t>
                      </a:r>
                      <a:r>
                        <a:rPr lang="zh-CN" altLang="en-US" sz="1600" dirty="0" smtClean="0">
                          <a:latin typeface="+mn-ea"/>
                          <a:ea typeface="+mn-ea"/>
                        </a:rPr>
                        <a:t>异常。 </a:t>
                      </a:r>
                      <a:endParaRPr lang="zh-CN" altLang="en-US" sz="1600" dirty="0">
                        <a:latin typeface="+mn-ea"/>
                        <a:ea typeface="+mn-ea"/>
                      </a:endParaRPr>
                    </a:p>
                    <a:p>
                      <a:pPr marL="36000" algn="l">
                        <a:lnSpc>
                          <a:spcPct val="125000"/>
                        </a:lnSpc>
                        <a:buClr>
                          <a:schemeClr val="bg1">
                            <a:lumMod val="65000"/>
                          </a:schemeClr>
                        </a:buClr>
                        <a:buFontTx/>
                        <a:buNone/>
                      </a:pPr>
                      <a:r>
                        <a:rPr lang="zh-CN" altLang="en-US" sz="1600" dirty="0">
                          <a:latin typeface="+mn-ea"/>
                          <a:ea typeface="+mn-ea"/>
                        </a:rPr>
                        <a:t>用户连接信息的监控：监控活跃用户的使用资源是否</a:t>
                      </a:r>
                      <a:r>
                        <a:rPr lang="zh-CN" altLang="en-US" sz="1600" dirty="0" smtClean="0">
                          <a:latin typeface="+mn-ea"/>
                          <a:ea typeface="+mn-ea"/>
                        </a:rPr>
                        <a:t>异常。</a:t>
                      </a:r>
                      <a:endParaRPr lang="zh-CN" altLang="en-US" sz="1600" dirty="0">
                        <a:latin typeface="+mn-ea"/>
                        <a:ea typeface="+mn-ea"/>
                      </a:endParaRPr>
                    </a:p>
                  </a:txBody>
                  <a:tcPr marL="72000" marR="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461973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组件状态监控</a:t>
            </a:r>
            <a:endParaRPr lang="en-US" altLang="en-US" dirty="0"/>
          </a:p>
        </p:txBody>
      </p:sp>
      <p:sp>
        <p:nvSpPr>
          <p:cNvPr id="3" name="文本占位符 2"/>
          <p:cNvSpPr>
            <a:spLocks noGrp="1"/>
          </p:cNvSpPr>
          <p:nvPr>
            <p:ph type="body" sz="quarter" idx="10"/>
          </p:nvPr>
        </p:nvSpPr>
        <p:spPr/>
        <p:txBody>
          <a:bodyPr/>
          <a:lstStyle/>
          <a:p>
            <a:r>
              <a:rPr lang="en-US" dirty="0" err="1" smtClean="0"/>
              <a:t>FusionAccess</a:t>
            </a:r>
            <a:r>
              <a:rPr lang="en-US" dirty="0" smtClean="0"/>
              <a:t> </a:t>
            </a:r>
            <a:r>
              <a:rPr lang="en-US" altLang="zh-CN" dirty="0"/>
              <a:t>P</a:t>
            </a:r>
            <a:r>
              <a:rPr lang="en-US" dirty="0" smtClean="0"/>
              <a:t>ortal</a:t>
            </a:r>
            <a:r>
              <a:rPr lang="zh-CN" altLang="en-US" dirty="0" smtClean="0"/>
              <a:t>入口：“告警监控 </a:t>
            </a:r>
            <a:r>
              <a:rPr lang="en-US" altLang="zh-CN" dirty="0" smtClean="0"/>
              <a:t>&gt; </a:t>
            </a:r>
            <a:r>
              <a:rPr lang="zh-CN" altLang="en-US" dirty="0" smtClean="0"/>
              <a:t>状态监控”。</a:t>
            </a:r>
          </a:p>
          <a:p>
            <a:endParaRPr lang="en-US" dirty="0"/>
          </a:p>
        </p:txBody>
      </p:sp>
      <p:pic>
        <p:nvPicPr>
          <p:cNvPr id="4" name="图片 3"/>
          <p:cNvPicPr>
            <a:picLocks noChangeAspect="1"/>
          </p:cNvPicPr>
          <p:nvPr/>
        </p:nvPicPr>
        <p:blipFill>
          <a:blip r:embed="rId3"/>
          <a:stretch>
            <a:fillRect/>
          </a:stretch>
        </p:blipFill>
        <p:spPr>
          <a:xfrm>
            <a:off x="1307468" y="1736812"/>
            <a:ext cx="9319795" cy="4644938"/>
          </a:xfrm>
          <a:prstGeom prst="rect">
            <a:avLst/>
          </a:prstGeom>
          <a:ln>
            <a:solidFill>
              <a:schemeClr val="bg1">
                <a:lumMod val="85000"/>
              </a:schemeClr>
            </a:solidFill>
          </a:ln>
        </p:spPr>
      </p:pic>
    </p:spTree>
    <p:extLst>
      <p:ext uri="{BB962C8B-B14F-4D97-AF65-F5344CB8AC3E}">
        <p14:creationId xmlns:p14="http://schemas.microsoft.com/office/powerpoint/2010/main" val="378562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系统告警监控</a:t>
            </a:r>
            <a:endParaRPr lang="en-US" altLang="en-US" dirty="0"/>
          </a:p>
        </p:txBody>
      </p:sp>
      <p:sp>
        <p:nvSpPr>
          <p:cNvPr id="3" name="文本占位符 2"/>
          <p:cNvSpPr>
            <a:spLocks noGrp="1"/>
          </p:cNvSpPr>
          <p:nvPr>
            <p:ph type="body" sz="quarter" idx="10"/>
          </p:nvPr>
        </p:nvSpPr>
        <p:spPr/>
        <p:txBody>
          <a:bodyPr/>
          <a:lstStyle/>
          <a:p>
            <a:r>
              <a:rPr lang="en-US" dirty="0" err="1" smtClean="0"/>
              <a:t>FusionAccess</a:t>
            </a:r>
            <a:r>
              <a:rPr lang="en-US" dirty="0" smtClean="0"/>
              <a:t> </a:t>
            </a:r>
            <a:r>
              <a:rPr lang="en-US" altLang="zh-CN" dirty="0"/>
              <a:t>P</a:t>
            </a:r>
            <a:r>
              <a:rPr lang="en-US" dirty="0" smtClean="0"/>
              <a:t>ortal</a:t>
            </a:r>
            <a:r>
              <a:rPr lang="zh-CN" altLang="en-US" dirty="0" smtClean="0"/>
              <a:t>入口：“告警监控 </a:t>
            </a:r>
            <a:r>
              <a:rPr lang="en-US" altLang="zh-CN" dirty="0" smtClean="0"/>
              <a:t>&gt; </a:t>
            </a:r>
            <a:r>
              <a:rPr lang="zh-CN" altLang="en-US" dirty="0" smtClean="0"/>
              <a:t>系统告警”。</a:t>
            </a:r>
          </a:p>
          <a:p>
            <a:endParaRPr lang="en-US" dirty="0"/>
          </a:p>
        </p:txBody>
      </p:sp>
      <p:pic>
        <p:nvPicPr>
          <p:cNvPr id="5" name="图片 4"/>
          <p:cNvPicPr>
            <a:picLocks noChangeAspect="1"/>
          </p:cNvPicPr>
          <p:nvPr/>
        </p:nvPicPr>
        <p:blipFill>
          <a:blip r:embed="rId3"/>
          <a:stretch>
            <a:fillRect/>
          </a:stretch>
        </p:blipFill>
        <p:spPr>
          <a:xfrm>
            <a:off x="1017583" y="1966876"/>
            <a:ext cx="10485014" cy="4397216"/>
          </a:xfrm>
          <a:prstGeom prst="rect">
            <a:avLst/>
          </a:prstGeom>
          <a:ln w="12700">
            <a:solidFill>
              <a:schemeClr val="bg1">
                <a:lumMod val="85000"/>
              </a:schemeClr>
            </a:solidFill>
          </a:ln>
        </p:spPr>
      </p:pic>
    </p:spTree>
    <p:extLst>
      <p:ext uri="{BB962C8B-B14F-4D97-AF65-F5344CB8AC3E}">
        <p14:creationId xmlns:p14="http://schemas.microsoft.com/office/powerpoint/2010/main" val="177078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VIP</a:t>
            </a:r>
            <a:r>
              <a:rPr lang="zh-CN" altLang="en-US" dirty="0" smtClean="0"/>
              <a:t>桌面告警监控</a:t>
            </a:r>
            <a:endParaRPr lang="en-US" altLang="en-US" dirty="0"/>
          </a:p>
        </p:txBody>
      </p:sp>
      <p:sp>
        <p:nvSpPr>
          <p:cNvPr id="3" name="文本占位符 2"/>
          <p:cNvSpPr>
            <a:spLocks noGrp="1"/>
          </p:cNvSpPr>
          <p:nvPr>
            <p:ph type="body" sz="quarter" idx="10"/>
          </p:nvPr>
        </p:nvSpPr>
        <p:spPr/>
        <p:txBody>
          <a:bodyPr/>
          <a:lstStyle/>
          <a:p>
            <a:r>
              <a:rPr lang="zh-CN" altLang="en-US" dirty="0"/>
              <a:t>方式一，主动查看： </a:t>
            </a:r>
            <a:r>
              <a:rPr lang="en-US" altLang="zh-CN" dirty="0" err="1"/>
              <a:t>FusionAccess</a:t>
            </a:r>
            <a:r>
              <a:rPr lang="en-US" altLang="zh-CN" dirty="0"/>
              <a:t> </a:t>
            </a:r>
            <a:r>
              <a:rPr lang="en-US" altLang="zh-CN" dirty="0" smtClean="0"/>
              <a:t>Portal</a:t>
            </a:r>
            <a:r>
              <a:rPr lang="zh-CN" altLang="en-US" dirty="0"/>
              <a:t>入口：“告警监控 </a:t>
            </a:r>
            <a:r>
              <a:rPr lang="en-US" altLang="zh-CN" dirty="0"/>
              <a:t>&gt; VIP</a:t>
            </a:r>
            <a:r>
              <a:rPr lang="zh-CN" altLang="en-US" dirty="0"/>
              <a:t>桌面告警” 。</a:t>
            </a:r>
          </a:p>
          <a:p>
            <a:r>
              <a:rPr lang="zh-CN" altLang="en-US" dirty="0"/>
              <a:t>方式二，告警转邮件，当</a:t>
            </a:r>
            <a:r>
              <a:rPr lang="en-US" altLang="zh-CN" dirty="0"/>
              <a:t>VIP</a:t>
            </a:r>
            <a:r>
              <a:rPr lang="zh-CN" altLang="en-US" dirty="0"/>
              <a:t>桌面状态异常时能够实时收到告警邮件。</a:t>
            </a:r>
          </a:p>
          <a:p>
            <a:endParaRPr lang="en-US" dirty="0"/>
          </a:p>
        </p:txBody>
      </p:sp>
      <p:pic>
        <p:nvPicPr>
          <p:cNvPr id="4" name="图片 3"/>
          <p:cNvPicPr>
            <a:picLocks noChangeAspect="1"/>
          </p:cNvPicPr>
          <p:nvPr/>
        </p:nvPicPr>
        <p:blipFill>
          <a:blip r:embed="rId3"/>
          <a:stretch>
            <a:fillRect/>
          </a:stretch>
        </p:blipFill>
        <p:spPr>
          <a:xfrm>
            <a:off x="1054706" y="2960948"/>
            <a:ext cx="10404777" cy="2098179"/>
          </a:xfrm>
          <a:prstGeom prst="rect">
            <a:avLst/>
          </a:prstGeom>
          <a:ln w="12700">
            <a:solidFill>
              <a:schemeClr val="bg1">
                <a:lumMod val="85000"/>
              </a:schemeClr>
            </a:solidFill>
          </a:ln>
        </p:spPr>
      </p:pic>
    </p:spTree>
    <p:extLst>
      <p:ext uri="{BB962C8B-B14F-4D97-AF65-F5344CB8AC3E}">
        <p14:creationId xmlns:p14="http://schemas.microsoft.com/office/powerpoint/2010/main" val="4212165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
        <p:nvSpPr>
          <p:cNvPr id="2" name="标题 1"/>
          <p:cNvSpPr>
            <a:spLocks noGrp="1"/>
          </p:cNvSpPr>
          <p:nvPr>
            <p:ph type="ctrTitle" sz="quarter"/>
          </p:nvPr>
        </p:nvSpPr>
        <p:spPr/>
        <p:txBody>
          <a:bodyPr/>
          <a:lstStyle/>
          <a:p>
            <a:r>
              <a:rPr lang="en-US" altLang="zh-CN" dirty="0" err="1" smtClean="0"/>
              <a:t>FusionAccess</a:t>
            </a:r>
            <a:r>
              <a:rPr lang="zh-CN" altLang="en-US" dirty="0" smtClean="0"/>
              <a:t>桌面云运维与管理</a:t>
            </a:r>
            <a:endParaRPr lang="zh-CN" altLang="en-US" dirty="0"/>
          </a:p>
        </p:txBody>
      </p:sp>
      <p:sp>
        <p:nvSpPr>
          <p:cNvPr id="3" name="文本占位符 2"/>
          <p:cNvSpPr>
            <a:spLocks noGrp="1"/>
          </p:cNvSpPr>
          <p:nvPr>
            <p:ph type="body" sz="quarter" idx="10"/>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用户虚拟机状态监控</a:t>
            </a:r>
            <a:endParaRPr lang="en-US" altLang="en-US" dirty="0"/>
          </a:p>
        </p:txBody>
      </p:sp>
      <p:sp>
        <p:nvSpPr>
          <p:cNvPr id="3" name="文本占位符 2"/>
          <p:cNvSpPr>
            <a:spLocks noGrp="1"/>
          </p:cNvSpPr>
          <p:nvPr>
            <p:ph type="body" sz="quarter" idx="10"/>
          </p:nvPr>
        </p:nvSpPr>
        <p:spPr/>
        <p:txBody>
          <a:bodyPr/>
          <a:lstStyle/>
          <a:p>
            <a:r>
              <a:rPr lang="en-US" dirty="0" err="1" smtClean="0"/>
              <a:t>FusionAccess</a:t>
            </a:r>
            <a:r>
              <a:rPr lang="en-US" dirty="0" smtClean="0"/>
              <a:t> </a:t>
            </a:r>
            <a:r>
              <a:rPr lang="en-US" altLang="zh-CN" dirty="0"/>
              <a:t>P</a:t>
            </a:r>
            <a:r>
              <a:rPr lang="en-US" dirty="0" smtClean="0"/>
              <a:t>ortal</a:t>
            </a:r>
            <a:r>
              <a:rPr lang="zh-CN" altLang="en-US" dirty="0" smtClean="0"/>
              <a:t>入口：“统计报表 </a:t>
            </a:r>
            <a:r>
              <a:rPr lang="en-US" altLang="zh-CN" dirty="0" smtClean="0"/>
              <a:t>&gt; </a:t>
            </a:r>
            <a:r>
              <a:rPr lang="zh-CN" altLang="en-US" dirty="0" smtClean="0"/>
              <a:t>虚拟机信息”。</a:t>
            </a:r>
          </a:p>
          <a:p>
            <a:endParaRPr lang="en-US" dirty="0"/>
          </a:p>
        </p:txBody>
      </p:sp>
      <p:pic>
        <p:nvPicPr>
          <p:cNvPr id="4" name="图片 3"/>
          <p:cNvPicPr>
            <a:picLocks noChangeAspect="1"/>
          </p:cNvPicPr>
          <p:nvPr/>
        </p:nvPicPr>
        <p:blipFill>
          <a:blip r:embed="rId3"/>
          <a:stretch>
            <a:fillRect/>
          </a:stretch>
        </p:blipFill>
        <p:spPr>
          <a:xfrm>
            <a:off x="1508019" y="2089394"/>
            <a:ext cx="9175961" cy="3253887"/>
          </a:xfrm>
          <a:prstGeom prst="rect">
            <a:avLst/>
          </a:prstGeom>
          <a:ln>
            <a:solidFill>
              <a:schemeClr val="bg1">
                <a:lumMod val="85000"/>
              </a:schemeClr>
            </a:solidFill>
          </a:ln>
        </p:spPr>
      </p:pic>
    </p:spTree>
    <p:extLst>
      <p:ext uri="{BB962C8B-B14F-4D97-AF65-F5344CB8AC3E}">
        <p14:creationId xmlns:p14="http://schemas.microsoft.com/office/powerpoint/2010/main" val="944769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用户使用虚拟机状态统计</a:t>
            </a:r>
            <a:endParaRPr lang="en-US" altLang="en-US" dirty="0"/>
          </a:p>
        </p:txBody>
      </p:sp>
      <p:sp>
        <p:nvSpPr>
          <p:cNvPr id="3" name="文本占位符 2"/>
          <p:cNvSpPr>
            <a:spLocks noGrp="1"/>
          </p:cNvSpPr>
          <p:nvPr>
            <p:ph type="body" sz="quarter" idx="10"/>
          </p:nvPr>
        </p:nvSpPr>
        <p:spPr/>
        <p:txBody>
          <a:bodyPr/>
          <a:lstStyle/>
          <a:p>
            <a:r>
              <a:rPr lang="en-US" dirty="0" err="1" smtClean="0"/>
              <a:t>FusionAccess</a:t>
            </a:r>
            <a:r>
              <a:rPr lang="en-US" dirty="0" smtClean="0"/>
              <a:t> </a:t>
            </a:r>
            <a:r>
              <a:rPr lang="en-US" altLang="zh-CN" dirty="0"/>
              <a:t>P</a:t>
            </a:r>
            <a:r>
              <a:rPr lang="en-US" dirty="0" smtClean="0"/>
              <a:t>ortal</a:t>
            </a:r>
            <a:r>
              <a:rPr lang="zh-CN" altLang="en-US" dirty="0" smtClean="0"/>
              <a:t>入口：“统计报表 </a:t>
            </a:r>
            <a:r>
              <a:rPr lang="en-US" altLang="zh-CN" dirty="0" smtClean="0"/>
              <a:t>&gt; </a:t>
            </a:r>
            <a:r>
              <a:rPr lang="zh-CN" altLang="en-US" dirty="0" smtClean="0"/>
              <a:t>用户使用信息”。</a:t>
            </a:r>
          </a:p>
          <a:p>
            <a:endParaRPr lang="en-US" dirty="0"/>
          </a:p>
        </p:txBody>
      </p:sp>
      <p:pic>
        <p:nvPicPr>
          <p:cNvPr id="7" name="Picture 2"/>
          <p:cNvPicPr>
            <a:picLocks noChangeAspect="1" noChangeArrowheads="1"/>
          </p:cNvPicPr>
          <p:nvPr/>
        </p:nvPicPr>
        <p:blipFill>
          <a:blip r:embed="rId3" cstate="print"/>
          <a:srcRect/>
          <a:stretch>
            <a:fillRect/>
          </a:stretch>
        </p:blipFill>
        <p:spPr bwMode="auto">
          <a:xfrm>
            <a:off x="1577498" y="1736812"/>
            <a:ext cx="9037004" cy="4559159"/>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2162231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网关状态监控</a:t>
            </a:r>
            <a:endParaRPr lang="en-US" altLang="en-US" dirty="0"/>
          </a:p>
        </p:txBody>
      </p:sp>
      <p:sp>
        <p:nvSpPr>
          <p:cNvPr id="3" name="文本占位符 2"/>
          <p:cNvSpPr>
            <a:spLocks noGrp="1"/>
          </p:cNvSpPr>
          <p:nvPr>
            <p:ph type="body" sz="quarter" idx="10"/>
          </p:nvPr>
        </p:nvSpPr>
        <p:spPr/>
        <p:txBody>
          <a:bodyPr/>
          <a:lstStyle/>
          <a:p>
            <a:r>
              <a:rPr lang="en-US" dirty="0" err="1" smtClean="0"/>
              <a:t>FusionAccess</a:t>
            </a:r>
            <a:r>
              <a:rPr lang="en-US" dirty="0" smtClean="0"/>
              <a:t> </a:t>
            </a:r>
            <a:r>
              <a:rPr lang="en-US" altLang="zh-CN" dirty="0"/>
              <a:t>P</a:t>
            </a:r>
            <a:r>
              <a:rPr lang="en-US" dirty="0" smtClean="0"/>
              <a:t>ortal</a:t>
            </a:r>
            <a:r>
              <a:rPr lang="zh-CN" altLang="en-US" dirty="0" smtClean="0"/>
              <a:t>入口：</a:t>
            </a:r>
            <a:r>
              <a:rPr lang="zh-CN" altLang="en-US" dirty="0"/>
              <a:t>“统计报表 </a:t>
            </a:r>
            <a:r>
              <a:rPr lang="en-US" altLang="zh-CN" dirty="0"/>
              <a:t>&gt; </a:t>
            </a:r>
            <a:r>
              <a:rPr lang="en-US" altLang="zh-CN" dirty="0" err="1"/>
              <a:t>vAG</a:t>
            </a:r>
            <a:r>
              <a:rPr lang="zh-CN" altLang="en-US" dirty="0"/>
              <a:t>信息 </a:t>
            </a:r>
            <a:r>
              <a:rPr lang="en-US" altLang="zh-CN" dirty="0"/>
              <a:t>&gt; </a:t>
            </a:r>
            <a:r>
              <a:rPr lang="zh-CN" altLang="en-US" dirty="0"/>
              <a:t>基本信息”</a:t>
            </a:r>
            <a:r>
              <a:rPr lang="zh-CN" altLang="en-US" dirty="0" smtClean="0"/>
              <a:t>。</a:t>
            </a:r>
          </a:p>
          <a:p>
            <a:endParaRPr lang="en-US" dirty="0"/>
          </a:p>
        </p:txBody>
      </p:sp>
      <p:pic>
        <p:nvPicPr>
          <p:cNvPr id="4" name="图片 3"/>
          <p:cNvPicPr>
            <a:picLocks noChangeAspect="1"/>
          </p:cNvPicPr>
          <p:nvPr/>
        </p:nvPicPr>
        <p:blipFill>
          <a:blip r:embed="rId3"/>
          <a:stretch>
            <a:fillRect/>
          </a:stretch>
        </p:blipFill>
        <p:spPr>
          <a:xfrm>
            <a:off x="1045134" y="2043385"/>
            <a:ext cx="10429277" cy="3790342"/>
          </a:xfrm>
          <a:prstGeom prst="rect">
            <a:avLst/>
          </a:prstGeom>
          <a:ln>
            <a:solidFill>
              <a:schemeClr val="bg1">
                <a:lumMod val="85000"/>
              </a:schemeClr>
            </a:solidFill>
          </a:ln>
        </p:spPr>
      </p:pic>
    </p:spTree>
    <p:extLst>
      <p:ext uri="{BB962C8B-B14F-4D97-AF65-F5344CB8AC3E}">
        <p14:creationId xmlns:p14="http://schemas.microsoft.com/office/powerpoint/2010/main" val="3541885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FusionAccess</a:t>
            </a:r>
            <a:r>
              <a:rPr lang="zh-CN" altLang="en-US" dirty="0"/>
              <a:t>周</a:t>
            </a:r>
            <a:r>
              <a:rPr lang="zh-CN" altLang="en-US" dirty="0" smtClean="0"/>
              <a:t>维护任务</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683205225"/>
              </p:ext>
            </p:extLst>
          </p:nvPr>
        </p:nvGraphicFramePr>
        <p:xfrm>
          <a:off x="1008063" y="1233488"/>
          <a:ext cx="10464799" cy="4319748"/>
        </p:xfrm>
        <a:graphic>
          <a:graphicData uri="http://schemas.openxmlformats.org/drawingml/2006/table">
            <a:tbl>
              <a:tblPr/>
              <a:tblGrid>
                <a:gridCol w="2544789"/>
                <a:gridCol w="3960005"/>
                <a:gridCol w="3960005"/>
              </a:tblGrid>
              <a:tr h="494971">
                <a:tc>
                  <a:txBody>
                    <a:bodyPr/>
                    <a:lstStyle/>
                    <a:p>
                      <a:pPr algn="ctr"/>
                      <a:r>
                        <a:rPr lang="zh-CN" altLang="en-US" sz="1800" b="1" dirty="0"/>
                        <a:t>项目</a:t>
                      </a: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800" b="1" dirty="0"/>
                        <a:t>维护场景</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800" b="1" dirty="0"/>
                        <a:t>具体维护任务</a:t>
                      </a: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474856">
                <a:tc>
                  <a:txBody>
                    <a:bodyPr/>
                    <a:lstStyle/>
                    <a:p>
                      <a:pPr marL="36000" algn="l">
                        <a:lnSpc>
                          <a:spcPct val="125000"/>
                        </a:lnSpc>
                      </a:pPr>
                      <a:r>
                        <a:rPr lang="zh-CN" altLang="en-US" sz="1600" dirty="0"/>
                        <a:t>用户虚拟机重启</a:t>
                      </a:r>
                    </a:p>
                    <a:p>
                      <a:pPr marL="36000" algn="l">
                        <a:lnSpc>
                          <a:spcPct val="125000"/>
                        </a:lnSpc>
                      </a:pPr>
                      <a:r>
                        <a:rPr lang="zh-CN" altLang="en-US" sz="1600" b="1" dirty="0"/>
                        <a:t>说明</a:t>
                      </a:r>
                      <a:r>
                        <a:rPr lang="zh-CN" altLang="en-US" sz="1600" b="1" dirty="0" smtClean="0"/>
                        <a:t>：</a:t>
                      </a:r>
                      <a:r>
                        <a:rPr lang="zh-CN" altLang="en-US" sz="1600" dirty="0" smtClean="0"/>
                        <a:t>此</a:t>
                      </a:r>
                      <a:r>
                        <a:rPr lang="zh-CN" altLang="en-US" sz="1600" dirty="0"/>
                        <a:t>项建议用户自行重启。</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lnSpc>
                          <a:spcPct val="125000"/>
                        </a:lnSpc>
                      </a:pPr>
                      <a:r>
                        <a:rPr lang="en-US" altLang="zh-CN" sz="1600" dirty="0"/>
                        <a:t>Windows</a:t>
                      </a:r>
                      <a:r>
                        <a:rPr lang="zh-CN" altLang="en-US" sz="1600" dirty="0"/>
                        <a:t>操作系统长时间运行可能存在内存资源不足、进程占用</a:t>
                      </a:r>
                      <a:r>
                        <a:rPr lang="en-US" altLang="zh-CN" sz="1600" dirty="0"/>
                        <a:t>CPU</a:t>
                      </a:r>
                      <a:r>
                        <a:rPr lang="zh-CN" altLang="en-US" sz="1600" dirty="0"/>
                        <a:t>过高导致系统运行缓慢的风险，为保证系统正常运行，建议用户虚拟机至少每周重启一次。</a:t>
                      </a:r>
                    </a:p>
                  </a:txBody>
                  <a:tcPr marL="72000" marR="72000" marT="0" marB="0" anchor="ctr"/>
                </a:tc>
                <a:tc>
                  <a:txBody>
                    <a:bodyPr/>
                    <a:lstStyle/>
                    <a:p>
                      <a:pPr marL="36000" algn="l">
                        <a:lnSpc>
                          <a:spcPct val="125000"/>
                        </a:lnSpc>
                      </a:pPr>
                      <a:r>
                        <a:rPr lang="zh-CN" altLang="en-US" sz="1600" dirty="0"/>
                        <a:t>建议用户虚拟机每</a:t>
                      </a:r>
                      <a:r>
                        <a:rPr lang="en-US" altLang="zh-CN" sz="1600" dirty="0"/>
                        <a:t>3-5</a:t>
                      </a:r>
                      <a:r>
                        <a:rPr lang="zh-CN" altLang="en-US" sz="1600" dirty="0"/>
                        <a:t>天重启一次，持续运行不要超过</a:t>
                      </a:r>
                      <a:r>
                        <a:rPr lang="en-US" altLang="zh-CN" sz="1600" dirty="0"/>
                        <a:t>1</a:t>
                      </a:r>
                      <a:r>
                        <a:rPr lang="zh-CN" altLang="en-US" sz="1600" dirty="0"/>
                        <a:t>周。</a:t>
                      </a:r>
                    </a:p>
                  </a:txBody>
                  <a:tcPr marL="72000" marR="72000" marT="0" marB="0" anchor="ctr">
                    <a:lnR w="28575" cap="flat" cmpd="sng" algn="ctr">
                      <a:solidFill>
                        <a:schemeClr val="tx1"/>
                      </a:solidFill>
                      <a:prstDash val="solid"/>
                      <a:round/>
                      <a:headEnd type="none" w="med" len="med"/>
                      <a:tailEnd type="none" w="med" len="med"/>
                    </a:lnR>
                  </a:tcPr>
                </a:tc>
              </a:tr>
              <a:tr h="1349921">
                <a:tc>
                  <a:txBody>
                    <a:bodyPr/>
                    <a:lstStyle/>
                    <a:p>
                      <a:pPr marL="36000" algn="l">
                        <a:lnSpc>
                          <a:spcPct val="125000"/>
                        </a:lnSpc>
                      </a:pPr>
                      <a:r>
                        <a:rPr lang="zh-CN" altLang="en-US" sz="1600" dirty="0"/>
                        <a:t>系统数据备份检查</a:t>
                      </a: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zh-CN" altLang="en-US" sz="1600" dirty="0"/>
                        <a:t>为确保系统异常时有可用的备份数据，需定时检查备份功能和数据的可用性。</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zh-CN" altLang="en-US" sz="1600" dirty="0"/>
                        <a:t>根据备份策略查看备份数据是否存在，如果出现异常，请立即处理。</a:t>
                      </a: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982857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用户虚拟机重启</a:t>
            </a:r>
            <a:endParaRPr lang="en-US" altLang="en-US" dirty="0"/>
          </a:p>
        </p:txBody>
      </p:sp>
      <p:sp>
        <p:nvSpPr>
          <p:cNvPr id="3" name="文本占位符 2"/>
          <p:cNvSpPr>
            <a:spLocks noGrp="1"/>
          </p:cNvSpPr>
          <p:nvPr>
            <p:ph type="body" sz="quarter" idx="10"/>
          </p:nvPr>
        </p:nvSpPr>
        <p:spPr/>
        <p:txBody>
          <a:bodyPr/>
          <a:lstStyle/>
          <a:p>
            <a:r>
              <a:rPr lang="zh-CN" altLang="en-US" dirty="0"/>
              <a:t>建议用户虚拟机每</a:t>
            </a:r>
            <a:r>
              <a:rPr lang="en-US" altLang="zh-CN" dirty="0"/>
              <a:t>3-5</a:t>
            </a:r>
            <a:r>
              <a:rPr lang="zh-CN" altLang="en-US" dirty="0"/>
              <a:t>天重启一次，持续运行不要超过</a:t>
            </a:r>
            <a:r>
              <a:rPr lang="en-US" altLang="zh-CN" dirty="0"/>
              <a:t>1</a:t>
            </a:r>
            <a:r>
              <a:rPr lang="zh-CN" altLang="en-US" dirty="0"/>
              <a:t>周</a:t>
            </a:r>
            <a:r>
              <a:rPr lang="zh-CN" altLang="en-US" dirty="0" smtClean="0"/>
              <a:t>。</a:t>
            </a:r>
          </a:p>
          <a:p>
            <a:endParaRPr lang="en-US" dirty="0"/>
          </a:p>
        </p:txBody>
      </p:sp>
      <p:pic>
        <p:nvPicPr>
          <p:cNvPr id="4" name="图片 3"/>
          <p:cNvPicPr>
            <a:picLocks noChangeAspect="1"/>
          </p:cNvPicPr>
          <p:nvPr/>
        </p:nvPicPr>
        <p:blipFill>
          <a:blip r:embed="rId3"/>
          <a:stretch>
            <a:fillRect/>
          </a:stretch>
        </p:blipFill>
        <p:spPr>
          <a:xfrm>
            <a:off x="1163452" y="2060848"/>
            <a:ext cx="10262948" cy="2392116"/>
          </a:xfrm>
          <a:prstGeom prst="rect">
            <a:avLst/>
          </a:prstGeom>
          <a:ln w="12700">
            <a:solidFill>
              <a:schemeClr val="bg1">
                <a:lumMod val="85000"/>
              </a:schemeClr>
            </a:solidFill>
          </a:ln>
        </p:spPr>
      </p:pic>
      <p:sp>
        <p:nvSpPr>
          <p:cNvPr id="5" name="矩形 4"/>
          <p:cNvSpPr/>
          <p:nvPr/>
        </p:nvSpPr>
        <p:spPr bwMode="auto">
          <a:xfrm>
            <a:off x="2567608" y="2132856"/>
            <a:ext cx="1008112" cy="43204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535822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FusionAccess</a:t>
            </a:r>
            <a:r>
              <a:rPr lang="zh-CN" altLang="en-US" dirty="0" smtClean="0"/>
              <a:t>月维护任务</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232282261"/>
              </p:ext>
            </p:extLst>
          </p:nvPr>
        </p:nvGraphicFramePr>
        <p:xfrm>
          <a:off x="1021589" y="1233957"/>
          <a:ext cx="10451274" cy="5111361"/>
        </p:xfrm>
        <a:graphic>
          <a:graphicData uri="http://schemas.openxmlformats.org/drawingml/2006/table">
            <a:tbl>
              <a:tblPr/>
              <a:tblGrid>
                <a:gridCol w="2780612"/>
                <a:gridCol w="3835463"/>
                <a:gridCol w="3835199"/>
              </a:tblGrid>
              <a:tr h="401225">
                <a:tc>
                  <a:txBody>
                    <a:bodyPr/>
                    <a:lstStyle/>
                    <a:p>
                      <a:pPr algn="ctr"/>
                      <a:r>
                        <a:rPr lang="zh-CN" altLang="en-US" sz="1800" b="1" dirty="0"/>
                        <a:t>维护项目</a:t>
                      </a: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800" b="1" dirty="0"/>
                        <a:t>维护场景</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800" b="1" dirty="0"/>
                        <a:t>具体维护任务</a:t>
                      </a: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582239">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600" kern="1200" dirty="0" smtClean="0">
                          <a:solidFill>
                            <a:schemeClr val="tx1"/>
                          </a:solidFill>
                          <a:effectLst/>
                          <a:latin typeface="+mn-lt"/>
                          <a:ea typeface="+mn-ea"/>
                          <a:cs typeface="+mn-cs"/>
                        </a:rPr>
                        <a:t>系统健康检查</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600" kern="1200" dirty="0" smtClean="0">
                          <a:solidFill>
                            <a:schemeClr val="tx1"/>
                          </a:solidFill>
                          <a:effectLst/>
                          <a:latin typeface="+mn-lt"/>
                          <a:ea typeface="+mn-ea"/>
                          <a:cs typeface="+mn-cs"/>
                        </a:rPr>
                        <a:t>定期对桌面云环境进行全面检测，防范于未然。</a:t>
                      </a:r>
                    </a:p>
                  </a:txBody>
                  <a:tcPr marL="72000" marR="72000" marT="0" marB="0" anchor="ctr"/>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600" dirty="0" smtClean="0">
                          <a:effectLst/>
                        </a:rPr>
                        <a:t>使用</a:t>
                      </a:r>
                      <a:r>
                        <a:rPr lang="en-US" altLang="zh-CN" sz="1600" dirty="0" err="1" smtClean="0">
                          <a:effectLst/>
                        </a:rPr>
                        <a:t>FusionCare</a:t>
                      </a:r>
                      <a:r>
                        <a:rPr lang="zh-CN" altLang="en-US" sz="1600" dirty="0" smtClean="0">
                          <a:effectLst/>
                        </a:rPr>
                        <a:t>工具进行系统健康检查，对于存在不合格的检查项， 请立即处理。</a:t>
                      </a:r>
                    </a:p>
                  </a:txBody>
                  <a:tcPr marL="72000" marR="72000" marT="0" marB="0" anchor="ctr">
                    <a:lnR w="28575" cap="flat" cmpd="sng" algn="ctr">
                      <a:solidFill>
                        <a:schemeClr val="tx1"/>
                      </a:solidFill>
                      <a:prstDash val="solid"/>
                      <a:round/>
                      <a:headEnd type="none" w="med" len="med"/>
                      <a:tailEnd type="none" w="med" len="med"/>
                    </a:lnR>
                  </a:tcPr>
                </a:tc>
              </a:tr>
              <a:tr h="1393445">
                <a:tc>
                  <a:txBody>
                    <a:bodyPr/>
                    <a:lstStyle/>
                    <a:p>
                      <a:pPr>
                        <a:lnSpc>
                          <a:spcPct val="125000"/>
                        </a:lnSpc>
                      </a:pPr>
                      <a:r>
                        <a:rPr lang="zh-CN" altLang="en-US" sz="1600" dirty="0" smtClean="0">
                          <a:effectLst/>
                        </a:rPr>
                        <a:t>用户使用虚拟机状态统计</a:t>
                      </a:r>
                      <a:endParaRPr lang="zh-CN" altLang="en-US" sz="1600" dirty="0"/>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600" dirty="0" smtClean="0">
                          <a:effectLst/>
                        </a:rPr>
                        <a:t>通过对用户使用虚拟机情况的分析，可以帮助系统管理员快速分析出资源利用情况，对不合理的使用进行重新分配及回收，达到资源合理利用的目的。</a:t>
                      </a:r>
                    </a:p>
                  </a:txBody>
                  <a:tcPr marL="72000" marR="72000" marT="0" marB="0" anchor="ctr"/>
                </a:tc>
                <a:tc>
                  <a:txBody>
                    <a:bodyPr/>
                    <a:lstStyle/>
                    <a:p>
                      <a:pPr marL="0" indent="0" algn="l" defTabSz="914400" rtl="0" eaLnBrk="1" latinLnBrk="0" hangingPunct="1">
                        <a:lnSpc>
                          <a:spcPct val="125000"/>
                        </a:lnSpc>
                        <a:buClr>
                          <a:srgbClr val="808080"/>
                        </a:buClr>
                        <a:buSzPct val="60000"/>
                        <a:buFont typeface="Wingdings" panose="05000000000000000000" pitchFamily="2" charset="2"/>
                        <a:buNone/>
                      </a:pPr>
                      <a:r>
                        <a:rPr lang="zh-CN" altLang="en-US" sz="1600" kern="1200" dirty="0" smtClean="0">
                          <a:solidFill>
                            <a:schemeClr val="tx1"/>
                          </a:solidFill>
                          <a:latin typeface="+mn-lt"/>
                          <a:ea typeface="+mn-ea"/>
                          <a:cs typeface="+mn-cs"/>
                        </a:rPr>
                        <a:t>一定时间段内的在线人数统计。</a:t>
                      </a:r>
                    </a:p>
                    <a:p>
                      <a:r>
                        <a:rPr lang="zh-CN" altLang="en-US" sz="1600" dirty="0" smtClean="0">
                          <a:effectLst/>
                        </a:rPr>
                        <a:t>一定时间段内的用户每日使用时间统计。 </a:t>
                      </a:r>
                    </a:p>
                    <a:p>
                      <a:r>
                        <a:rPr lang="zh-CN" altLang="en-US" sz="1600" dirty="0" smtClean="0">
                          <a:effectLst/>
                        </a:rPr>
                        <a:t>一定时间段内的未使用的虚拟机统计。</a:t>
                      </a:r>
                    </a:p>
                    <a:p>
                      <a:r>
                        <a:rPr lang="zh-CN" altLang="en-US" sz="1600" dirty="0" smtClean="0">
                          <a:effectLst/>
                        </a:rPr>
                        <a:t>一定时间段内用户虚拟机的登录情况统计。</a:t>
                      </a:r>
                    </a:p>
                  </a:txBody>
                  <a:tcPr marL="72000" marR="72000" marT="0" marB="0" anchor="ctr">
                    <a:lnR w="28575" cap="flat" cmpd="sng" algn="ctr">
                      <a:solidFill>
                        <a:schemeClr val="tx1"/>
                      </a:solidFill>
                      <a:prstDash val="solid"/>
                      <a:round/>
                      <a:headEnd type="none" w="med" len="med"/>
                      <a:tailEnd type="none" w="med" len="med"/>
                    </a:lnR>
                  </a:tcPr>
                </a:tc>
              </a:tr>
              <a:tr h="887276">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600" dirty="0" smtClean="0">
                          <a:effectLst/>
                        </a:rPr>
                        <a:t>基础架构虚拟机重启</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600" dirty="0" smtClean="0">
                          <a:effectLst/>
                        </a:rPr>
                        <a:t>为防止基础架构虚拟机长时间连续运行导致系统不稳定，需根据实际情况定期重启基础架构虚拟机。</a:t>
                      </a:r>
                    </a:p>
                  </a:txBody>
                  <a:tcPr marL="72000" marR="72000" marT="0" marB="0" anchor="ctr"/>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600" dirty="0" smtClean="0">
                          <a:effectLst/>
                        </a:rPr>
                        <a:t>建议基础架构虚拟机每</a:t>
                      </a:r>
                      <a:r>
                        <a:rPr lang="en-US" altLang="zh-CN" sz="1600" dirty="0" smtClean="0">
                          <a:effectLst/>
                        </a:rPr>
                        <a:t>3</a:t>
                      </a:r>
                      <a:r>
                        <a:rPr lang="zh-CN" altLang="en-US" sz="1600" dirty="0" smtClean="0">
                          <a:effectLst/>
                        </a:rPr>
                        <a:t>个月重启一次，持续运行不要超过</a:t>
                      </a:r>
                      <a:r>
                        <a:rPr lang="en-US" altLang="zh-CN" sz="1600" dirty="0" smtClean="0">
                          <a:effectLst/>
                        </a:rPr>
                        <a:t>120</a:t>
                      </a:r>
                      <a:r>
                        <a:rPr lang="zh-CN" altLang="en-US" sz="1600" dirty="0" smtClean="0">
                          <a:effectLst/>
                        </a:rPr>
                        <a:t>天。</a:t>
                      </a:r>
                    </a:p>
                  </a:txBody>
                  <a:tcPr marL="72000" marR="72000" marT="0" marB="0" anchor="ctr">
                    <a:lnR w="28575" cap="flat" cmpd="sng" algn="ctr">
                      <a:solidFill>
                        <a:schemeClr val="tx1"/>
                      </a:solidFill>
                      <a:prstDash val="solid"/>
                      <a:round/>
                      <a:headEnd type="none" w="med" len="med"/>
                      <a:tailEnd type="none" w="med" len="med"/>
                    </a:lnR>
                  </a:tcPr>
                </a:tc>
              </a:tr>
              <a:tr h="878291">
                <a:tc>
                  <a:txBody>
                    <a:bodyPr/>
                    <a:lstStyle/>
                    <a:p>
                      <a:pPr>
                        <a:lnSpc>
                          <a:spcPct val="125000"/>
                        </a:lnSpc>
                      </a:pPr>
                      <a:r>
                        <a:rPr lang="zh-CN" altLang="en-US" sz="1600" dirty="0"/>
                        <a:t>基础架构服务器操作系统补丁</a:t>
                      </a:r>
                      <a:r>
                        <a:rPr lang="zh-CN" altLang="en-US" sz="1600" dirty="0" smtClean="0"/>
                        <a:t>更新</a:t>
                      </a:r>
                      <a:endParaRPr lang="zh-CN" altLang="en-US" sz="1600" dirty="0"/>
                    </a:p>
                  </a:txBody>
                  <a:tcPr marL="72000" marR="72000" marT="0" marB="0" anchor="ctr">
                    <a:lnL w="28575" cap="flat" cmpd="sng" algn="ctr">
                      <a:solidFill>
                        <a:schemeClr val="tx1"/>
                      </a:solidFill>
                      <a:prstDash val="solid"/>
                      <a:round/>
                      <a:headEnd type="none" w="med" len="med"/>
                      <a:tailEnd type="none" w="med" len="med"/>
                    </a:lnL>
                  </a:tcPr>
                </a:tc>
                <a:tc>
                  <a:txBody>
                    <a:bodyPr/>
                    <a:lstStyle/>
                    <a:p>
                      <a:pPr>
                        <a:lnSpc>
                          <a:spcPct val="125000"/>
                        </a:lnSpc>
                      </a:pPr>
                      <a:r>
                        <a:rPr lang="zh-CN" altLang="en-US" sz="1600" dirty="0"/>
                        <a:t>微软定期发布</a:t>
                      </a:r>
                      <a:r>
                        <a:rPr lang="en-US" altLang="zh-CN" sz="1600" dirty="0"/>
                        <a:t>Windows</a:t>
                      </a:r>
                      <a:r>
                        <a:rPr lang="zh-CN" altLang="en-US" sz="1600" dirty="0"/>
                        <a:t>补丁，需根据预警公告进行</a:t>
                      </a:r>
                      <a:r>
                        <a:rPr lang="en-US" altLang="zh-CN" sz="1600" dirty="0"/>
                        <a:t>Windows</a:t>
                      </a:r>
                      <a:r>
                        <a:rPr lang="zh-CN" altLang="en-US" sz="1600" dirty="0"/>
                        <a:t>补丁的</a:t>
                      </a:r>
                      <a:r>
                        <a:rPr lang="zh-CN" altLang="en-US" sz="1600" dirty="0" smtClean="0"/>
                        <a:t>更新。</a:t>
                      </a:r>
                      <a:endParaRPr lang="zh-CN" altLang="en-US" sz="1600" dirty="0"/>
                    </a:p>
                  </a:txBody>
                  <a:tcPr marL="72000" marR="72000" marT="0" marB="0" anchor="ctr"/>
                </a:tc>
                <a:tc>
                  <a:txBody>
                    <a:bodyPr/>
                    <a:lstStyle/>
                    <a:p>
                      <a:pPr>
                        <a:lnSpc>
                          <a:spcPct val="125000"/>
                        </a:lnSpc>
                      </a:pPr>
                      <a:r>
                        <a:rPr lang="zh-CN" altLang="en-US" sz="1600" dirty="0"/>
                        <a:t>更新</a:t>
                      </a:r>
                      <a:r>
                        <a:rPr lang="en-US" altLang="zh-CN" sz="1600" dirty="0"/>
                        <a:t>windows</a:t>
                      </a:r>
                      <a:r>
                        <a:rPr lang="zh-CN" altLang="en-US" sz="1600" dirty="0"/>
                        <a:t>基础架构组件操作系统补丁。</a:t>
                      </a:r>
                    </a:p>
                  </a:txBody>
                  <a:tcPr marL="72000" marR="72000" marT="0" marB="0" anchor="ctr">
                    <a:lnR w="28575" cap="flat" cmpd="sng" algn="ctr">
                      <a:solidFill>
                        <a:schemeClr val="tx1"/>
                      </a:solidFill>
                      <a:prstDash val="solid"/>
                      <a:round/>
                      <a:headEnd type="none" w="med" len="med"/>
                      <a:tailEnd type="none" w="med" len="med"/>
                    </a:lnR>
                  </a:tcPr>
                </a:tc>
              </a:tr>
              <a:tr h="900799">
                <a:tc>
                  <a:txBody>
                    <a:bodyPr/>
                    <a:lstStyle/>
                    <a:p>
                      <a:pPr>
                        <a:lnSpc>
                          <a:spcPct val="125000"/>
                        </a:lnSpc>
                      </a:pPr>
                      <a:r>
                        <a:rPr lang="zh-CN" altLang="en-US" sz="1600" dirty="0"/>
                        <a:t>基础架构服务器病毒</a:t>
                      </a:r>
                      <a:r>
                        <a:rPr lang="zh-CN" altLang="en-US" sz="1600" dirty="0" smtClean="0"/>
                        <a:t>检查</a:t>
                      </a:r>
                      <a:endParaRPr lang="zh-CN" altLang="en-US" sz="1600" dirty="0"/>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nSpc>
                          <a:spcPct val="125000"/>
                        </a:lnSpc>
                      </a:pPr>
                      <a:r>
                        <a:rPr lang="zh-CN" altLang="en-US" sz="1600" dirty="0"/>
                        <a:t>为防止基础架构虚拟机遭受病毒攻击，需定期更新防病毒服务器和客户端软件，并定期扫描和清除基础架构服务器病毒。</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lnSpc>
                          <a:spcPct val="125000"/>
                        </a:lnSpc>
                        <a:buClr>
                          <a:srgbClr val="808080"/>
                        </a:buClr>
                        <a:buSzPct val="60000"/>
                        <a:buFont typeface="Wingdings" panose="05000000000000000000" pitchFamily="2" charset="2"/>
                        <a:buNone/>
                      </a:pPr>
                      <a:r>
                        <a:rPr lang="zh-CN" altLang="en-US" sz="1600" kern="1200" dirty="0" smtClean="0">
                          <a:solidFill>
                            <a:schemeClr val="tx1"/>
                          </a:solidFill>
                          <a:latin typeface="+mn-lt"/>
                          <a:ea typeface="+mn-ea"/>
                          <a:cs typeface="+mn-cs"/>
                        </a:rPr>
                        <a:t>更新</a:t>
                      </a:r>
                      <a:r>
                        <a:rPr lang="zh-CN" altLang="en-US" sz="1600" kern="1200" dirty="0">
                          <a:solidFill>
                            <a:schemeClr val="tx1"/>
                          </a:solidFill>
                          <a:latin typeface="+mn-lt"/>
                          <a:ea typeface="+mn-ea"/>
                          <a:cs typeface="+mn-cs"/>
                        </a:rPr>
                        <a:t>防病毒服务器及客户端</a:t>
                      </a:r>
                      <a:r>
                        <a:rPr lang="zh-CN" altLang="en-US" sz="1600" kern="1200" dirty="0" smtClean="0">
                          <a:solidFill>
                            <a:schemeClr val="tx1"/>
                          </a:solidFill>
                          <a:latin typeface="+mn-lt"/>
                          <a:ea typeface="+mn-ea"/>
                          <a:cs typeface="+mn-cs"/>
                        </a:rPr>
                        <a:t>软件。 </a:t>
                      </a:r>
                      <a:endParaRPr lang="zh-CN" altLang="en-US" sz="1600" kern="1200" dirty="0">
                        <a:solidFill>
                          <a:schemeClr val="tx1"/>
                        </a:solidFill>
                        <a:latin typeface="+mn-lt"/>
                        <a:ea typeface="+mn-ea"/>
                        <a:cs typeface="+mn-cs"/>
                      </a:endParaRPr>
                    </a:p>
                    <a:p>
                      <a:pPr marL="0" indent="0" algn="l" defTabSz="914400" rtl="0" eaLnBrk="1" latinLnBrk="0" hangingPunct="1">
                        <a:lnSpc>
                          <a:spcPct val="125000"/>
                        </a:lnSpc>
                        <a:buClr>
                          <a:srgbClr val="808080"/>
                        </a:buClr>
                        <a:buSzPct val="60000"/>
                        <a:buFont typeface="Wingdings" panose="05000000000000000000" pitchFamily="2" charset="2"/>
                        <a:buNone/>
                      </a:pPr>
                      <a:r>
                        <a:rPr lang="zh-CN" altLang="en-US" sz="1600" kern="1200" dirty="0" smtClean="0">
                          <a:solidFill>
                            <a:schemeClr val="tx1"/>
                          </a:solidFill>
                          <a:latin typeface="+mn-lt"/>
                          <a:ea typeface="+mn-ea"/>
                          <a:cs typeface="+mn-cs"/>
                        </a:rPr>
                        <a:t>扫描</a:t>
                      </a:r>
                      <a:r>
                        <a:rPr lang="zh-CN" altLang="en-US" sz="1600" kern="1200" dirty="0">
                          <a:solidFill>
                            <a:schemeClr val="tx1"/>
                          </a:solidFill>
                          <a:latin typeface="+mn-lt"/>
                          <a:ea typeface="+mn-ea"/>
                          <a:cs typeface="+mn-cs"/>
                        </a:rPr>
                        <a:t>并清除</a:t>
                      </a:r>
                      <a:r>
                        <a:rPr lang="en-US" sz="1600" kern="1200" dirty="0">
                          <a:solidFill>
                            <a:schemeClr val="tx1"/>
                          </a:solidFill>
                          <a:latin typeface="+mn-lt"/>
                          <a:ea typeface="+mn-ea"/>
                          <a:cs typeface="+mn-cs"/>
                        </a:rPr>
                        <a:t>FusionAccess</a:t>
                      </a:r>
                      <a:r>
                        <a:rPr lang="zh-CN" altLang="en-US" sz="1600" kern="1200" dirty="0">
                          <a:solidFill>
                            <a:schemeClr val="tx1"/>
                          </a:solidFill>
                          <a:latin typeface="+mn-lt"/>
                          <a:ea typeface="+mn-ea"/>
                          <a:cs typeface="+mn-cs"/>
                        </a:rPr>
                        <a:t>服务器</a:t>
                      </a:r>
                      <a:r>
                        <a:rPr lang="zh-CN" altLang="en-US" sz="1600" kern="1200" dirty="0" smtClean="0">
                          <a:solidFill>
                            <a:schemeClr val="tx1"/>
                          </a:solidFill>
                          <a:latin typeface="+mn-lt"/>
                          <a:ea typeface="+mn-ea"/>
                          <a:cs typeface="+mn-cs"/>
                        </a:rPr>
                        <a:t>病毒。</a:t>
                      </a:r>
                      <a:endParaRPr lang="zh-CN" altLang="en-US" sz="1600" kern="1200" dirty="0">
                        <a:solidFill>
                          <a:schemeClr val="tx1"/>
                        </a:solidFill>
                        <a:latin typeface="+mn-lt"/>
                        <a:ea typeface="+mn-ea"/>
                        <a:cs typeface="+mn-cs"/>
                      </a:endParaRP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57439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系统补丁更新、</a:t>
            </a:r>
            <a:r>
              <a:rPr lang="zh-CN" altLang="en-US" dirty="0"/>
              <a:t>病毒扫描</a:t>
            </a:r>
          </a:p>
        </p:txBody>
      </p:sp>
      <p:pic>
        <p:nvPicPr>
          <p:cNvPr id="26" name="图片 25"/>
          <p:cNvPicPr>
            <a:picLocks noChangeAspect="1"/>
          </p:cNvPicPr>
          <p:nvPr/>
        </p:nvPicPr>
        <p:blipFill rotWithShape="1">
          <a:blip r:embed="rId3"/>
          <a:srcRect l="28438" r="31176"/>
          <a:stretch/>
        </p:blipFill>
        <p:spPr>
          <a:xfrm>
            <a:off x="1013957" y="1876701"/>
            <a:ext cx="2971444" cy="3104597"/>
          </a:xfrm>
          <a:prstGeom prst="rect">
            <a:avLst/>
          </a:prstGeom>
          <a:ln>
            <a:solidFill>
              <a:schemeClr val="bg1">
                <a:lumMod val="85000"/>
              </a:schemeClr>
            </a:solidFill>
          </a:ln>
        </p:spPr>
      </p:pic>
      <p:pic>
        <p:nvPicPr>
          <p:cNvPr id="27" name="图片 26"/>
          <p:cNvPicPr>
            <a:picLocks noChangeAspect="1"/>
          </p:cNvPicPr>
          <p:nvPr/>
        </p:nvPicPr>
        <p:blipFill rotWithShape="1">
          <a:blip r:embed="rId4"/>
          <a:srcRect r="11731"/>
          <a:stretch/>
        </p:blipFill>
        <p:spPr>
          <a:xfrm>
            <a:off x="4223792" y="1475515"/>
            <a:ext cx="7202608" cy="3833946"/>
          </a:xfrm>
          <a:prstGeom prst="rect">
            <a:avLst/>
          </a:prstGeom>
          <a:ln>
            <a:solidFill>
              <a:schemeClr val="bg1">
                <a:lumMod val="85000"/>
              </a:schemeClr>
            </a:solidFill>
          </a:ln>
        </p:spPr>
      </p:pic>
    </p:spTree>
    <p:extLst>
      <p:ext uri="{BB962C8B-B14F-4D97-AF65-F5344CB8AC3E}">
        <p14:creationId xmlns:p14="http://schemas.microsoft.com/office/powerpoint/2010/main" val="54715345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您做过运维的工作吗？请简单分享一下您负责产品的运维的日、周、月的运维任务内容。</a:t>
            </a: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200895" y="234526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31038626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本节主要讲述了</a:t>
            </a:r>
            <a:r>
              <a:rPr lang="en-US" altLang="zh-CN" dirty="0" err="1" smtClean="0"/>
              <a:t>FusionAccess</a:t>
            </a:r>
            <a:r>
              <a:rPr lang="zh-CN" altLang="en-US" dirty="0" smtClean="0"/>
              <a:t>在日、周、月不同时间点的维护任务，部分任务会有一定的重叠，但一些虚拟机重启操作一定不要在日维护任务中执行。</a:t>
            </a:r>
            <a:endParaRPr lang="en-US" altLang="zh-CN" dirty="0" smtClean="0"/>
          </a:p>
          <a:p>
            <a:endParaRPr lang="en-US" altLang="zh-CN" dirty="0" smtClean="0"/>
          </a:p>
        </p:txBody>
      </p:sp>
    </p:spTree>
    <p:extLst>
      <p:ext uri="{BB962C8B-B14F-4D97-AF65-F5344CB8AC3E}">
        <p14:creationId xmlns:p14="http://schemas.microsoft.com/office/powerpoint/2010/main" val="48742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4">
                    <a:lumMod val="50000"/>
                    <a:lumOff val="50000"/>
                  </a:schemeClr>
                </a:solidFill>
              </a:rPr>
              <a:t>概述及常用工具</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云桌面维护任务</a:t>
            </a:r>
            <a:endParaRPr lang="en-US" altLang="zh-CN" dirty="0">
              <a:solidFill>
                <a:schemeClr val="accent4">
                  <a:lumMod val="50000"/>
                  <a:lumOff val="50000"/>
                </a:schemeClr>
              </a:solidFill>
            </a:endParaRPr>
          </a:p>
          <a:p>
            <a:r>
              <a:rPr lang="zh-CN" altLang="en-US" b="1" dirty="0"/>
              <a:t>运维注意事项</a:t>
            </a:r>
            <a:endParaRPr lang="en-US" altLang="zh-CN" b="1" dirty="0"/>
          </a:p>
          <a:p>
            <a:r>
              <a:rPr lang="zh-CN" altLang="en-US" dirty="0" smtClean="0">
                <a:solidFill>
                  <a:schemeClr val="accent4">
                    <a:lumMod val="50000"/>
                    <a:lumOff val="50000"/>
                  </a:schemeClr>
                </a:solidFill>
              </a:rPr>
              <a:t>业务调整</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业务回收</a:t>
            </a:r>
            <a:endParaRPr lang="en-US" altLang="zh-CN" dirty="0">
              <a:solidFill>
                <a:schemeClr val="accent4">
                  <a:lumMod val="50000"/>
                  <a:lumOff val="50000"/>
                </a:schemeClr>
              </a:solidFill>
            </a:endParaRPr>
          </a:p>
          <a:p>
            <a:r>
              <a:rPr lang="zh-CN" altLang="en-US" dirty="0" smtClean="0">
                <a:solidFill>
                  <a:schemeClr val="accent4">
                    <a:lumMod val="50000"/>
                    <a:lumOff val="50000"/>
                  </a:schemeClr>
                </a:solidFill>
              </a:rPr>
              <a:t>策略管理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账户管理</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安全管理</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备份与恢复</a:t>
            </a:r>
            <a:endParaRPr lang="en-US" altLang="zh-CN" dirty="0">
              <a:solidFill>
                <a:schemeClr val="accent4">
                  <a:lumMod val="50000"/>
                  <a:lumOff val="50000"/>
                </a:schemeClr>
              </a:solidFill>
            </a:endParaRPr>
          </a:p>
          <a:p>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1564117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本章节主要</a:t>
            </a:r>
            <a:r>
              <a:rPr lang="zh-CN" altLang="en-US" dirty="0"/>
              <a:t>介绍</a:t>
            </a:r>
            <a:r>
              <a:rPr lang="zh-CN" altLang="en-US" dirty="0" smtClean="0"/>
              <a:t>华</a:t>
            </a:r>
            <a:r>
              <a:rPr lang="zh-CN" altLang="en-US" dirty="0"/>
              <a:t>为</a:t>
            </a:r>
            <a:r>
              <a:rPr lang="zh-CN" altLang="en-US" dirty="0" smtClean="0"/>
              <a:t>虚拟桌面的日常运维和管理场景。</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禁用操作概述</a:t>
            </a:r>
            <a:endParaRPr lang="en-US" altLang="en-US" dirty="0"/>
          </a:p>
        </p:txBody>
      </p:sp>
      <p:sp>
        <p:nvSpPr>
          <p:cNvPr id="3" name="文本占位符 2"/>
          <p:cNvSpPr>
            <a:spLocks noGrp="1"/>
          </p:cNvSpPr>
          <p:nvPr>
            <p:ph type="body" sz="quarter" idx="10"/>
          </p:nvPr>
        </p:nvSpPr>
        <p:spPr/>
        <p:txBody>
          <a:bodyPr/>
          <a:lstStyle/>
          <a:p>
            <a:r>
              <a:rPr lang="zh-CN" altLang="en-US" smtClean="0"/>
              <a:t>在维护</a:t>
            </a:r>
            <a:r>
              <a:rPr lang="en-US" altLang="zh-CN" smtClean="0"/>
              <a:t>FusionAccess</a:t>
            </a:r>
            <a:r>
              <a:rPr lang="zh-CN" altLang="en-US" smtClean="0"/>
              <a:t>时，禁止进行下表所示的操作，否则可能会给设备的正常运行带来致命危险。</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328268122"/>
              </p:ext>
            </p:extLst>
          </p:nvPr>
        </p:nvGraphicFramePr>
        <p:xfrm>
          <a:off x="1594799" y="2276873"/>
          <a:ext cx="9505757" cy="4104877"/>
        </p:xfrm>
        <a:graphic>
          <a:graphicData uri="http://schemas.openxmlformats.org/drawingml/2006/table">
            <a:tbl>
              <a:tblPr/>
              <a:tblGrid>
                <a:gridCol w="872095"/>
                <a:gridCol w="4578457"/>
                <a:gridCol w="4055205"/>
              </a:tblGrid>
              <a:tr h="430035">
                <a:tc gridSpan="2">
                  <a:txBody>
                    <a:bodyPr/>
                    <a:lstStyle/>
                    <a:p>
                      <a:pPr algn="ctr">
                        <a:lnSpc>
                          <a:spcPct val="125000"/>
                        </a:lnSpc>
                      </a:pPr>
                      <a:r>
                        <a:rPr lang="zh-CN" altLang="en-US" sz="1800" b="1" dirty="0"/>
                        <a:t>类别</a:t>
                      </a: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a:p>
                  </a:txBody>
                  <a:tcPr/>
                </a:tc>
                <a:tc>
                  <a:txBody>
                    <a:bodyPr/>
                    <a:lstStyle/>
                    <a:p>
                      <a:pPr algn="ctr">
                        <a:lnSpc>
                          <a:spcPct val="125000"/>
                        </a:lnSpc>
                      </a:pPr>
                      <a:r>
                        <a:rPr lang="zh-CN" altLang="en-US" sz="1800" b="1" dirty="0"/>
                        <a:t>操作风险</a:t>
                      </a: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664599">
                <a:tc rowSpan="4">
                  <a:txBody>
                    <a:bodyPr/>
                    <a:lstStyle/>
                    <a:p>
                      <a:pPr algn="l">
                        <a:lnSpc>
                          <a:spcPct val="125000"/>
                        </a:lnSpc>
                      </a:pPr>
                      <a:r>
                        <a:rPr lang="zh-CN" altLang="en-US" sz="1600" dirty="0"/>
                        <a:t>业务操作类</a:t>
                      </a:r>
                    </a:p>
                  </a:txBody>
                  <a:tcPr marL="72000" marR="72000" marT="0" marB="0" vert="eaVert" anchor="ctr" anchorCtr="1">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zh-CN" altLang="en-US" sz="1600" dirty="0"/>
                        <a:t>严禁</a:t>
                      </a:r>
                      <a:r>
                        <a:rPr lang="zh-CN" altLang="en-US" sz="1600" dirty="0" smtClean="0"/>
                        <a:t>在</a:t>
                      </a:r>
                      <a:r>
                        <a:rPr lang="en-US" sz="1600" dirty="0" err="1" smtClean="0"/>
                        <a:t>FusionCompute</a:t>
                      </a:r>
                      <a:r>
                        <a:rPr lang="zh-CN" altLang="en-US" sz="1600" dirty="0"/>
                        <a:t>的界面上删除虚拟桌面。</a:t>
                      </a:r>
                    </a:p>
                  </a:txBody>
                  <a:tcPr marL="72000" marR="72000" marT="0" marB="0" anchor="ctr"/>
                </a:tc>
                <a:tc>
                  <a:txBody>
                    <a:bodyPr/>
                    <a:lstStyle/>
                    <a:p>
                      <a:pPr marL="36000" algn="l">
                        <a:lnSpc>
                          <a:spcPct val="125000"/>
                        </a:lnSpc>
                      </a:pPr>
                      <a:r>
                        <a:rPr lang="zh-CN" altLang="en-US" sz="1600" dirty="0"/>
                        <a:t>删除后，用户虚拟桌面不可用。</a:t>
                      </a:r>
                    </a:p>
                  </a:txBody>
                  <a:tcPr marL="72000" marR="72000" marT="0" marB="0" anchor="ctr">
                    <a:lnR w="28575" cap="flat" cmpd="sng" algn="ctr">
                      <a:solidFill>
                        <a:schemeClr val="tx1"/>
                      </a:solidFill>
                      <a:prstDash val="solid"/>
                      <a:round/>
                      <a:headEnd type="none" w="med" len="med"/>
                      <a:tailEnd type="none" w="med" len="med"/>
                    </a:lnR>
                  </a:tcPr>
                </a:tc>
              </a:tr>
              <a:tr h="664599">
                <a:tc vMerge="1">
                  <a:txBody>
                    <a:bodyPr/>
                    <a:lstStyle/>
                    <a:p>
                      <a:endParaRPr lang="en-US"/>
                    </a:p>
                  </a:txBody>
                  <a:tcPr/>
                </a:tc>
                <a:tc>
                  <a:txBody>
                    <a:bodyPr/>
                    <a:lstStyle/>
                    <a:p>
                      <a:pPr marL="36000" algn="l">
                        <a:lnSpc>
                          <a:spcPct val="125000"/>
                        </a:lnSpc>
                      </a:pPr>
                      <a:r>
                        <a:rPr lang="zh-CN" altLang="en-US" sz="1600" dirty="0"/>
                        <a:t>严禁在桌面云中搭建</a:t>
                      </a:r>
                      <a:r>
                        <a:rPr lang="en-US" altLang="zh-CN" sz="1600" dirty="0"/>
                        <a:t>DHCP</a:t>
                      </a:r>
                      <a:r>
                        <a:rPr lang="zh-CN" altLang="en-US" sz="1600" dirty="0"/>
                        <a:t>服务器或者</a:t>
                      </a:r>
                      <a:r>
                        <a:rPr lang="en-US" altLang="zh-CN" sz="1600" dirty="0"/>
                        <a:t>DNS</a:t>
                      </a:r>
                      <a:r>
                        <a:rPr lang="zh-CN" altLang="en-US" sz="1600" dirty="0" smtClean="0"/>
                        <a:t>服务器。</a:t>
                      </a:r>
                      <a:endParaRPr lang="zh-CN" altLang="en-US" sz="1600" dirty="0"/>
                    </a:p>
                  </a:txBody>
                  <a:tcPr marL="72000" marR="72000" marT="0" marB="0" anchor="ctr"/>
                </a:tc>
                <a:tc>
                  <a:txBody>
                    <a:bodyPr/>
                    <a:lstStyle/>
                    <a:p>
                      <a:pPr marL="36000" algn="l">
                        <a:lnSpc>
                          <a:spcPct val="125000"/>
                        </a:lnSpc>
                      </a:pPr>
                      <a:r>
                        <a:rPr lang="zh-CN" altLang="en-US" sz="1600" dirty="0"/>
                        <a:t>将会与系统的</a:t>
                      </a:r>
                      <a:r>
                        <a:rPr lang="en-US" altLang="zh-CN" sz="1600" dirty="0"/>
                        <a:t>DHCP</a:t>
                      </a:r>
                      <a:r>
                        <a:rPr lang="zh-CN" altLang="en-US" sz="1600" dirty="0"/>
                        <a:t>服务和</a:t>
                      </a:r>
                      <a:r>
                        <a:rPr lang="en-US" altLang="zh-CN" sz="1600" dirty="0"/>
                        <a:t>DNS</a:t>
                      </a:r>
                      <a:r>
                        <a:rPr lang="zh-CN" altLang="en-US" sz="1600" dirty="0"/>
                        <a:t>服务冲突，导致业务不可用。</a:t>
                      </a:r>
                    </a:p>
                  </a:txBody>
                  <a:tcPr marL="72000" marR="72000" marT="0" marB="0" anchor="ctr">
                    <a:lnR w="28575" cap="flat" cmpd="sng" algn="ctr">
                      <a:solidFill>
                        <a:schemeClr val="tx1"/>
                      </a:solidFill>
                      <a:prstDash val="solid"/>
                      <a:round/>
                      <a:headEnd type="none" w="med" len="med"/>
                      <a:tailEnd type="none" w="med" len="med"/>
                    </a:lnR>
                  </a:tcPr>
                </a:tc>
              </a:tr>
              <a:tr h="1016446">
                <a:tc vMerge="1">
                  <a:txBody>
                    <a:bodyPr/>
                    <a:lstStyle/>
                    <a:p>
                      <a:endParaRPr lang="en-US"/>
                    </a:p>
                  </a:txBody>
                  <a:tcPr/>
                </a:tc>
                <a:tc>
                  <a:txBody>
                    <a:bodyPr/>
                    <a:lstStyle/>
                    <a:p>
                      <a:pPr marL="36000" algn="l">
                        <a:lnSpc>
                          <a:spcPct val="125000"/>
                        </a:lnSpc>
                      </a:pPr>
                      <a:r>
                        <a:rPr lang="zh-CN" altLang="en-US" sz="1600" dirty="0"/>
                        <a:t>严禁在虚拟机操作系统更新补丁等情况正常重启时，执行强制重启或强制关闭虚拟机操作。</a:t>
                      </a:r>
                    </a:p>
                  </a:txBody>
                  <a:tcPr marL="72000" marR="72000" marT="0" marB="0" anchor="ctr"/>
                </a:tc>
                <a:tc>
                  <a:txBody>
                    <a:bodyPr/>
                    <a:lstStyle/>
                    <a:p>
                      <a:pPr marL="36000" algn="l">
                        <a:lnSpc>
                          <a:spcPct val="125000"/>
                        </a:lnSpc>
                      </a:pPr>
                      <a:r>
                        <a:rPr lang="zh-CN" altLang="en-US" sz="1600" dirty="0"/>
                        <a:t>该类情况正常重启耗时较长，如果此时执行强制重启或强制关闭虚拟机操作，有可能损坏虚拟机。</a:t>
                      </a:r>
                    </a:p>
                  </a:txBody>
                  <a:tcPr marL="72000" marR="72000" marT="0" marB="0" anchor="ctr">
                    <a:lnR w="28575" cap="flat" cmpd="sng" algn="ctr">
                      <a:solidFill>
                        <a:schemeClr val="tx1"/>
                      </a:solidFill>
                      <a:prstDash val="solid"/>
                      <a:round/>
                      <a:headEnd type="none" w="med" len="med"/>
                      <a:tailEnd type="none" w="med" len="med"/>
                    </a:lnR>
                  </a:tcPr>
                </a:tc>
              </a:tr>
              <a:tr h="1329198">
                <a:tc vMerge="1">
                  <a:txBody>
                    <a:bodyPr/>
                    <a:lstStyle/>
                    <a:p>
                      <a:endParaRPr lang="en-US"/>
                    </a:p>
                  </a:txBody>
                  <a:tcPr/>
                </a:tc>
                <a:tc>
                  <a:txBody>
                    <a:bodyPr/>
                    <a:lstStyle/>
                    <a:p>
                      <a:pPr marL="36000" algn="l">
                        <a:lnSpc>
                          <a:spcPct val="125000"/>
                        </a:lnSpc>
                      </a:pPr>
                      <a:r>
                        <a:rPr lang="zh-CN" altLang="en-US" sz="1600" dirty="0"/>
                        <a:t>严禁将</a:t>
                      </a:r>
                      <a:r>
                        <a:rPr lang="en-US" sz="1600" dirty="0"/>
                        <a:t>Windows </a:t>
                      </a:r>
                      <a:r>
                        <a:rPr lang="en-US" sz="1600" dirty="0" smtClean="0"/>
                        <a:t>10、Windows </a:t>
                      </a:r>
                      <a:r>
                        <a:rPr lang="en-US" sz="1600" dirty="0"/>
                        <a:t>Server </a:t>
                      </a:r>
                      <a:r>
                        <a:rPr lang="en-US" sz="1600" dirty="0" smtClean="0"/>
                        <a:t>2012</a:t>
                      </a:r>
                      <a:r>
                        <a:rPr lang="zh-CN" altLang="en-US" sz="1600" dirty="0" smtClean="0"/>
                        <a:t>的</a:t>
                      </a:r>
                      <a:r>
                        <a:rPr lang="zh-CN" altLang="en-US" sz="1600" dirty="0"/>
                        <a:t>系统盘作为用户盘挂载到操作系统为</a:t>
                      </a:r>
                      <a:r>
                        <a:rPr lang="en-US" sz="1600" dirty="0"/>
                        <a:t>Windows </a:t>
                      </a:r>
                      <a:r>
                        <a:rPr lang="en-US" sz="1600" dirty="0" smtClean="0"/>
                        <a:t>10</a:t>
                      </a:r>
                      <a:r>
                        <a:rPr lang="zh-CN" altLang="en-US" sz="1600" dirty="0" smtClean="0"/>
                        <a:t>和</a:t>
                      </a:r>
                      <a:r>
                        <a:rPr lang="en-US" sz="1600" dirty="0"/>
                        <a:t>Windows Server </a:t>
                      </a:r>
                      <a:r>
                        <a:rPr lang="en-US" sz="1600" dirty="0" smtClean="0"/>
                        <a:t>2012</a:t>
                      </a:r>
                      <a:r>
                        <a:rPr lang="zh-CN" altLang="en-US" sz="1600" dirty="0" smtClean="0"/>
                        <a:t>的</a:t>
                      </a:r>
                      <a:r>
                        <a:rPr lang="zh-CN" altLang="en-US" sz="1600" dirty="0"/>
                        <a:t>虚拟机上。</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zh-CN" altLang="en-US" sz="1600" dirty="0"/>
                        <a:t>有可能损坏系统的引导文件，导致虚拟机黑屏。</a:t>
                      </a: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4441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禁用操作 </a:t>
            </a:r>
            <a:r>
              <a:rPr lang="en-US" altLang="zh-CN" dirty="0" smtClean="0"/>
              <a:t>- </a:t>
            </a:r>
            <a:r>
              <a:rPr lang="zh-CN" altLang="en-US" dirty="0" smtClean="0"/>
              <a:t>进程服务类 </a:t>
            </a:r>
            <a:r>
              <a:rPr lang="en-US" altLang="zh-CN" dirty="0" smtClean="0"/>
              <a:t>(1)</a:t>
            </a:r>
            <a:endParaRPr lang="en-US" dirty="0"/>
          </a:p>
        </p:txBody>
      </p:sp>
      <p:sp>
        <p:nvSpPr>
          <p:cNvPr id="3" name="文本占位符 2"/>
          <p:cNvSpPr>
            <a:spLocks noGrp="1"/>
          </p:cNvSpPr>
          <p:nvPr>
            <p:ph type="body" sz="quarter" idx="10"/>
          </p:nvPr>
        </p:nvSpPr>
        <p:spPr/>
        <p:txBody>
          <a:bodyPr/>
          <a:lstStyle/>
          <a:p>
            <a:r>
              <a:rPr lang="zh-CN" altLang="en-US" dirty="0" smtClean="0"/>
              <a:t>禁止更改</a:t>
            </a:r>
            <a:r>
              <a:rPr lang="en-US" altLang="zh-CN" dirty="0" err="1" smtClean="0"/>
              <a:t>msconfig</a:t>
            </a:r>
            <a:r>
              <a:rPr lang="zh-CN" altLang="en-US" dirty="0" smtClean="0"/>
              <a:t>系统配置中默认的服务和启动选项。</a:t>
            </a:r>
            <a:endParaRPr lang="en-US" dirty="0"/>
          </a:p>
        </p:txBody>
      </p:sp>
      <p:pic>
        <p:nvPicPr>
          <p:cNvPr id="4" name="图片 3"/>
          <p:cNvPicPr>
            <a:picLocks noChangeAspect="1"/>
          </p:cNvPicPr>
          <p:nvPr/>
        </p:nvPicPr>
        <p:blipFill>
          <a:blip r:embed="rId3"/>
          <a:stretch>
            <a:fillRect/>
          </a:stretch>
        </p:blipFill>
        <p:spPr>
          <a:xfrm>
            <a:off x="2819636" y="1885772"/>
            <a:ext cx="6120680" cy="4502766"/>
          </a:xfrm>
          <a:prstGeom prst="rect">
            <a:avLst/>
          </a:prstGeom>
          <a:ln>
            <a:solidFill>
              <a:schemeClr val="bg1">
                <a:lumMod val="85000"/>
              </a:schemeClr>
            </a:solidFill>
          </a:ln>
        </p:spPr>
      </p:pic>
    </p:spTree>
    <p:extLst>
      <p:ext uri="{BB962C8B-B14F-4D97-AF65-F5344CB8AC3E}">
        <p14:creationId xmlns:p14="http://schemas.microsoft.com/office/powerpoint/2010/main" val="2341794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禁用操作 </a:t>
            </a:r>
            <a:r>
              <a:rPr lang="en-US" altLang="zh-CN" dirty="0" smtClean="0"/>
              <a:t>- </a:t>
            </a:r>
            <a:r>
              <a:rPr lang="zh-CN" altLang="en-US" dirty="0" smtClean="0"/>
              <a:t>进程服务类 </a:t>
            </a:r>
            <a:r>
              <a:rPr lang="en-US" altLang="zh-CN" dirty="0" smtClean="0"/>
              <a:t>(2)</a:t>
            </a:r>
            <a:endParaRPr lang="en-US" dirty="0"/>
          </a:p>
        </p:txBody>
      </p:sp>
      <p:sp>
        <p:nvSpPr>
          <p:cNvPr id="3" name="文本占位符 2"/>
          <p:cNvSpPr>
            <a:spLocks noGrp="1"/>
          </p:cNvSpPr>
          <p:nvPr>
            <p:ph type="body" sz="quarter" idx="10"/>
          </p:nvPr>
        </p:nvSpPr>
        <p:spPr/>
        <p:txBody>
          <a:bodyPr/>
          <a:lstStyle/>
          <a:p>
            <a:r>
              <a:rPr lang="zh-CN" altLang="en-US" dirty="0"/>
              <a:t>禁止禁用</a:t>
            </a:r>
            <a:r>
              <a:rPr lang="en-US" altLang="zh-CN" dirty="0"/>
              <a:t>HDP</a:t>
            </a:r>
            <a:r>
              <a:rPr lang="zh-CN" altLang="en-US" dirty="0"/>
              <a:t>类</a:t>
            </a:r>
            <a:r>
              <a:rPr lang="zh-CN" altLang="en-US" dirty="0" smtClean="0"/>
              <a:t>服务；禁止卸载相关运行必备的软件 </a:t>
            </a:r>
            <a:endParaRPr lang="en-US" altLang="zh-CN" dirty="0"/>
          </a:p>
          <a:p>
            <a:endParaRPr lang="en-US" altLang="zh-CN" dirty="0" smtClean="0"/>
          </a:p>
        </p:txBody>
      </p:sp>
      <p:pic>
        <p:nvPicPr>
          <p:cNvPr id="4" name="图片 3"/>
          <p:cNvPicPr>
            <a:picLocks noChangeAspect="1"/>
          </p:cNvPicPr>
          <p:nvPr/>
        </p:nvPicPr>
        <p:blipFill rotWithShape="1">
          <a:blip r:embed="rId3"/>
          <a:srcRect l="23992" r="11718"/>
          <a:stretch/>
        </p:blipFill>
        <p:spPr>
          <a:xfrm>
            <a:off x="1018871" y="2001427"/>
            <a:ext cx="5113134" cy="4152900"/>
          </a:xfrm>
          <a:prstGeom prst="rect">
            <a:avLst/>
          </a:prstGeom>
          <a:ln>
            <a:solidFill>
              <a:schemeClr val="bg1">
                <a:lumMod val="85000"/>
              </a:schemeClr>
            </a:solidFill>
          </a:ln>
        </p:spPr>
      </p:pic>
      <p:pic>
        <p:nvPicPr>
          <p:cNvPr id="9" name="图片 8"/>
          <p:cNvPicPr>
            <a:picLocks noChangeAspect="1"/>
          </p:cNvPicPr>
          <p:nvPr/>
        </p:nvPicPr>
        <p:blipFill rotWithShape="1">
          <a:blip r:embed="rId4"/>
          <a:srcRect t="4643" r="3521" b="5998"/>
          <a:stretch/>
        </p:blipFill>
        <p:spPr>
          <a:xfrm>
            <a:off x="6168008" y="2816238"/>
            <a:ext cx="5293377" cy="1800200"/>
          </a:xfrm>
          <a:prstGeom prst="rect">
            <a:avLst/>
          </a:prstGeom>
          <a:ln>
            <a:solidFill>
              <a:schemeClr val="bg1">
                <a:lumMod val="85000"/>
              </a:schemeClr>
            </a:solidFill>
          </a:ln>
        </p:spPr>
      </p:pic>
    </p:spTree>
    <p:extLst>
      <p:ext uri="{BB962C8B-B14F-4D97-AF65-F5344CB8AC3E}">
        <p14:creationId xmlns:p14="http://schemas.microsoft.com/office/powerpoint/2010/main" val="386042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禁用操作 </a:t>
            </a:r>
            <a:r>
              <a:rPr lang="en-US" altLang="zh-CN" dirty="0" smtClean="0"/>
              <a:t>- </a:t>
            </a:r>
            <a:r>
              <a:rPr lang="zh-CN" altLang="en-US" dirty="0" smtClean="0"/>
              <a:t>进程服务类 </a:t>
            </a:r>
            <a:r>
              <a:rPr lang="en-US" altLang="zh-CN" dirty="0" smtClean="0"/>
              <a:t>(3)</a:t>
            </a:r>
            <a:endParaRPr lang="en-US" dirty="0"/>
          </a:p>
        </p:txBody>
      </p:sp>
      <p:sp>
        <p:nvSpPr>
          <p:cNvPr id="3" name="文本占位符 2"/>
          <p:cNvSpPr>
            <a:spLocks noGrp="1"/>
          </p:cNvSpPr>
          <p:nvPr>
            <p:ph type="body" sz="quarter" idx="10"/>
          </p:nvPr>
        </p:nvSpPr>
        <p:spPr/>
        <p:txBody>
          <a:bodyPr/>
          <a:lstStyle/>
          <a:p>
            <a:r>
              <a:rPr lang="zh-CN" altLang="en-US" dirty="0" smtClean="0"/>
              <a:t>禁止在任务管理器中禁用以下进程：</a:t>
            </a:r>
            <a:endParaRPr lang="en-US" altLang="zh-CN" dirty="0" smtClean="0"/>
          </a:p>
          <a:p>
            <a:pPr lvl="1"/>
            <a:r>
              <a:rPr lang="en-US" altLang="zh-CN" dirty="0" smtClean="0"/>
              <a:t>Local service</a:t>
            </a:r>
          </a:p>
          <a:p>
            <a:pPr lvl="1"/>
            <a:r>
              <a:rPr lang="en-US" dirty="0" smtClean="0"/>
              <a:t>N</a:t>
            </a:r>
            <a:r>
              <a:rPr lang="en-US" altLang="zh-CN" dirty="0" smtClean="0"/>
              <a:t>etwork service</a:t>
            </a:r>
          </a:p>
          <a:p>
            <a:pPr lvl="1"/>
            <a:r>
              <a:rPr lang="en-US" dirty="0" smtClean="0"/>
              <a:t>System</a:t>
            </a:r>
            <a:endParaRPr lang="en-US" dirty="0"/>
          </a:p>
        </p:txBody>
      </p:sp>
      <p:pic>
        <p:nvPicPr>
          <p:cNvPr id="4" name="图片 3"/>
          <p:cNvPicPr>
            <a:picLocks noChangeAspect="1"/>
          </p:cNvPicPr>
          <p:nvPr/>
        </p:nvPicPr>
        <p:blipFill>
          <a:blip r:embed="rId3"/>
          <a:stretch>
            <a:fillRect/>
          </a:stretch>
        </p:blipFill>
        <p:spPr>
          <a:xfrm>
            <a:off x="6036030" y="1556792"/>
            <a:ext cx="5384516" cy="4691683"/>
          </a:xfrm>
          <a:prstGeom prst="rect">
            <a:avLst/>
          </a:prstGeom>
          <a:ln>
            <a:solidFill>
              <a:schemeClr val="bg1">
                <a:lumMod val="85000"/>
              </a:schemeClr>
            </a:solidFill>
          </a:ln>
        </p:spPr>
      </p:pic>
    </p:spTree>
    <p:extLst>
      <p:ext uri="{BB962C8B-B14F-4D97-AF65-F5344CB8AC3E}">
        <p14:creationId xmlns:p14="http://schemas.microsoft.com/office/powerpoint/2010/main" val="2619481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禁用操作 </a:t>
            </a:r>
            <a:r>
              <a:rPr lang="en-US" altLang="zh-CN" smtClean="0"/>
              <a:t>- </a:t>
            </a:r>
            <a:r>
              <a:rPr lang="zh-CN" altLang="en-US" smtClean="0"/>
              <a:t>网络</a:t>
            </a:r>
            <a:endParaRPr lang="en-US" dirty="0"/>
          </a:p>
        </p:txBody>
      </p:sp>
      <p:sp>
        <p:nvSpPr>
          <p:cNvPr id="3" name="文本占位符 2"/>
          <p:cNvSpPr>
            <a:spLocks noGrp="1"/>
          </p:cNvSpPr>
          <p:nvPr>
            <p:ph type="body" sz="quarter" idx="10"/>
          </p:nvPr>
        </p:nvSpPr>
        <p:spPr>
          <a:xfrm>
            <a:off x="1008062" y="1233488"/>
            <a:ext cx="5159375" cy="3924300"/>
          </a:xfrm>
        </p:spPr>
        <p:txBody>
          <a:bodyPr/>
          <a:lstStyle/>
          <a:p>
            <a:r>
              <a:rPr lang="zh-CN" altLang="en-US" dirty="0" smtClean="0"/>
              <a:t>禁止禁用</a:t>
            </a:r>
            <a:r>
              <a:rPr lang="en-US" altLang="zh-CN" dirty="0" smtClean="0"/>
              <a:t>VM</a:t>
            </a:r>
            <a:r>
              <a:rPr lang="zh-CN" altLang="en-US" dirty="0" smtClean="0"/>
              <a:t>网卡，禁用或修改网络配置。</a:t>
            </a:r>
            <a:endParaRPr lang="en-US" altLang="zh-CN" dirty="0" smtClean="0"/>
          </a:p>
          <a:p>
            <a:r>
              <a:rPr lang="zh-CN" altLang="en-US" dirty="0" smtClean="0"/>
              <a:t>禁止执行修改路由的脚本或命令，如</a:t>
            </a:r>
            <a:r>
              <a:rPr lang="en-US" altLang="zh-CN" dirty="0" smtClean="0"/>
              <a:t>route DELETE</a:t>
            </a:r>
            <a:r>
              <a:rPr lang="zh-CN" altLang="en-US" dirty="0" smtClean="0"/>
              <a:t>。</a:t>
            </a:r>
            <a:endParaRPr lang="en-US" altLang="zh-CN" dirty="0" smtClean="0"/>
          </a:p>
          <a:p>
            <a:r>
              <a:rPr lang="zh-CN" altLang="en-US" dirty="0" smtClean="0"/>
              <a:t>禁止在</a:t>
            </a:r>
            <a:r>
              <a:rPr lang="en-US" altLang="zh-CN" dirty="0" smtClean="0"/>
              <a:t>Windows</a:t>
            </a:r>
            <a:r>
              <a:rPr lang="zh-CN" altLang="en-US" dirty="0" smtClean="0"/>
              <a:t>防火墙例外选项中删除以下端口：</a:t>
            </a:r>
            <a:r>
              <a:rPr lang="en-US" altLang="zh-CN" dirty="0" smtClean="0"/>
              <a:t>28511</a:t>
            </a:r>
            <a:r>
              <a:rPr lang="zh-CN" altLang="en-US" dirty="0" smtClean="0"/>
              <a:t>、</a:t>
            </a:r>
            <a:r>
              <a:rPr lang="en-US" altLang="zh-CN" dirty="0" smtClean="0"/>
              <a:t>285512</a:t>
            </a:r>
            <a:r>
              <a:rPr lang="zh-CN" altLang="en-US" dirty="0" smtClean="0"/>
              <a:t>、</a:t>
            </a:r>
            <a:r>
              <a:rPr lang="en-US" altLang="zh-CN" dirty="0" smtClean="0"/>
              <a:t>28521</a:t>
            </a:r>
            <a:r>
              <a:rPr lang="zh-CN" altLang="en-US" dirty="0" smtClean="0"/>
              <a:t>、</a:t>
            </a:r>
            <a:r>
              <a:rPr lang="en-US" altLang="zh-CN" dirty="0" smtClean="0"/>
              <a:t>28522</a:t>
            </a:r>
            <a:r>
              <a:rPr lang="zh-CN" altLang="en-US" dirty="0" smtClean="0"/>
              <a:t>。</a:t>
            </a:r>
            <a:endParaRPr lang="en-US" altLang="zh-CN" dirty="0" smtClean="0"/>
          </a:p>
          <a:p>
            <a:r>
              <a:rPr lang="zh-CN" altLang="en-US" dirty="0" smtClean="0"/>
              <a:t>禁止打开</a:t>
            </a:r>
            <a:r>
              <a:rPr lang="en-US" altLang="zh-CN" dirty="0" err="1" smtClean="0"/>
              <a:t>Ipsec</a:t>
            </a:r>
            <a:r>
              <a:rPr lang="zh-CN" altLang="en-US" dirty="0" smtClean="0"/>
              <a:t>等具有禁止网络流量功能的软件或工具。</a:t>
            </a:r>
            <a:endParaRPr lang="en-US" altLang="zh-CN" dirty="0" smtClean="0"/>
          </a:p>
          <a:p>
            <a:endParaRPr lang="en-US" dirty="0"/>
          </a:p>
        </p:txBody>
      </p:sp>
      <p:pic>
        <p:nvPicPr>
          <p:cNvPr id="91138" name="Picture 2"/>
          <p:cNvPicPr>
            <a:picLocks noChangeAspect="1" noChangeArrowheads="1"/>
          </p:cNvPicPr>
          <p:nvPr/>
        </p:nvPicPr>
        <p:blipFill>
          <a:blip r:embed="rId3" cstate="print"/>
          <a:srcRect/>
          <a:stretch>
            <a:fillRect/>
          </a:stretch>
        </p:blipFill>
        <p:spPr bwMode="auto">
          <a:xfrm>
            <a:off x="7032104" y="2150164"/>
            <a:ext cx="3533288" cy="3132348"/>
          </a:xfrm>
          <a:prstGeom prst="rect">
            <a:avLst/>
          </a:prstGeom>
          <a:noFill/>
          <a:ln w="9525">
            <a:noFill/>
            <a:miter lim="800000"/>
            <a:headEnd/>
            <a:tailEnd/>
          </a:ln>
        </p:spPr>
      </p:pic>
    </p:spTree>
    <p:extLst>
      <p:ext uri="{BB962C8B-B14F-4D97-AF65-F5344CB8AC3E}">
        <p14:creationId xmlns:p14="http://schemas.microsoft.com/office/powerpoint/2010/main" val="1997164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其它禁用操作 </a:t>
            </a:r>
            <a:endParaRPr lang="en-US" dirty="0"/>
          </a:p>
        </p:txBody>
      </p:sp>
      <p:sp>
        <p:nvSpPr>
          <p:cNvPr id="3" name="文本占位符 2"/>
          <p:cNvSpPr>
            <a:spLocks noGrp="1"/>
          </p:cNvSpPr>
          <p:nvPr>
            <p:ph type="body" sz="quarter" idx="10"/>
          </p:nvPr>
        </p:nvSpPr>
        <p:spPr/>
        <p:txBody>
          <a:bodyPr/>
          <a:lstStyle/>
          <a:p>
            <a:r>
              <a:rPr lang="zh-CN" altLang="en-US" dirty="0" smtClean="0"/>
              <a:t>禁止删除</a:t>
            </a:r>
            <a:r>
              <a:rPr lang="en-US" altLang="zh-CN" dirty="0" smtClean="0"/>
              <a:t>C:\Program Files\Huawei</a:t>
            </a:r>
            <a:r>
              <a:rPr lang="zh-CN" altLang="en-US" dirty="0" smtClean="0"/>
              <a:t>目录下的文件和文件夹。</a:t>
            </a:r>
            <a:endParaRPr lang="en-US" altLang="zh-CN" dirty="0" smtClean="0"/>
          </a:p>
          <a:p>
            <a:r>
              <a:rPr lang="zh-CN" altLang="en-US" dirty="0"/>
              <a:t>禁止对</a:t>
            </a:r>
            <a:r>
              <a:rPr lang="en-US" altLang="zh-CN" dirty="0"/>
              <a:t>VM</a:t>
            </a:r>
            <a:r>
              <a:rPr lang="zh-CN" altLang="en-US" dirty="0"/>
              <a:t>执行睡眠操作，</a:t>
            </a:r>
            <a:r>
              <a:rPr lang="en-US" altLang="zh-CN" dirty="0"/>
              <a:t>VM</a:t>
            </a:r>
            <a:r>
              <a:rPr lang="zh-CN" altLang="en-US" dirty="0"/>
              <a:t>默认不启用睡眠操作</a:t>
            </a:r>
            <a:r>
              <a:rPr lang="zh-CN" altLang="en-US" dirty="0" smtClean="0"/>
              <a:t>。</a:t>
            </a:r>
            <a:endParaRPr lang="en-US" altLang="zh-CN" dirty="0" smtClean="0"/>
          </a:p>
          <a:p>
            <a:r>
              <a:rPr lang="zh-CN" altLang="en-US" dirty="0"/>
              <a:t>禁止修改</a:t>
            </a:r>
            <a:r>
              <a:rPr lang="en-US" altLang="zh-CN" dirty="0"/>
              <a:t>HDP</a:t>
            </a:r>
            <a:r>
              <a:rPr lang="zh-CN" altLang="en-US" dirty="0"/>
              <a:t>客户端（</a:t>
            </a:r>
            <a:r>
              <a:rPr lang="en-US" altLang="zh-CN" dirty="0"/>
              <a:t>Access Agent</a:t>
            </a:r>
            <a:r>
              <a:rPr lang="zh-CN" altLang="en-US" dirty="0"/>
              <a:t>）配置文件。</a:t>
            </a:r>
            <a:endParaRPr lang="en-US" altLang="zh-CN" dirty="0"/>
          </a:p>
          <a:p>
            <a:r>
              <a:rPr lang="zh-CN" altLang="en-US" dirty="0"/>
              <a:t>禁止运行优化软件对注册表进行清理和优化。</a:t>
            </a:r>
            <a:endParaRPr lang="en-US" altLang="zh-CN" dirty="0"/>
          </a:p>
          <a:p>
            <a:r>
              <a:rPr lang="zh-CN" altLang="en-US" dirty="0"/>
              <a:t>（慎用操作）自定义安装具有复杂变换功能的屏保，该操作会消耗大量系统资源，用户重新进入</a:t>
            </a:r>
            <a:r>
              <a:rPr lang="en-US" altLang="zh-CN" dirty="0"/>
              <a:t>VM</a:t>
            </a:r>
            <a:r>
              <a:rPr lang="zh-CN" altLang="en-US" dirty="0"/>
              <a:t>桌面时会有一定的延迟。</a:t>
            </a:r>
            <a:endParaRPr lang="en-US" altLang="zh-CN" dirty="0"/>
          </a:p>
          <a:p>
            <a:endParaRPr lang="en-US" altLang="zh-CN" dirty="0"/>
          </a:p>
          <a:p>
            <a:endParaRPr lang="en-US" dirty="0"/>
          </a:p>
        </p:txBody>
      </p:sp>
      <p:pic>
        <p:nvPicPr>
          <p:cNvPr id="6" name="图片 5"/>
          <p:cNvPicPr>
            <a:picLocks noChangeAspect="1"/>
          </p:cNvPicPr>
          <p:nvPr/>
        </p:nvPicPr>
        <p:blipFill>
          <a:blip r:embed="rId3"/>
          <a:stretch>
            <a:fillRect/>
          </a:stretch>
        </p:blipFill>
        <p:spPr>
          <a:xfrm>
            <a:off x="7195965" y="4457700"/>
            <a:ext cx="3209925" cy="1924050"/>
          </a:xfrm>
          <a:prstGeom prst="rect">
            <a:avLst/>
          </a:prstGeom>
          <a:ln>
            <a:solidFill>
              <a:schemeClr val="bg1">
                <a:lumMod val="85000"/>
              </a:schemeClr>
            </a:solidFill>
          </a:ln>
        </p:spPr>
      </p:pic>
      <p:pic>
        <p:nvPicPr>
          <p:cNvPr id="7" name="图片 6"/>
          <p:cNvPicPr>
            <a:picLocks noChangeAspect="1"/>
          </p:cNvPicPr>
          <p:nvPr/>
        </p:nvPicPr>
        <p:blipFill>
          <a:blip r:embed="rId4"/>
          <a:stretch>
            <a:fillRect/>
          </a:stretch>
        </p:blipFill>
        <p:spPr>
          <a:xfrm>
            <a:off x="1463156" y="4628500"/>
            <a:ext cx="4743450" cy="1552575"/>
          </a:xfrm>
          <a:prstGeom prst="rect">
            <a:avLst/>
          </a:prstGeom>
          <a:ln>
            <a:solidFill>
              <a:schemeClr val="bg1">
                <a:lumMod val="85000"/>
              </a:schemeClr>
            </a:solidFill>
          </a:ln>
        </p:spPr>
      </p:pic>
    </p:spTree>
    <p:extLst>
      <p:ext uri="{BB962C8B-B14F-4D97-AF65-F5344CB8AC3E}">
        <p14:creationId xmlns:p14="http://schemas.microsoft.com/office/powerpoint/2010/main" val="3676981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高危操作 </a:t>
            </a:r>
            <a:r>
              <a:rPr lang="en-US" altLang="zh-CN" dirty="0" smtClean="0"/>
              <a:t>(1)</a:t>
            </a:r>
            <a:endParaRPr lang="en-US" altLang="en-US" dirty="0"/>
          </a:p>
        </p:txBody>
      </p:sp>
      <p:sp>
        <p:nvSpPr>
          <p:cNvPr id="3" name="文本占位符 2"/>
          <p:cNvSpPr>
            <a:spLocks noGrp="1"/>
          </p:cNvSpPr>
          <p:nvPr>
            <p:ph type="body" sz="quarter" idx="10"/>
          </p:nvPr>
        </p:nvSpPr>
        <p:spPr/>
        <p:txBody>
          <a:bodyPr/>
          <a:lstStyle/>
          <a:p>
            <a:r>
              <a:rPr lang="zh-CN" altLang="en-US" sz="1800" dirty="0"/>
              <a:t>在维护</a:t>
            </a:r>
            <a:r>
              <a:rPr lang="en-US" sz="1800" dirty="0" err="1"/>
              <a:t>FusionAccess</a:t>
            </a:r>
            <a:r>
              <a:rPr lang="zh-CN" altLang="en-US" sz="1800" dirty="0"/>
              <a:t>时，为了确保系统的安全性和稳定性，还需注意下表所示的高危操作。</a:t>
            </a:r>
          </a:p>
          <a:p>
            <a:endParaRPr lang="en-US" sz="1800" dirty="0"/>
          </a:p>
        </p:txBody>
      </p:sp>
      <p:graphicFrame>
        <p:nvGraphicFramePr>
          <p:cNvPr id="4" name="表格 3"/>
          <p:cNvGraphicFramePr>
            <a:graphicFrameLocks noGrp="1"/>
          </p:cNvGraphicFramePr>
          <p:nvPr>
            <p:extLst>
              <p:ext uri="{D42A27DB-BD31-4B8C-83A1-F6EECF244321}">
                <p14:modId xmlns:p14="http://schemas.microsoft.com/office/powerpoint/2010/main" val="3010774004"/>
              </p:ext>
            </p:extLst>
          </p:nvPr>
        </p:nvGraphicFramePr>
        <p:xfrm>
          <a:off x="1307468" y="1808844"/>
          <a:ext cx="9865096" cy="4470253"/>
        </p:xfrm>
        <a:graphic>
          <a:graphicData uri="http://schemas.openxmlformats.org/drawingml/2006/table">
            <a:tbl>
              <a:tblPr/>
              <a:tblGrid>
                <a:gridCol w="2398385"/>
                <a:gridCol w="1826904"/>
                <a:gridCol w="1250389"/>
                <a:gridCol w="2126952"/>
                <a:gridCol w="2262466"/>
              </a:tblGrid>
              <a:tr h="446447">
                <a:tc>
                  <a:txBody>
                    <a:bodyPr/>
                    <a:lstStyle/>
                    <a:p>
                      <a:pPr marL="0" marR="0" indent="0" algn="ctr" defTabSz="914400" rtl="0" eaLnBrk="1" fontAlgn="auto" latinLnBrk="0" hangingPunct="1">
                        <a:lnSpc>
                          <a:spcPct val="125000"/>
                        </a:lnSpc>
                        <a:spcBef>
                          <a:spcPts val="0"/>
                        </a:spcBef>
                        <a:spcAft>
                          <a:spcPts val="0"/>
                        </a:spcAft>
                        <a:buClrTx/>
                        <a:buSzTx/>
                        <a:buFontTx/>
                        <a:buNone/>
                        <a:tabLst/>
                        <a:defRPr/>
                      </a:pPr>
                      <a:r>
                        <a:rPr lang="zh-CN" altLang="en-US" sz="1600" b="1" dirty="0" smtClean="0"/>
                        <a:t>操作名称</a:t>
                      </a:r>
                      <a:endParaRPr lang="zh-CN" altLang="en-US" sz="1600" b="1" dirty="0" smtClean="0">
                        <a:latin typeface="+mn-lt"/>
                        <a:ea typeface="+mn-ea"/>
                      </a:endParaRP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操作风险</a:t>
                      </a:r>
                      <a:endParaRPr lang="zh-CN" altLang="en-US" sz="1600" b="1" dirty="0">
                        <a:latin typeface="+mn-lt"/>
                        <a:ea typeface="+mn-ea"/>
                      </a:endParaRP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风险等级</a:t>
                      </a:r>
                      <a:endParaRPr lang="zh-CN" altLang="en-US" sz="1600" b="1" dirty="0">
                        <a:latin typeface="+mn-lt"/>
                        <a:ea typeface="+mn-ea"/>
                      </a:endParaRP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规避措施</a:t>
                      </a:r>
                      <a:endParaRPr lang="zh-CN" altLang="en-US" sz="1600" b="1" dirty="0">
                        <a:latin typeface="+mn-lt"/>
                        <a:ea typeface="+mn-ea"/>
                      </a:endParaRP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重大操作观察项目</a:t>
                      </a:r>
                      <a:endParaRPr lang="zh-CN" altLang="en-US" sz="1600" b="1" dirty="0">
                        <a:latin typeface="+mn-lt"/>
                        <a:ea typeface="+mn-ea"/>
                      </a:endParaRP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527619">
                <a:tc>
                  <a:txBody>
                    <a:bodyPr/>
                    <a:lstStyle/>
                    <a:p>
                      <a:pPr marL="36000" algn="l">
                        <a:lnSpc>
                          <a:spcPct val="125000"/>
                        </a:lnSpc>
                      </a:pPr>
                      <a:r>
                        <a:rPr lang="zh-CN" altLang="en-US" sz="1400" dirty="0">
                          <a:latin typeface="+mn-ea"/>
                          <a:ea typeface="+mn-ea"/>
                        </a:rPr>
                        <a:t>更换基础架构服务器</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lnSpc>
                          <a:spcPct val="125000"/>
                        </a:lnSpc>
                      </a:pPr>
                      <a:r>
                        <a:rPr lang="zh-CN" altLang="en-US" sz="1400" dirty="0">
                          <a:latin typeface="+mn-ea"/>
                          <a:ea typeface="+mn-ea"/>
                        </a:rPr>
                        <a:t>操作不当，可能导致业务中断。</a:t>
                      </a:r>
                    </a:p>
                  </a:txBody>
                  <a:tcPr marL="72000" marR="72000" marT="0" marB="0" anchor="ctr"/>
                </a:tc>
                <a:tc>
                  <a:txBody>
                    <a:bodyPr/>
                    <a:lstStyle/>
                    <a:p>
                      <a:pPr marL="36000" algn="l">
                        <a:lnSpc>
                          <a:spcPct val="125000"/>
                        </a:lnSpc>
                      </a:pPr>
                      <a:r>
                        <a:rPr lang="en-US" sz="1400">
                          <a:latin typeface="+mn-ea"/>
                          <a:ea typeface="+mn-ea"/>
                        </a:rPr>
                        <a:t>★★★</a:t>
                      </a:r>
                    </a:p>
                  </a:txBody>
                  <a:tcPr marL="72000" marR="72000" marT="0" marB="0" anchor="ctr"/>
                </a:tc>
                <a:tc>
                  <a:txBody>
                    <a:bodyPr/>
                    <a:lstStyle/>
                    <a:p>
                      <a:pPr marL="36000" algn="l">
                        <a:lnSpc>
                          <a:spcPct val="125000"/>
                        </a:lnSpc>
                      </a:pPr>
                      <a:r>
                        <a:rPr lang="zh-CN" altLang="en-US" sz="1400" dirty="0">
                          <a:latin typeface="+mn-ea"/>
                          <a:ea typeface="+mn-ea"/>
                        </a:rPr>
                        <a:t>先备份数据，再进行更换操作。</a:t>
                      </a:r>
                    </a:p>
                  </a:txBody>
                  <a:tcPr marL="72000" marR="72000" marT="0" marB="0" anchor="ctr"/>
                </a:tc>
                <a:tc>
                  <a:txBody>
                    <a:bodyPr/>
                    <a:lstStyle/>
                    <a:p>
                      <a:pPr marL="36000" algn="l">
                        <a:lnSpc>
                          <a:spcPct val="125000"/>
                        </a:lnSpc>
                      </a:pPr>
                      <a:r>
                        <a:rPr lang="zh-CN" altLang="en-US" sz="1400" dirty="0">
                          <a:latin typeface="+mn-ea"/>
                          <a:ea typeface="+mn-ea"/>
                        </a:rPr>
                        <a:t>观察是否存在未恢复的异常告警。</a:t>
                      </a:r>
                    </a:p>
                  </a:txBody>
                  <a:tcPr marL="72000" marR="72000" marT="0" marB="0" anchor="ctr">
                    <a:lnR w="28575" cap="flat" cmpd="sng" algn="ctr">
                      <a:solidFill>
                        <a:schemeClr val="tx1"/>
                      </a:solidFill>
                      <a:prstDash val="solid"/>
                      <a:round/>
                      <a:headEnd type="none" w="med" len="med"/>
                      <a:tailEnd type="none" w="med" len="med"/>
                    </a:lnR>
                  </a:tcPr>
                </a:tc>
              </a:tr>
              <a:tr h="811722">
                <a:tc>
                  <a:txBody>
                    <a:bodyPr/>
                    <a:lstStyle/>
                    <a:p>
                      <a:pPr marL="36000" algn="l">
                        <a:lnSpc>
                          <a:spcPct val="125000"/>
                        </a:lnSpc>
                      </a:pPr>
                      <a:r>
                        <a:rPr lang="en-US" altLang="zh-CN" sz="1400" dirty="0">
                          <a:latin typeface="+mn-ea"/>
                          <a:ea typeface="+mn-ea"/>
                        </a:rPr>
                        <a:t>AD</a:t>
                      </a:r>
                      <a:r>
                        <a:rPr lang="zh-CN" altLang="en-US" sz="1400" dirty="0">
                          <a:latin typeface="+mn-ea"/>
                          <a:ea typeface="+mn-ea"/>
                        </a:rPr>
                        <a:t>上修改组策略操作</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lnSpc>
                          <a:spcPct val="125000"/>
                        </a:lnSpc>
                      </a:pPr>
                      <a:r>
                        <a:rPr lang="zh-CN" altLang="en-US" sz="1400" dirty="0">
                          <a:latin typeface="+mn-ea"/>
                          <a:ea typeface="+mn-ea"/>
                        </a:rPr>
                        <a:t>操作不当，可能导致业务中断。</a:t>
                      </a:r>
                    </a:p>
                  </a:txBody>
                  <a:tcPr marL="72000" marR="72000" marT="0" marB="0" anchor="ctr"/>
                </a:tc>
                <a:tc>
                  <a:txBody>
                    <a:bodyPr/>
                    <a:lstStyle/>
                    <a:p>
                      <a:pPr marL="36000" algn="l">
                        <a:lnSpc>
                          <a:spcPct val="125000"/>
                        </a:lnSpc>
                      </a:pPr>
                      <a:r>
                        <a:rPr lang="en-US" sz="1400" dirty="0">
                          <a:latin typeface="+mn-ea"/>
                          <a:ea typeface="+mn-ea"/>
                        </a:rPr>
                        <a:t>★★</a:t>
                      </a:r>
                    </a:p>
                  </a:txBody>
                  <a:tcPr marL="72000" marR="72000" marT="0" marB="0" anchor="ctr"/>
                </a:tc>
                <a:tc>
                  <a:txBody>
                    <a:bodyPr/>
                    <a:lstStyle/>
                    <a:p>
                      <a:pPr marL="36000" algn="l">
                        <a:lnSpc>
                          <a:spcPct val="125000"/>
                        </a:lnSpc>
                      </a:pPr>
                      <a:r>
                        <a:rPr lang="zh-CN" altLang="en-US" sz="1400" dirty="0">
                          <a:latin typeface="+mn-ea"/>
                          <a:ea typeface="+mn-ea"/>
                        </a:rPr>
                        <a:t>记录</a:t>
                      </a:r>
                      <a:r>
                        <a:rPr lang="en-US" altLang="zh-CN" sz="1400" dirty="0">
                          <a:latin typeface="+mn-ea"/>
                          <a:ea typeface="+mn-ea"/>
                        </a:rPr>
                        <a:t>AD</a:t>
                      </a:r>
                      <a:r>
                        <a:rPr lang="zh-CN" altLang="en-US" sz="1400" dirty="0">
                          <a:latin typeface="+mn-ea"/>
                          <a:ea typeface="+mn-ea"/>
                        </a:rPr>
                        <a:t>修改前的配置情况，当出现问题时，便于进行回退操作。</a:t>
                      </a:r>
                    </a:p>
                  </a:txBody>
                  <a:tcPr marL="72000" marR="72000" marT="0" marB="0" anchor="ctr"/>
                </a:tc>
                <a:tc>
                  <a:txBody>
                    <a:bodyPr/>
                    <a:lstStyle/>
                    <a:p>
                      <a:pPr marL="36000" algn="l">
                        <a:lnSpc>
                          <a:spcPct val="125000"/>
                        </a:lnSpc>
                      </a:pPr>
                      <a:r>
                        <a:rPr lang="zh-CN" altLang="en-US" sz="1400">
                          <a:latin typeface="+mn-ea"/>
                          <a:ea typeface="+mn-ea"/>
                        </a:rPr>
                        <a:t>观察虚拟机是否可以正常登录使用。</a:t>
                      </a:r>
                    </a:p>
                  </a:txBody>
                  <a:tcPr marL="72000" marR="72000" marT="0" marB="0" anchor="ctr">
                    <a:lnR w="28575" cap="flat" cmpd="sng" algn="ctr">
                      <a:solidFill>
                        <a:schemeClr val="tx1"/>
                      </a:solidFill>
                      <a:prstDash val="solid"/>
                      <a:round/>
                      <a:headEnd type="none" w="med" len="med"/>
                      <a:tailEnd type="none" w="med" len="med"/>
                    </a:lnR>
                  </a:tcPr>
                </a:tc>
              </a:tr>
              <a:tr h="1339342">
                <a:tc>
                  <a:txBody>
                    <a:bodyPr/>
                    <a:lstStyle/>
                    <a:p>
                      <a:pPr marL="36000" algn="l">
                        <a:lnSpc>
                          <a:spcPct val="125000"/>
                        </a:lnSpc>
                      </a:pPr>
                      <a:r>
                        <a:rPr lang="en-US" altLang="zh-CN" sz="1400" dirty="0">
                          <a:latin typeface="+mn-ea"/>
                          <a:ea typeface="+mn-ea"/>
                        </a:rPr>
                        <a:t>ITA</a:t>
                      </a:r>
                      <a:r>
                        <a:rPr lang="zh-CN" altLang="en-US" sz="1400" dirty="0">
                          <a:latin typeface="+mn-ea"/>
                          <a:ea typeface="+mn-ea"/>
                        </a:rPr>
                        <a:t>上批量创建、批量关联操作</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lnSpc>
                          <a:spcPct val="125000"/>
                        </a:lnSpc>
                      </a:pPr>
                      <a:r>
                        <a:rPr lang="zh-CN" altLang="en-US" sz="1400" dirty="0">
                          <a:latin typeface="+mn-ea"/>
                          <a:ea typeface="+mn-ea"/>
                        </a:rPr>
                        <a:t>白天进行批量操作，会影响</a:t>
                      </a:r>
                      <a:r>
                        <a:rPr lang="en-US" altLang="zh-CN" sz="1400" dirty="0">
                          <a:latin typeface="+mn-ea"/>
                          <a:ea typeface="+mn-ea"/>
                        </a:rPr>
                        <a:t>ITA</a:t>
                      </a:r>
                      <a:r>
                        <a:rPr lang="zh-CN" altLang="en-US" sz="1400" dirty="0">
                          <a:latin typeface="+mn-ea"/>
                          <a:ea typeface="+mn-ea"/>
                        </a:rPr>
                        <a:t>的性能，可能导致其他业务异常。</a:t>
                      </a:r>
                    </a:p>
                  </a:txBody>
                  <a:tcPr marL="72000" marR="72000" marT="0" marB="0" anchor="ctr"/>
                </a:tc>
                <a:tc>
                  <a:txBody>
                    <a:bodyPr/>
                    <a:lstStyle/>
                    <a:p>
                      <a:pPr marL="36000" algn="l">
                        <a:lnSpc>
                          <a:spcPct val="125000"/>
                        </a:lnSpc>
                      </a:pPr>
                      <a:r>
                        <a:rPr lang="en-US" sz="1400" dirty="0">
                          <a:latin typeface="+mn-ea"/>
                          <a:ea typeface="+mn-ea"/>
                        </a:rPr>
                        <a:t>★★★</a:t>
                      </a:r>
                    </a:p>
                  </a:txBody>
                  <a:tcPr marL="72000" marR="72000" marT="0" marB="0" anchor="ctr"/>
                </a:tc>
                <a:tc>
                  <a:txBody>
                    <a:bodyPr/>
                    <a:lstStyle/>
                    <a:p>
                      <a:pPr marL="36000" algn="l">
                        <a:lnSpc>
                          <a:spcPct val="125000"/>
                        </a:lnSpc>
                        <a:buFont typeface="+mj-lt"/>
                        <a:buAutoNum type="arabicPeriod"/>
                      </a:pPr>
                      <a:r>
                        <a:rPr lang="zh-CN" altLang="en-US" sz="1400" dirty="0">
                          <a:latin typeface="+mn-ea"/>
                          <a:ea typeface="+mn-ea"/>
                        </a:rPr>
                        <a:t>在夜间业务量低时进行批量操作。 </a:t>
                      </a:r>
                    </a:p>
                    <a:p>
                      <a:pPr marL="36000" algn="l">
                        <a:lnSpc>
                          <a:spcPct val="125000"/>
                        </a:lnSpc>
                        <a:buFont typeface="+mj-lt"/>
                        <a:buAutoNum type="arabicPeriod"/>
                      </a:pPr>
                      <a:r>
                        <a:rPr lang="zh-CN" altLang="en-US" sz="1400" dirty="0">
                          <a:latin typeface="+mn-ea"/>
                          <a:ea typeface="+mn-ea"/>
                        </a:rPr>
                        <a:t>批量创建、批量关联虚拟机前，请确认资源是否充足。</a:t>
                      </a:r>
                    </a:p>
                  </a:txBody>
                  <a:tcPr marL="72000" marR="72000" marT="0" marB="0" anchor="ctr"/>
                </a:tc>
                <a:tc>
                  <a:txBody>
                    <a:bodyPr/>
                    <a:lstStyle/>
                    <a:p>
                      <a:pPr marL="36000" algn="l">
                        <a:lnSpc>
                          <a:spcPct val="125000"/>
                        </a:lnSpc>
                      </a:pPr>
                      <a:r>
                        <a:rPr lang="zh-CN" altLang="en-US" sz="1400">
                          <a:latin typeface="+mn-ea"/>
                          <a:ea typeface="+mn-ea"/>
                        </a:rPr>
                        <a:t>观察虚拟机是否可以正常登录使用。</a:t>
                      </a:r>
                    </a:p>
                  </a:txBody>
                  <a:tcPr marL="72000" marR="72000" marT="0" marB="0" anchor="ctr">
                    <a:lnR w="28575" cap="flat" cmpd="sng" algn="ctr">
                      <a:solidFill>
                        <a:schemeClr val="tx1"/>
                      </a:solidFill>
                      <a:prstDash val="solid"/>
                      <a:round/>
                      <a:headEnd type="none" w="med" len="med"/>
                      <a:tailEnd type="none" w="med" len="med"/>
                    </a:lnR>
                  </a:tcPr>
                </a:tc>
              </a:tr>
              <a:tr h="1339342">
                <a:tc>
                  <a:txBody>
                    <a:bodyPr/>
                    <a:lstStyle/>
                    <a:p>
                      <a:pPr marL="36000" algn="l">
                        <a:lnSpc>
                          <a:spcPct val="125000"/>
                        </a:lnSpc>
                      </a:pPr>
                      <a:r>
                        <a:rPr lang="zh-CN" altLang="en-US" sz="1400" dirty="0">
                          <a:latin typeface="+mn-ea"/>
                          <a:ea typeface="+mn-ea"/>
                        </a:rPr>
                        <a:t>在</a:t>
                      </a:r>
                      <a:r>
                        <a:rPr lang="en-US" sz="1400" dirty="0">
                          <a:latin typeface="+mn-ea"/>
                          <a:ea typeface="+mn-ea"/>
                        </a:rPr>
                        <a:t>FusionAccess</a:t>
                      </a:r>
                      <a:r>
                        <a:rPr lang="zh-CN" altLang="en-US" sz="1400" dirty="0">
                          <a:latin typeface="+mn-ea"/>
                          <a:ea typeface="+mn-ea"/>
                        </a:rPr>
                        <a:t>界面“系统管理 </a:t>
                      </a:r>
                      <a:r>
                        <a:rPr lang="en-US" altLang="zh-CN" sz="1400" dirty="0">
                          <a:latin typeface="+mn-ea"/>
                          <a:ea typeface="+mn-ea"/>
                        </a:rPr>
                        <a:t>&gt; </a:t>
                      </a:r>
                      <a:r>
                        <a:rPr lang="zh-CN" altLang="en-US" sz="1400" dirty="0">
                          <a:latin typeface="+mn-ea"/>
                          <a:ea typeface="+mn-ea"/>
                        </a:rPr>
                        <a:t>初始配置”中执行“配置虚拟机化环境”、“配置域</a:t>
                      </a:r>
                      <a:r>
                        <a:rPr lang="en-US" altLang="zh-CN" sz="1400" dirty="0">
                          <a:latin typeface="+mn-ea"/>
                          <a:ea typeface="+mn-ea"/>
                        </a:rPr>
                        <a:t>/</a:t>
                      </a:r>
                      <a:r>
                        <a:rPr lang="en-US" sz="1400" dirty="0">
                          <a:latin typeface="+mn-ea"/>
                          <a:ea typeface="+mn-ea"/>
                        </a:rPr>
                        <a:t>OU”、“</a:t>
                      </a:r>
                      <a:r>
                        <a:rPr lang="zh-CN" altLang="en-US" sz="1400" dirty="0">
                          <a:latin typeface="+mn-ea"/>
                          <a:ea typeface="+mn-ea"/>
                        </a:rPr>
                        <a:t>配置桌面组件”操作。</a:t>
                      </a: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zh-CN" altLang="en-US" sz="1400" dirty="0">
                          <a:latin typeface="+mn-ea"/>
                          <a:ea typeface="+mn-ea"/>
                        </a:rPr>
                        <a:t>操作不当，可能导致业务中断。</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en-US" sz="1400" dirty="0">
                          <a:latin typeface="+mn-ea"/>
                          <a:ea typeface="+mn-ea"/>
                        </a:rPr>
                        <a:t>★★</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zh-CN" altLang="en-US" sz="1400" dirty="0">
                          <a:latin typeface="+mn-ea"/>
                          <a:ea typeface="+mn-ea"/>
                        </a:rPr>
                        <a:t>记录修改前的配置情况，当出现问题时，便于进行恢复操作。</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zh-CN" altLang="en-US" sz="1400" dirty="0">
                          <a:latin typeface="+mn-ea"/>
                          <a:ea typeface="+mn-ea"/>
                        </a:rPr>
                        <a:t>观察创建虚拟机是否可以成功。</a:t>
                      </a: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6266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高危操作 </a:t>
            </a:r>
            <a:r>
              <a:rPr lang="en-US" altLang="zh-CN" dirty="0" smtClean="0"/>
              <a:t>(2)</a:t>
            </a:r>
            <a:endParaRPr lang="en-US" altLang="en-US" dirty="0"/>
          </a:p>
        </p:txBody>
      </p:sp>
      <p:graphicFrame>
        <p:nvGraphicFramePr>
          <p:cNvPr id="4" name="表格 3"/>
          <p:cNvGraphicFramePr>
            <a:graphicFrameLocks noGrp="1"/>
          </p:cNvGraphicFramePr>
          <p:nvPr>
            <p:extLst>
              <p:ext uri="{D42A27DB-BD31-4B8C-83A1-F6EECF244321}">
                <p14:modId xmlns:p14="http://schemas.microsoft.com/office/powerpoint/2010/main" val="1192528700"/>
              </p:ext>
            </p:extLst>
          </p:nvPr>
        </p:nvGraphicFramePr>
        <p:xfrm>
          <a:off x="1127448" y="1376772"/>
          <a:ext cx="10189133" cy="4356483"/>
        </p:xfrm>
        <a:graphic>
          <a:graphicData uri="http://schemas.openxmlformats.org/drawingml/2006/table">
            <a:tbl>
              <a:tblPr/>
              <a:tblGrid>
                <a:gridCol w="2106846"/>
                <a:gridCol w="1954904"/>
                <a:gridCol w="1329994"/>
                <a:gridCol w="2422112"/>
                <a:gridCol w="2375277"/>
              </a:tblGrid>
              <a:tr h="413632">
                <a:tc>
                  <a:txBody>
                    <a:bodyPr/>
                    <a:lstStyle/>
                    <a:p>
                      <a:pPr marL="0" marR="0" indent="0" algn="ctr" defTabSz="914400" rtl="0" eaLnBrk="1" fontAlgn="auto" latinLnBrk="0" hangingPunct="1">
                        <a:lnSpc>
                          <a:spcPct val="125000"/>
                        </a:lnSpc>
                        <a:spcBef>
                          <a:spcPts val="0"/>
                        </a:spcBef>
                        <a:spcAft>
                          <a:spcPts val="0"/>
                        </a:spcAft>
                        <a:buClrTx/>
                        <a:buSzTx/>
                        <a:buFontTx/>
                        <a:buNone/>
                        <a:tabLst/>
                        <a:defRPr/>
                      </a:pPr>
                      <a:r>
                        <a:rPr lang="zh-CN" altLang="en-US" sz="1600" b="1" dirty="0" smtClean="0"/>
                        <a:t>操作名称</a:t>
                      </a: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操作风险</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风险等级</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规避措施</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重大操作观察项目</a:t>
                      </a: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938774">
                <a:tc>
                  <a:txBody>
                    <a:bodyPr/>
                    <a:lstStyle/>
                    <a:p>
                      <a:pPr marL="36000" algn="l"/>
                      <a:r>
                        <a:rPr lang="zh-CN" altLang="en-US" sz="1400" dirty="0"/>
                        <a:t>手动误删除虚拟机</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r>
                        <a:rPr lang="zh-CN" altLang="en-US" sz="1400" dirty="0"/>
                        <a:t>操作不当，会导致虚拟机丢失，数据丢失，业务中断。</a:t>
                      </a:r>
                    </a:p>
                  </a:txBody>
                  <a:tcPr marL="72000" marR="72000" marT="0" marB="0" anchor="ctr"/>
                </a:tc>
                <a:tc>
                  <a:txBody>
                    <a:bodyPr/>
                    <a:lstStyle/>
                    <a:p>
                      <a:pPr marL="36000" algn="l"/>
                      <a:r>
                        <a:rPr lang="en-US" sz="1400" dirty="0"/>
                        <a:t>★★</a:t>
                      </a:r>
                    </a:p>
                  </a:txBody>
                  <a:tcPr marL="72000" marR="72000" marT="0" marB="0" anchor="ctr"/>
                </a:tc>
                <a:tc>
                  <a:txBody>
                    <a:bodyPr/>
                    <a:lstStyle/>
                    <a:p>
                      <a:pPr marL="36000" algn="l"/>
                      <a:r>
                        <a:rPr lang="zh-CN" altLang="en-US" sz="1400" dirty="0"/>
                        <a:t>请在删除前务必确认删除对象是否正确。</a:t>
                      </a:r>
                    </a:p>
                  </a:txBody>
                  <a:tcPr marL="72000" marR="72000" marT="0" marB="0" anchor="ctr"/>
                </a:tc>
                <a:tc>
                  <a:txBody>
                    <a:bodyPr/>
                    <a:lstStyle/>
                    <a:p>
                      <a:pPr marL="36000" algn="l"/>
                      <a:r>
                        <a:rPr lang="en-US" sz="1400" dirty="0"/>
                        <a:t>-</a:t>
                      </a:r>
                    </a:p>
                  </a:txBody>
                  <a:tcPr marL="72000" marR="72000" marT="0" marB="0" anchor="ctr">
                    <a:lnR w="28575" cap="flat" cmpd="sng" algn="ctr">
                      <a:solidFill>
                        <a:schemeClr val="tx1"/>
                      </a:solidFill>
                      <a:prstDash val="solid"/>
                      <a:round/>
                      <a:headEnd type="none" w="med" len="med"/>
                      <a:tailEnd type="none" w="med" len="med"/>
                    </a:lnR>
                  </a:tcPr>
                </a:tc>
              </a:tr>
              <a:tr h="751019">
                <a:tc>
                  <a:txBody>
                    <a:bodyPr/>
                    <a:lstStyle/>
                    <a:p>
                      <a:pPr marL="36000" algn="l"/>
                      <a:r>
                        <a:rPr lang="zh-CN" altLang="en-US" sz="1400" dirty="0"/>
                        <a:t>手动更新虚拟机</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r>
                        <a:rPr lang="zh-CN" altLang="en-US" sz="1400" dirty="0"/>
                        <a:t>会导致系统盘的用户数据丢失。</a:t>
                      </a:r>
                    </a:p>
                  </a:txBody>
                  <a:tcPr marL="72000" marR="72000" marT="0" marB="0" anchor="ctr"/>
                </a:tc>
                <a:tc>
                  <a:txBody>
                    <a:bodyPr/>
                    <a:lstStyle/>
                    <a:p>
                      <a:pPr marL="36000" algn="l"/>
                      <a:r>
                        <a:rPr lang="en-US" sz="1400" dirty="0"/>
                        <a:t>★★★</a:t>
                      </a:r>
                    </a:p>
                  </a:txBody>
                  <a:tcPr marL="72000" marR="72000" marT="0" marB="0" anchor="ctr"/>
                </a:tc>
                <a:tc>
                  <a:txBody>
                    <a:bodyPr/>
                    <a:lstStyle/>
                    <a:p>
                      <a:pPr marL="36000" algn="l"/>
                      <a:r>
                        <a:rPr lang="zh-CN" altLang="en-US" sz="1400" dirty="0"/>
                        <a:t>请确认是否允许用户数据丢失，若允许，可执行手动更新操作。</a:t>
                      </a:r>
                    </a:p>
                  </a:txBody>
                  <a:tcPr marL="72000" marR="72000" marT="0" marB="0" anchor="ctr"/>
                </a:tc>
                <a:tc>
                  <a:txBody>
                    <a:bodyPr/>
                    <a:lstStyle/>
                    <a:p>
                      <a:pPr marL="36000" algn="l"/>
                      <a:r>
                        <a:rPr lang="en-US" sz="1400" dirty="0"/>
                        <a:t>-</a:t>
                      </a:r>
                    </a:p>
                  </a:txBody>
                  <a:tcPr marL="72000" marR="72000" marT="0" marB="0" anchor="ctr">
                    <a:lnR w="28575" cap="flat" cmpd="sng" algn="ctr">
                      <a:solidFill>
                        <a:schemeClr val="tx1"/>
                      </a:solidFill>
                      <a:prstDash val="solid"/>
                      <a:round/>
                      <a:headEnd type="none" w="med" len="med"/>
                      <a:tailEnd type="none" w="med" len="med"/>
                    </a:lnR>
                  </a:tcPr>
                </a:tc>
              </a:tr>
              <a:tr h="751019">
                <a:tc>
                  <a:txBody>
                    <a:bodyPr/>
                    <a:lstStyle/>
                    <a:p>
                      <a:pPr marL="36000" algn="l"/>
                      <a:r>
                        <a:rPr lang="zh-CN" altLang="en-US" sz="1400"/>
                        <a:t>手动还原虚拟机</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r>
                        <a:rPr lang="zh-CN" altLang="en-US" sz="1400" dirty="0"/>
                        <a:t>会导致系统盘的用户数据丢失。</a:t>
                      </a:r>
                    </a:p>
                  </a:txBody>
                  <a:tcPr marL="72000" marR="72000" marT="0" marB="0" anchor="ctr"/>
                </a:tc>
                <a:tc>
                  <a:txBody>
                    <a:bodyPr/>
                    <a:lstStyle/>
                    <a:p>
                      <a:pPr marL="36000" algn="l"/>
                      <a:r>
                        <a:rPr lang="en-US" sz="1400" dirty="0"/>
                        <a:t>★★★</a:t>
                      </a:r>
                    </a:p>
                  </a:txBody>
                  <a:tcPr marL="72000" marR="72000" marT="0" marB="0" anchor="ctr"/>
                </a:tc>
                <a:tc>
                  <a:txBody>
                    <a:bodyPr/>
                    <a:lstStyle/>
                    <a:p>
                      <a:pPr marL="36000" algn="l"/>
                      <a:r>
                        <a:rPr lang="zh-CN" altLang="en-US" sz="1400" dirty="0"/>
                        <a:t>请确认是否允许用户数据丢失，若允许，可执行手动还原操作。</a:t>
                      </a:r>
                    </a:p>
                  </a:txBody>
                  <a:tcPr marL="72000" marR="72000" marT="0" marB="0" anchor="ctr"/>
                </a:tc>
                <a:tc>
                  <a:txBody>
                    <a:bodyPr/>
                    <a:lstStyle/>
                    <a:p>
                      <a:pPr marL="36000" algn="l"/>
                      <a:r>
                        <a:rPr lang="en-US" sz="1400" dirty="0"/>
                        <a:t>-</a:t>
                      </a:r>
                    </a:p>
                  </a:txBody>
                  <a:tcPr marL="72000" marR="72000" marT="0" marB="0" anchor="ctr">
                    <a:lnR w="28575" cap="flat" cmpd="sng" algn="ctr">
                      <a:solidFill>
                        <a:schemeClr val="tx1"/>
                      </a:solidFill>
                      <a:prstDash val="solid"/>
                      <a:round/>
                      <a:headEnd type="none" w="med" len="med"/>
                      <a:tailEnd type="none" w="med" len="med"/>
                    </a:lnR>
                  </a:tcPr>
                </a:tc>
              </a:tr>
              <a:tr h="563265">
                <a:tc>
                  <a:txBody>
                    <a:bodyPr/>
                    <a:lstStyle/>
                    <a:p>
                      <a:pPr marL="36000" algn="l"/>
                      <a:r>
                        <a:rPr lang="zh-CN" altLang="en-US" sz="1400" dirty="0"/>
                        <a:t>创建定时任务及策略选择</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r>
                        <a:rPr lang="zh-CN" altLang="en-US" sz="1400"/>
                        <a:t>操作不当，可能会导致业务中断。</a:t>
                      </a:r>
                    </a:p>
                  </a:txBody>
                  <a:tcPr marL="72000" marR="72000" marT="0" marB="0" anchor="ctr"/>
                </a:tc>
                <a:tc>
                  <a:txBody>
                    <a:bodyPr/>
                    <a:lstStyle/>
                    <a:p>
                      <a:pPr marL="36000" algn="l"/>
                      <a:r>
                        <a:rPr lang="en-US" sz="1400" dirty="0"/>
                        <a:t>★★</a:t>
                      </a:r>
                    </a:p>
                  </a:txBody>
                  <a:tcPr marL="72000" marR="72000" marT="0" marB="0" anchor="ctr"/>
                </a:tc>
                <a:tc>
                  <a:txBody>
                    <a:bodyPr/>
                    <a:lstStyle/>
                    <a:p>
                      <a:pPr marL="36000" algn="l"/>
                      <a:r>
                        <a:rPr lang="zh-CN" altLang="en-US" sz="1400" dirty="0"/>
                        <a:t>需根据实际业务慎重选择合适的策略。</a:t>
                      </a:r>
                    </a:p>
                  </a:txBody>
                  <a:tcPr marL="72000" marR="72000" marT="0" marB="0" anchor="ctr"/>
                </a:tc>
                <a:tc>
                  <a:txBody>
                    <a:bodyPr/>
                    <a:lstStyle/>
                    <a:p>
                      <a:pPr marL="36000" algn="l"/>
                      <a:r>
                        <a:rPr lang="zh-CN" altLang="en-US" sz="1400" dirty="0"/>
                        <a:t>观察定时任务执行是否可以正常进行。</a:t>
                      </a:r>
                    </a:p>
                  </a:txBody>
                  <a:tcPr marL="72000" marR="72000" marT="0" marB="0" anchor="ctr">
                    <a:lnR w="28575" cap="flat" cmpd="sng" algn="ctr">
                      <a:solidFill>
                        <a:schemeClr val="tx1"/>
                      </a:solidFill>
                      <a:prstDash val="solid"/>
                      <a:round/>
                      <a:headEnd type="none" w="med" len="med"/>
                      <a:tailEnd type="none" w="med" len="med"/>
                    </a:lnR>
                  </a:tcPr>
                </a:tc>
              </a:tr>
              <a:tr h="938774">
                <a:tc>
                  <a:txBody>
                    <a:bodyPr/>
                    <a:lstStyle/>
                    <a:p>
                      <a:pPr marL="36000" algn="l"/>
                      <a:r>
                        <a:rPr lang="zh-CN" altLang="en-US" sz="1400"/>
                        <a:t>配置模板类型</a:t>
                      </a: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36000" algn="l"/>
                      <a:r>
                        <a:rPr lang="zh-CN" altLang="en-US" sz="1400" dirty="0"/>
                        <a:t>配置的模板类型与实际类型不符，会导致业务发放失败。</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r>
                        <a:rPr lang="en-US" sz="1400"/>
                        <a:t>★★</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r>
                        <a:rPr lang="zh-CN" altLang="en-US" sz="1400" dirty="0"/>
                        <a:t>确认实际的模板类型，并正确配置。</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r>
                        <a:rPr lang="zh-CN" altLang="en-US" sz="1400" dirty="0"/>
                        <a:t>观察虚拟机是否可以正常发放。</a:t>
                      </a: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84465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高危操作 </a:t>
            </a:r>
            <a:r>
              <a:rPr lang="en-US" altLang="zh-CN" dirty="0" smtClean="0"/>
              <a:t>(3)</a:t>
            </a:r>
            <a:endParaRPr lang="en-US" altLang="en-US" dirty="0"/>
          </a:p>
        </p:txBody>
      </p:sp>
      <p:graphicFrame>
        <p:nvGraphicFramePr>
          <p:cNvPr id="4" name="表格 3"/>
          <p:cNvGraphicFramePr>
            <a:graphicFrameLocks noGrp="1"/>
          </p:cNvGraphicFramePr>
          <p:nvPr>
            <p:extLst>
              <p:ext uri="{D42A27DB-BD31-4B8C-83A1-F6EECF244321}">
                <p14:modId xmlns:p14="http://schemas.microsoft.com/office/powerpoint/2010/main" val="3901175407"/>
              </p:ext>
            </p:extLst>
          </p:nvPr>
        </p:nvGraphicFramePr>
        <p:xfrm>
          <a:off x="1127448" y="1376363"/>
          <a:ext cx="10153128" cy="4875097"/>
        </p:xfrm>
        <a:graphic>
          <a:graphicData uri="http://schemas.openxmlformats.org/drawingml/2006/table">
            <a:tbl>
              <a:tblPr/>
              <a:tblGrid>
                <a:gridCol w="1810740"/>
                <a:gridCol w="2252194"/>
                <a:gridCol w="1417336"/>
                <a:gridCol w="2456717"/>
                <a:gridCol w="2216141"/>
              </a:tblGrid>
              <a:tr h="363567">
                <a:tc>
                  <a:txBody>
                    <a:bodyPr/>
                    <a:lstStyle/>
                    <a:p>
                      <a:pPr marL="0" marR="0" indent="0" algn="ctr" defTabSz="914400" rtl="0" eaLnBrk="1" fontAlgn="auto" latinLnBrk="0" hangingPunct="1">
                        <a:lnSpc>
                          <a:spcPct val="125000"/>
                        </a:lnSpc>
                        <a:spcBef>
                          <a:spcPts val="0"/>
                        </a:spcBef>
                        <a:spcAft>
                          <a:spcPts val="0"/>
                        </a:spcAft>
                        <a:buClrTx/>
                        <a:buSzTx/>
                        <a:buFontTx/>
                        <a:buNone/>
                        <a:tabLst/>
                        <a:defRPr/>
                      </a:pPr>
                      <a:r>
                        <a:rPr lang="zh-CN" altLang="en-US" sz="1600" b="1" dirty="0" smtClean="0"/>
                        <a:t>操作名称</a:t>
                      </a: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操作风险</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smtClean="0"/>
                        <a:t>风险等级</a:t>
                      </a:r>
                      <a:endParaRPr lang="zh-CN" altLang="en-US" sz="1600" b="1" dirty="0"/>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规避措施</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smtClean="0"/>
                        <a:t>重大操作观察项目</a:t>
                      </a:r>
                      <a:endParaRPr lang="zh-CN" altLang="en-US" sz="1600" b="1" dirty="0"/>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206380">
                <a:tc>
                  <a:txBody>
                    <a:bodyPr/>
                    <a:lstStyle/>
                    <a:p>
                      <a:pPr marL="36000" algn="l">
                        <a:lnSpc>
                          <a:spcPct val="120000"/>
                        </a:lnSpc>
                      </a:pPr>
                      <a:r>
                        <a:rPr lang="zh-CN" altLang="en-US" sz="1400" dirty="0"/>
                        <a:t>调整同步时钟源或修改同步时钟源</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lnSpc>
                          <a:spcPct val="120000"/>
                        </a:lnSpc>
                      </a:pPr>
                      <a:r>
                        <a:rPr lang="zh-CN" altLang="en-US" sz="1400" dirty="0"/>
                        <a:t>调整或修改同步时钟源，各虚拟机的时间会发生跳变，可能导致业务发生中断。</a:t>
                      </a:r>
                    </a:p>
                  </a:txBody>
                  <a:tcPr marL="72000" marR="72000" marT="0" marB="0" anchor="ctr"/>
                </a:tc>
                <a:tc>
                  <a:txBody>
                    <a:bodyPr/>
                    <a:lstStyle/>
                    <a:p>
                      <a:pPr marL="36000" algn="l">
                        <a:lnSpc>
                          <a:spcPct val="120000"/>
                        </a:lnSpc>
                      </a:pPr>
                      <a:r>
                        <a:rPr lang="en-US" sz="1400" dirty="0"/>
                        <a:t>★★</a:t>
                      </a:r>
                    </a:p>
                  </a:txBody>
                  <a:tcPr marL="72000" marR="72000" marT="0" marB="0" anchor="ctr"/>
                </a:tc>
                <a:tc>
                  <a:txBody>
                    <a:bodyPr/>
                    <a:lstStyle/>
                    <a:p>
                      <a:pPr marL="36000" algn="l">
                        <a:lnSpc>
                          <a:spcPct val="120000"/>
                        </a:lnSpc>
                      </a:pPr>
                      <a:r>
                        <a:rPr lang="zh-CN" altLang="en-US" sz="1400" dirty="0"/>
                        <a:t>在夜间业务量低时进行操作。</a:t>
                      </a:r>
                    </a:p>
                  </a:txBody>
                  <a:tcPr marL="72000" marR="72000" marT="0" marB="0" anchor="ctr"/>
                </a:tc>
                <a:tc>
                  <a:txBody>
                    <a:bodyPr/>
                    <a:lstStyle/>
                    <a:p>
                      <a:pPr marL="36000" algn="l">
                        <a:lnSpc>
                          <a:spcPct val="120000"/>
                        </a:lnSpc>
                      </a:pPr>
                      <a:r>
                        <a:rPr lang="zh-CN" altLang="en-US" sz="1400" dirty="0"/>
                        <a:t>观察调整或修改前后的时间差。</a:t>
                      </a:r>
                    </a:p>
                  </a:txBody>
                  <a:tcPr marL="72000" marR="72000" marT="0" marB="0" anchor="ctr">
                    <a:lnR w="28575" cap="flat" cmpd="sng" algn="ctr">
                      <a:solidFill>
                        <a:schemeClr val="tx1"/>
                      </a:solidFill>
                      <a:prstDash val="solid"/>
                      <a:round/>
                      <a:headEnd type="none" w="med" len="med"/>
                      <a:tailEnd type="none" w="med" len="med"/>
                    </a:lnR>
                  </a:tcPr>
                </a:tc>
              </a:tr>
              <a:tr h="1652575">
                <a:tc>
                  <a:txBody>
                    <a:bodyPr/>
                    <a:lstStyle/>
                    <a:p>
                      <a:pPr marL="36000" algn="l">
                        <a:lnSpc>
                          <a:spcPct val="125000"/>
                        </a:lnSpc>
                      </a:pPr>
                      <a:r>
                        <a:rPr lang="zh-CN" altLang="en-US" sz="1400" dirty="0"/>
                        <a:t>虚拟机长时间不重启</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lnSpc>
                          <a:spcPct val="125000"/>
                        </a:lnSpc>
                      </a:pPr>
                      <a:r>
                        <a:rPr lang="zh-CN" altLang="en-US" sz="1400" dirty="0"/>
                        <a:t>操作系统长时间运行后会有内存垃圾，导致虚拟机运行缓慢。</a:t>
                      </a:r>
                    </a:p>
                  </a:txBody>
                  <a:tcPr marL="72000" marR="72000" marT="0" marB="0" anchor="ctr"/>
                </a:tc>
                <a:tc>
                  <a:txBody>
                    <a:bodyPr/>
                    <a:lstStyle/>
                    <a:p>
                      <a:pPr marL="36000" algn="l">
                        <a:lnSpc>
                          <a:spcPct val="125000"/>
                        </a:lnSpc>
                      </a:pPr>
                      <a:r>
                        <a:rPr lang="en-US" sz="1400" dirty="0"/>
                        <a:t>★</a:t>
                      </a:r>
                    </a:p>
                  </a:txBody>
                  <a:tcPr marL="72000" marR="72000" marT="0" marB="0" anchor="ctr"/>
                </a:tc>
                <a:tc>
                  <a:txBody>
                    <a:bodyPr/>
                    <a:lstStyle/>
                    <a:p>
                      <a:pPr marL="36000" algn="l">
                        <a:lnSpc>
                          <a:spcPct val="125000"/>
                        </a:lnSpc>
                      </a:pPr>
                      <a:r>
                        <a:rPr lang="zh-CN" altLang="en-US" sz="1400"/>
                        <a:t>定期对虚拟机进行重启，建议不超过</a:t>
                      </a:r>
                      <a:r>
                        <a:rPr lang="en-US" altLang="zh-CN" sz="1400"/>
                        <a:t>7</a:t>
                      </a:r>
                      <a:r>
                        <a:rPr lang="zh-CN" altLang="en-US" sz="1400"/>
                        <a:t>天。</a:t>
                      </a:r>
                    </a:p>
                  </a:txBody>
                  <a:tcPr marL="72000" marR="72000" marT="0" marB="0" anchor="ctr"/>
                </a:tc>
                <a:tc>
                  <a:txBody>
                    <a:bodyPr/>
                    <a:lstStyle/>
                    <a:p>
                      <a:pPr marL="36000" algn="l">
                        <a:lnSpc>
                          <a:spcPct val="125000"/>
                        </a:lnSpc>
                      </a:pPr>
                      <a:r>
                        <a:rPr lang="en-US" sz="1400" dirty="0"/>
                        <a:t>-</a:t>
                      </a:r>
                    </a:p>
                  </a:txBody>
                  <a:tcPr marL="72000" marR="72000" marT="0" marB="0" anchor="ctr">
                    <a:lnR w="28575" cap="flat" cmpd="sng" algn="ctr">
                      <a:solidFill>
                        <a:schemeClr val="tx1"/>
                      </a:solidFill>
                      <a:prstDash val="solid"/>
                      <a:round/>
                      <a:headEnd type="none" w="med" len="med"/>
                      <a:tailEnd type="none" w="med" len="med"/>
                    </a:lnR>
                  </a:tcPr>
                </a:tc>
              </a:tr>
              <a:tr h="1652575">
                <a:tc>
                  <a:txBody>
                    <a:bodyPr/>
                    <a:lstStyle/>
                    <a:p>
                      <a:pPr marL="36000" algn="l">
                        <a:lnSpc>
                          <a:spcPct val="120000"/>
                        </a:lnSpc>
                      </a:pPr>
                      <a:r>
                        <a:rPr lang="zh-CN" altLang="en-US" sz="1400" dirty="0"/>
                        <a:t>并发系统更新</a:t>
                      </a: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36000" algn="l">
                        <a:lnSpc>
                          <a:spcPct val="120000"/>
                        </a:lnSpc>
                      </a:pPr>
                      <a:r>
                        <a:rPr lang="zh-CN" altLang="en-US" sz="1400" dirty="0"/>
                        <a:t>大量并发系统更新导致服务器</a:t>
                      </a:r>
                      <a:r>
                        <a:rPr lang="en-US" altLang="zh-CN" sz="1400" dirty="0"/>
                        <a:t>CPU</a:t>
                      </a:r>
                      <a:r>
                        <a:rPr lang="zh-CN" altLang="en-US" sz="1400" dirty="0"/>
                        <a:t>耗尽，存储、网络拥塞，可能导致虚拟机运行缓慢，严重甚至引起节点重启、存储故障。</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0000"/>
                        </a:lnSpc>
                      </a:pPr>
                      <a:r>
                        <a:rPr lang="en-US" sz="1400" dirty="0"/>
                        <a:t>★★★</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0000"/>
                        </a:lnSpc>
                      </a:pPr>
                      <a:r>
                        <a:rPr lang="zh-CN" altLang="en-US" sz="1400" dirty="0"/>
                        <a:t>分批对用户虚拟机进行</a:t>
                      </a:r>
                      <a:r>
                        <a:rPr lang="zh-CN" altLang="en-US" sz="1400" dirty="0" smtClean="0"/>
                        <a:t>更新。</a:t>
                      </a:r>
                      <a:endParaRPr lang="zh-CN" altLang="en-US" sz="1400" dirty="0"/>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0000"/>
                        </a:lnSpc>
                      </a:pPr>
                      <a:r>
                        <a:rPr lang="zh-CN" altLang="en-US" sz="1400" dirty="0"/>
                        <a:t>观察是否存在未恢复的异常告警。</a:t>
                      </a: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05526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高危操作 </a:t>
            </a:r>
            <a:r>
              <a:rPr lang="en-US" altLang="zh-CN" dirty="0" smtClean="0"/>
              <a:t>(4)</a:t>
            </a:r>
            <a:endParaRPr lang="en-US" altLang="en-US" dirty="0"/>
          </a:p>
        </p:txBody>
      </p:sp>
      <p:graphicFrame>
        <p:nvGraphicFramePr>
          <p:cNvPr id="4" name="表格 3"/>
          <p:cNvGraphicFramePr>
            <a:graphicFrameLocks noGrp="1"/>
          </p:cNvGraphicFramePr>
          <p:nvPr>
            <p:extLst>
              <p:ext uri="{D42A27DB-BD31-4B8C-83A1-F6EECF244321}">
                <p14:modId xmlns:p14="http://schemas.microsoft.com/office/powerpoint/2010/main" val="2353741561"/>
              </p:ext>
            </p:extLst>
          </p:nvPr>
        </p:nvGraphicFramePr>
        <p:xfrm>
          <a:off x="1163452" y="1308708"/>
          <a:ext cx="10045116" cy="4752745"/>
        </p:xfrm>
        <a:graphic>
          <a:graphicData uri="http://schemas.openxmlformats.org/drawingml/2006/table">
            <a:tbl>
              <a:tblPr/>
              <a:tblGrid>
                <a:gridCol w="1844541"/>
                <a:gridCol w="2444017"/>
                <a:gridCol w="876636"/>
                <a:gridCol w="2535909"/>
                <a:gridCol w="2344013"/>
              </a:tblGrid>
              <a:tr h="396000">
                <a:tc>
                  <a:txBody>
                    <a:bodyPr/>
                    <a:lstStyle/>
                    <a:p>
                      <a:pPr marL="0" marR="0" indent="0" algn="ctr" defTabSz="914400" rtl="0" eaLnBrk="1" fontAlgn="auto" latinLnBrk="0" hangingPunct="1">
                        <a:lnSpc>
                          <a:spcPct val="125000"/>
                        </a:lnSpc>
                        <a:spcBef>
                          <a:spcPts val="0"/>
                        </a:spcBef>
                        <a:spcAft>
                          <a:spcPts val="0"/>
                        </a:spcAft>
                        <a:buClrTx/>
                        <a:buSzTx/>
                        <a:buFontTx/>
                        <a:buNone/>
                        <a:tabLst/>
                        <a:defRPr/>
                      </a:pPr>
                      <a:r>
                        <a:rPr lang="zh-CN" altLang="en-US" sz="1600" b="1" dirty="0" smtClean="0"/>
                        <a:t>操作名称</a:t>
                      </a: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操作风险</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风险等级</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规避措施</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5000"/>
                        </a:lnSpc>
                      </a:pPr>
                      <a:r>
                        <a:rPr lang="zh-CN" altLang="en-US" sz="1600" b="1" dirty="0"/>
                        <a:t>重大操作观察项目</a:t>
                      </a: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515045">
                <a:tc>
                  <a:txBody>
                    <a:bodyPr/>
                    <a:lstStyle/>
                    <a:p>
                      <a:pPr marL="36000" algn="l">
                        <a:lnSpc>
                          <a:spcPct val="120000"/>
                        </a:lnSpc>
                      </a:pPr>
                      <a:r>
                        <a:rPr lang="zh-CN" altLang="en-US" sz="1400" dirty="0"/>
                        <a:t>并发杀毒</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lnSpc>
                          <a:spcPct val="120000"/>
                        </a:lnSpc>
                      </a:pPr>
                      <a:r>
                        <a:rPr lang="zh-CN" altLang="en-US" sz="1400" dirty="0"/>
                        <a:t>大量并发杀毒更新导致服务器</a:t>
                      </a:r>
                      <a:r>
                        <a:rPr lang="en-US" altLang="zh-CN" sz="1400" dirty="0"/>
                        <a:t>CPU</a:t>
                      </a:r>
                      <a:r>
                        <a:rPr lang="zh-CN" altLang="en-US" sz="1400" dirty="0"/>
                        <a:t>耗尽，存储拥塞，可能导致虚拟机运行缓慢，严重甚至引起节点重启、存储故障。</a:t>
                      </a:r>
                    </a:p>
                  </a:txBody>
                  <a:tcPr marL="72000" marR="72000" marT="0" marB="0" anchor="ctr"/>
                </a:tc>
                <a:tc>
                  <a:txBody>
                    <a:bodyPr/>
                    <a:lstStyle/>
                    <a:p>
                      <a:pPr marL="36000" algn="l">
                        <a:lnSpc>
                          <a:spcPct val="120000"/>
                        </a:lnSpc>
                      </a:pPr>
                      <a:r>
                        <a:rPr lang="en-US" sz="1400" dirty="0"/>
                        <a:t>★★★</a:t>
                      </a:r>
                    </a:p>
                  </a:txBody>
                  <a:tcPr marL="72000" marR="72000" marT="0" marB="0" anchor="ctr"/>
                </a:tc>
                <a:tc>
                  <a:txBody>
                    <a:bodyPr/>
                    <a:lstStyle/>
                    <a:p>
                      <a:pPr marL="36000" algn="l">
                        <a:lnSpc>
                          <a:spcPct val="120000"/>
                        </a:lnSpc>
                      </a:pPr>
                      <a:r>
                        <a:rPr lang="zh-CN" altLang="en-US" sz="1400" dirty="0"/>
                        <a:t>在夜间业务量低时进行操作。</a:t>
                      </a:r>
                    </a:p>
                  </a:txBody>
                  <a:tcPr marL="72000" marR="72000" marT="0" marB="0" anchor="ctr"/>
                </a:tc>
                <a:tc>
                  <a:txBody>
                    <a:bodyPr/>
                    <a:lstStyle/>
                    <a:p>
                      <a:pPr marL="36000" algn="l">
                        <a:lnSpc>
                          <a:spcPct val="120000"/>
                        </a:lnSpc>
                      </a:pPr>
                      <a:r>
                        <a:rPr lang="zh-CN" altLang="en-US" sz="1400" dirty="0"/>
                        <a:t>观察是否存在未恢复的异常告警。</a:t>
                      </a:r>
                    </a:p>
                  </a:txBody>
                  <a:tcPr marL="72000" marR="72000" marT="0" marB="0" anchor="ctr">
                    <a:lnR w="28575" cap="flat" cmpd="sng" algn="ctr">
                      <a:solidFill>
                        <a:schemeClr val="tx1"/>
                      </a:solidFill>
                      <a:prstDash val="solid"/>
                      <a:round/>
                      <a:headEnd type="none" w="med" len="med"/>
                      <a:tailEnd type="none" w="med" len="med"/>
                    </a:lnR>
                  </a:tcPr>
                </a:tc>
              </a:tr>
              <a:tr h="1119177">
                <a:tc>
                  <a:txBody>
                    <a:bodyPr/>
                    <a:lstStyle/>
                    <a:p>
                      <a:pPr marL="36000" algn="l">
                        <a:lnSpc>
                          <a:spcPct val="125000"/>
                        </a:lnSpc>
                      </a:pPr>
                      <a:r>
                        <a:rPr lang="zh-CN" altLang="en-US" sz="1400" dirty="0"/>
                        <a:t>上班时并发启动虚拟机</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6000" algn="l">
                        <a:lnSpc>
                          <a:spcPct val="125000"/>
                        </a:lnSpc>
                      </a:pPr>
                      <a:r>
                        <a:rPr lang="zh-CN" altLang="en-US" sz="1400" dirty="0"/>
                        <a:t>大量虚拟机启动会造成</a:t>
                      </a:r>
                      <a:r>
                        <a:rPr lang="en-US" altLang="zh-CN" sz="1400" dirty="0"/>
                        <a:t>IO</a:t>
                      </a:r>
                      <a:r>
                        <a:rPr lang="zh-CN" altLang="en-US" sz="1400" dirty="0"/>
                        <a:t>风暴，导致虚拟机运行缓慢。</a:t>
                      </a:r>
                    </a:p>
                  </a:txBody>
                  <a:tcPr marL="72000" marR="72000" marT="0" marB="0" anchor="ctr"/>
                </a:tc>
                <a:tc>
                  <a:txBody>
                    <a:bodyPr/>
                    <a:lstStyle/>
                    <a:p>
                      <a:pPr marL="36000" algn="l">
                        <a:lnSpc>
                          <a:spcPct val="125000"/>
                        </a:lnSpc>
                      </a:pPr>
                      <a:r>
                        <a:rPr lang="en-US" sz="1400" dirty="0"/>
                        <a:t>★★</a:t>
                      </a:r>
                    </a:p>
                  </a:txBody>
                  <a:tcPr marL="72000" marR="72000" marT="0" marB="0" anchor="ctr"/>
                </a:tc>
                <a:tc>
                  <a:txBody>
                    <a:bodyPr/>
                    <a:lstStyle/>
                    <a:p>
                      <a:pPr marL="36000" algn="l">
                        <a:lnSpc>
                          <a:spcPct val="125000"/>
                        </a:lnSpc>
                        <a:buFont typeface="+mj-lt"/>
                        <a:buAutoNum type="arabicPeriod"/>
                      </a:pPr>
                      <a:r>
                        <a:rPr lang="zh-CN" altLang="en-US" sz="1400" dirty="0"/>
                        <a:t>虚拟机尽量不要关机。 </a:t>
                      </a:r>
                    </a:p>
                    <a:p>
                      <a:pPr marL="36000" algn="l">
                        <a:lnSpc>
                          <a:spcPct val="125000"/>
                        </a:lnSpc>
                        <a:buFont typeface="+mj-lt"/>
                        <a:buAutoNum type="arabicPeriod"/>
                      </a:pPr>
                      <a:r>
                        <a:rPr lang="zh-CN" altLang="en-US" sz="1400" dirty="0"/>
                        <a:t>利用定时任务在上班之前先将虚拟机准备好。</a:t>
                      </a:r>
                    </a:p>
                  </a:txBody>
                  <a:tcPr marL="72000" marR="72000" marT="0" marB="0" anchor="ctr"/>
                </a:tc>
                <a:tc>
                  <a:txBody>
                    <a:bodyPr/>
                    <a:lstStyle/>
                    <a:p>
                      <a:pPr marL="36000" algn="l">
                        <a:lnSpc>
                          <a:spcPct val="125000"/>
                        </a:lnSpc>
                      </a:pPr>
                      <a:r>
                        <a:rPr lang="zh-CN" altLang="en-US" sz="1400" dirty="0"/>
                        <a:t>观察是否存在未恢复的异常告警。</a:t>
                      </a:r>
                    </a:p>
                  </a:txBody>
                  <a:tcPr marL="72000" marR="72000" marT="0" marB="0" anchor="ctr">
                    <a:lnR w="28575" cap="flat" cmpd="sng" algn="ctr">
                      <a:solidFill>
                        <a:schemeClr val="tx1"/>
                      </a:solidFill>
                      <a:prstDash val="solid"/>
                      <a:round/>
                      <a:headEnd type="none" w="med" len="med"/>
                      <a:tailEnd type="none" w="med" len="med"/>
                    </a:lnR>
                  </a:tcPr>
                </a:tc>
              </a:tr>
              <a:tr h="1508923">
                <a:tc>
                  <a:txBody>
                    <a:bodyPr/>
                    <a:lstStyle/>
                    <a:p>
                      <a:pPr marL="36000" algn="l">
                        <a:lnSpc>
                          <a:spcPct val="125000"/>
                        </a:lnSpc>
                      </a:pPr>
                      <a:r>
                        <a:rPr lang="zh-CN" altLang="en-US" sz="1400" dirty="0"/>
                        <a:t>办公虚拟机并发播放视频</a:t>
                      </a: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zh-CN" altLang="en-US" sz="1400" dirty="0"/>
                        <a:t>办公虚拟机并发播放视频会导致服务器</a:t>
                      </a:r>
                      <a:r>
                        <a:rPr lang="en-US" altLang="zh-CN" sz="1400" dirty="0"/>
                        <a:t>CPU</a:t>
                      </a:r>
                      <a:r>
                        <a:rPr lang="zh-CN" altLang="en-US" sz="1400" dirty="0"/>
                        <a:t>耗尽和网络拥塞，可能导致虚拟机运行缓慢、断连、无法连接。</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en-US" sz="1400" dirty="0"/>
                        <a:t>★★</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5000"/>
                        </a:lnSpc>
                        <a:buFont typeface="+mj-lt"/>
                        <a:buAutoNum type="arabicPeriod"/>
                      </a:pPr>
                      <a:r>
                        <a:rPr lang="zh-CN" altLang="en-US" sz="1400" dirty="0"/>
                        <a:t>提高虚拟机规格。 </a:t>
                      </a:r>
                    </a:p>
                    <a:p>
                      <a:pPr marL="36000" algn="l">
                        <a:lnSpc>
                          <a:spcPct val="125000"/>
                        </a:lnSpc>
                        <a:buFont typeface="+mj-lt"/>
                        <a:buAutoNum type="arabicPeriod"/>
                      </a:pPr>
                      <a:r>
                        <a:rPr lang="zh-CN" altLang="en-US" sz="1400" dirty="0"/>
                        <a:t>减少单个服务器上虚拟机密度。</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6000" algn="l">
                        <a:lnSpc>
                          <a:spcPct val="125000"/>
                        </a:lnSpc>
                      </a:pPr>
                      <a:r>
                        <a:rPr lang="zh-CN" altLang="en-US" sz="1400" dirty="0"/>
                        <a:t>观察是否存在未恢复的异常告警。</a:t>
                      </a: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21905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学完本课程后，您将能够：</a:t>
            </a:r>
          </a:p>
          <a:p>
            <a:pPr lvl="1"/>
            <a:r>
              <a:rPr lang="zh-CN" altLang="en-US" dirty="0" smtClean="0"/>
              <a:t>熟悉华为桌面云常用工具</a:t>
            </a:r>
            <a:endParaRPr lang="en-US" altLang="zh-CN" dirty="0" smtClean="0"/>
          </a:p>
          <a:p>
            <a:pPr lvl="1"/>
            <a:r>
              <a:rPr lang="zh-CN" altLang="en-US" dirty="0" smtClean="0"/>
              <a:t>熟悉华为桌面云维护任务</a:t>
            </a:r>
            <a:endParaRPr lang="en-US" altLang="zh-CN" dirty="0" smtClean="0"/>
          </a:p>
          <a:p>
            <a:pPr lvl="1"/>
            <a:r>
              <a:rPr lang="zh-CN" altLang="en-US" dirty="0" smtClean="0"/>
              <a:t>熟悉华为桌面云的运维注意事项</a:t>
            </a:r>
            <a:endParaRPr lang="en-US" altLang="zh-CN" dirty="0" smtClean="0"/>
          </a:p>
          <a:p>
            <a:pPr lvl="1"/>
            <a:r>
              <a:rPr lang="zh-CN" altLang="en-US" dirty="0" smtClean="0"/>
              <a:t>掌握虚拟桌面的各个方面的业务调整</a:t>
            </a:r>
            <a:endParaRPr lang="en-US" altLang="zh-CN" dirty="0"/>
          </a:p>
          <a:p>
            <a:pPr lvl="1"/>
            <a:r>
              <a:rPr lang="zh-CN" altLang="en-US" dirty="0"/>
              <a:t>掌握虚拟</a:t>
            </a:r>
            <a:r>
              <a:rPr lang="zh-CN" altLang="en-US" dirty="0" smtClean="0"/>
              <a:t>桌面的业务回收流程</a:t>
            </a:r>
            <a:endParaRPr lang="en-US" altLang="zh-CN" dirty="0"/>
          </a:p>
          <a:p>
            <a:pPr lvl="1"/>
            <a:r>
              <a:rPr lang="zh-CN" altLang="en-US" dirty="0"/>
              <a:t>掌握虚拟桌面</a:t>
            </a:r>
            <a:r>
              <a:rPr lang="zh-CN" altLang="en-US" dirty="0" smtClean="0"/>
              <a:t>的策略管理</a:t>
            </a:r>
            <a:endParaRPr lang="en-US" altLang="zh-CN" dirty="0" smtClean="0"/>
          </a:p>
          <a:p>
            <a:pPr lvl="1"/>
            <a:r>
              <a:rPr lang="zh-CN" altLang="en-US" dirty="0" smtClean="0"/>
              <a:t>掌握</a:t>
            </a:r>
            <a:r>
              <a:rPr lang="zh-CN" altLang="en-US" dirty="0"/>
              <a:t>虚拟桌面</a:t>
            </a:r>
            <a:r>
              <a:rPr lang="zh-CN" altLang="en-US" dirty="0" smtClean="0"/>
              <a:t>的</a:t>
            </a:r>
            <a:r>
              <a:rPr lang="zh-CN" altLang="en-US" dirty="0"/>
              <a:t>账户</a:t>
            </a:r>
            <a:r>
              <a:rPr lang="zh-CN" altLang="en-US" dirty="0" smtClean="0"/>
              <a:t>管理</a:t>
            </a:r>
            <a:endParaRPr lang="en-US" altLang="zh-CN" dirty="0" smtClean="0"/>
          </a:p>
          <a:p>
            <a:pPr lvl="1"/>
            <a:r>
              <a:rPr lang="zh-CN" altLang="en-US" dirty="0" smtClean="0"/>
              <a:t>掌握虚拟桌面的安全管理</a:t>
            </a:r>
            <a:endParaRPr lang="en-US" altLang="zh-CN" dirty="0" smtClean="0"/>
          </a:p>
          <a:p>
            <a:pPr lvl="1"/>
            <a:r>
              <a:rPr lang="zh-CN" altLang="en-US" dirty="0"/>
              <a:t>掌握虚拟桌面</a:t>
            </a:r>
            <a:r>
              <a:rPr lang="zh-CN" altLang="en-US" dirty="0" smtClean="0"/>
              <a:t>的备份与恢复</a:t>
            </a:r>
            <a:endParaRPr lang="en-US" altLang="zh-CN" dirty="0"/>
          </a:p>
          <a:p>
            <a:pPr lvl="1"/>
            <a:endParaRPr lang="en-US" altLang="zh-CN" dirty="0" smtClean="0"/>
          </a:p>
          <a:p>
            <a:pPr lvl="1"/>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请分享您在做产品运维的时候，有哪些禁用操作和高危操作？简单列举并描述一下。</a:t>
            </a: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179265" y="213529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27799885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本</a:t>
            </a:r>
            <a:r>
              <a:rPr lang="zh-CN" altLang="en-US" dirty="0" smtClean="0"/>
              <a:t>节主要学习了桌面云系统在运维的时候一些禁用操作和高危操作，在进行运维的时候，一定要切记不要随意进行这些操作，以免用户的业务受到影响。</a:t>
            </a:r>
            <a:endParaRPr lang="en-US" altLang="zh-CN" dirty="0" smtClean="0"/>
          </a:p>
        </p:txBody>
      </p:sp>
    </p:spTree>
    <p:extLst>
      <p:ext uri="{BB962C8B-B14F-4D97-AF65-F5344CB8AC3E}">
        <p14:creationId xmlns:p14="http://schemas.microsoft.com/office/powerpoint/2010/main" val="39567761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4">
                    <a:lumMod val="50000"/>
                    <a:lumOff val="50000"/>
                  </a:schemeClr>
                </a:solidFill>
              </a:rPr>
              <a:t>概述及常用工具</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云桌面维护</a:t>
            </a:r>
            <a:r>
              <a:rPr lang="zh-CN" altLang="en-US" dirty="0" smtClean="0">
                <a:solidFill>
                  <a:schemeClr val="accent4">
                    <a:lumMod val="50000"/>
                    <a:lumOff val="50000"/>
                  </a:schemeClr>
                </a:solidFill>
              </a:rPr>
              <a:t>任务</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运</a:t>
            </a:r>
            <a:r>
              <a:rPr lang="zh-CN" altLang="en-US" dirty="0" smtClean="0">
                <a:solidFill>
                  <a:schemeClr val="accent4">
                    <a:lumMod val="50000"/>
                    <a:lumOff val="50000"/>
                  </a:schemeClr>
                </a:solidFill>
              </a:rPr>
              <a:t>维注意事项</a:t>
            </a:r>
            <a:endParaRPr lang="en-US" altLang="zh-CN" dirty="0">
              <a:solidFill>
                <a:schemeClr val="accent4">
                  <a:lumMod val="50000"/>
                  <a:lumOff val="50000"/>
                </a:schemeClr>
              </a:solidFill>
            </a:endParaRPr>
          </a:p>
          <a:p>
            <a:r>
              <a:rPr lang="zh-CN" altLang="en-US" b="1" dirty="0"/>
              <a:t>业务调整</a:t>
            </a:r>
            <a:endParaRPr lang="en-US" altLang="zh-CN" b="1" dirty="0"/>
          </a:p>
          <a:p>
            <a:r>
              <a:rPr lang="zh-CN" altLang="en-US" dirty="0" smtClean="0">
                <a:solidFill>
                  <a:schemeClr val="accent4">
                    <a:lumMod val="50000"/>
                    <a:lumOff val="50000"/>
                  </a:schemeClr>
                </a:solidFill>
              </a:rPr>
              <a:t>业务回收</a:t>
            </a:r>
            <a:endParaRPr lang="en-US" altLang="zh-CN" dirty="0">
              <a:solidFill>
                <a:schemeClr val="accent4">
                  <a:lumMod val="50000"/>
                  <a:lumOff val="50000"/>
                </a:schemeClr>
              </a:solidFill>
            </a:endParaRPr>
          </a:p>
          <a:p>
            <a:r>
              <a:rPr lang="zh-CN" altLang="en-US" dirty="0" smtClean="0">
                <a:solidFill>
                  <a:schemeClr val="accent4">
                    <a:lumMod val="50000"/>
                    <a:lumOff val="50000"/>
                  </a:schemeClr>
                </a:solidFill>
              </a:rPr>
              <a:t>策略管理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账户管理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安全管理</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备份与恢复</a:t>
            </a:r>
            <a:endParaRPr lang="en-US" altLang="zh-CN" dirty="0">
              <a:solidFill>
                <a:schemeClr val="accent4">
                  <a:lumMod val="50000"/>
                  <a:lumOff val="50000"/>
                </a:schemeClr>
              </a:solidFill>
            </a:endParaRPr>
          </a:p>
          <a:p>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1602789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smtClean="0"/>
              <a:t>修改虚拟机规格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在</a:t>
            </a:r>
            <a:r>
              <a:rPr lang="en-US" altLang="zh-CN" dirty="0" err="1"/>
              <a:t>FusionAccess</a:t>
            </a:r>
            <a:r>
              <a:rPr lang="zh-CN" altLang="en-US" dirty="0" smtClean="0"/>
              <a:t>的“</a:t>
            </a:r>
            <a:r>
              <a:rPr lang="zh-CN" altLang="en-US" dirty="0"/>
              <a:t>桌面</a:t>
            </a:r>
            <a:r>
              <a:rPr lang="zh-CN" altLang="en-US" dirty="0" smtClean="0"/>
              <a:t>管理</a:t>
            </a:r>
            <a:r>
              <a:rPr lang="en-US" altLang="zh-CN" dirty="0"/>
              <a:t> </a:t>
            </a:r>
            <a:r>
              <a:rPr lang="en-US" altLang="zh-CN" dirty="0" smtClean="0"/>
              <a:t>&gt; </a:t>
            </a:r>
            <a:r>
              <a:rPr lang="zh-CN" altLang="en-US" dirty="0" smtClean="0"/>
              <a:t>所有</a:t>
            </a:r>
            <a:r>
              <a:rPr lang="zh-CN" altLang="en-US" dirty="0"/>
              <a:t>计算机</a:t>
            </a:r>
            <a:r>
              <a:rPr lang="zh-CN" altLang="en-US" dirty="0" smtClean="0"/>
              <a:t>”中</a:t>
            </a:r>
            <a:r>
              <a:rPr lang="zh-CN" altLang="en-US" dirty="0"/>
              <a:t>找到将要修改的</a:t>
            </a:r>
            <a:r>
              <a:rPr lang="zh-CN" altLang="en-US" dirty="0" smtClean="0"/>
              <a:t>虚拟机，点击关闭虚拟机，等待虚拟机状态为“已停止”。</a:t>
            </a:r>
            <a:endParaRPr lang="en-US" altLang="zh-CN" dirty="0" smtClean="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p:nvPr/>
        </p:nvPicPr>
        <p:blipFill>
          <a:blip r:embed="rId3"/>
          <a:stretch>
            <a:fillRect/>
          </a:stretch>
        </p:blipFill>
        <p:spPr>
          <a:xfrm>
            <a:off x="1181392" y="2600908"/>
            <a:ext cx="10045116" cy="2628800"/>
          </a:xfrm>
          <a:prstGeom prst="rect">
            <a:avLst/>
          </a:prstGeom>
          <a:ln w="12700">
            <a:solidFill>
              <a:schemeClr val="bg1">
                <a:lumMod val="85000"/>
              </a:schemeClr>
            </a:solidFill>
          </a:ln>
        </p:spPr>
      </p:pic>
    </p:spTree>
    <p:extLst>
      <p:ext uri="{BB962C8B-B14F-4D97-AF65-F5344CB8AC3E}">
        <p14:creationId xmlns:p14="http://schemas.microsoft.com/office/powerpoint/2010/main" val="21405264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smtClean="0"/>
              <a:t>修改虚拟机规格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选中已关机的虚拟机，选择“高级功能 </a:t>
            </a:r>
            <a:r>
              <a:rPr lang="en-US" altLang="zh-CN" dirty="0" smtClean="0"/>
              <a:t>&gt; </a:t>
            </a:r>
            <a:r>
              <a:rPr lang="zh-CN" altLang="en-US" dirty="0" smtClean="0"/>
              <a:t>修改虚拟机”，进入虚拟机规格修改界面，修改结束后重启即可。</a:t>
            </a:r>
            <a:endParaRPr lang="en-US" altLang="zh-CN" dirty="0" smtClean="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8" name="图片 7"/>
          <p:cNvPicPr/>
          <p:nvPr/>
        </p:nvPicPr>
        <p:blipFill>
          <a:blip r:embed="rId3"/>
          <a:stretch>
            <a:fillRect/>
          </a:stretch>
        </p:blipFill>
        <p:spPr>
          <a:xfrm>
            <a:off x="2855640" y="2240868"/>
            <a:ext cx="6480720" cy="4140882"/>
          </a:xfrm>
          <a:prstGeom prst="rect">
            <a:avLst/>
          </a:prstGeom>
          <a:ln w="12700">
            <a:solidFill>
              <a:schemeClr val="bg1">
                <a:lumMod val="85000"/>
              </a:schemeClr>
            </a:solidFill>
          </a:ln>
        </p:spPr>
      </p:pic>
    </p:spTree>
    <p:extLst>
      <p:ext uri="{BB962C8B-B14F-4D97-AF65-F5344CB8AC3E}">
        <p14:creationId xmlns:p14="http://schemas.microsoft.com/office/powerpoint/2010/main" val="33815319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a:t>追加</a:t>
            </a:r>
            <a:r>
              <a:rPr lang="zh-CN" altLang="en-US" dirty="0" smtClean="0"/>
              <a:t>虚拟机用户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“分配类型”是“静态多用户”的虚拟机才能进行追加用户操作。</a:t>
            </a:r>
            <a:endParaRPr lang="en-US"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8" name="图片 7"/>
          <p:cNvPicPr/>
          <p:nvPr/>
        </p:nvPicPr>
        <p:blipFill>
          <a:blip r:embed="rId3"/>
          <a:stretch>
            <a:fillRect/>
          </a:stretch>
        </p:blipFill>
        <p:spPr>
          <a:xfrm>
            <a:off x="2513602" y="1710029"/>
            <a:ext cx="7164796" cy="4671721"/>
          </a:xfrm>
          <a:prstGeom prst="rect">
            <a:avLst/>
          </a:prstGeom>
          <a:ln w="12700">
            <a:solidFill>
              <a:schemeClr val="bg1">
                <a:lumMod val="85000"/>
              </a:schemeClr>
            </a:solidFill>
          </a:ln>
        </p:spPr>
      </p:pic>
    </p:spTree>
    <p:extLst>
      <p:ext uri="{BB962C8B-B14F-4D97-AF65-F5344CB8AC3E}">
        <p14:creationId xmlns:p14="http://schemas.microsoft.com/office/powerpoint/2010/main" val="15955482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a:t>追加</a:t>
            </a:r>
            <a:r>
              <a:rPr lang="zh-CN" altLang="en-US" dirty="0" smtClean="0"/>
              <a:t>虚拟机用户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zh-CN" dirty="0">
                <a:effectLst>
                  <a:outerShdw sx="0" sy="0">
                    <a:srgbClr val="000000"/>
                  </a:outerShdw>
                </a:effectLst>
              </a:rPr>
              <a:t>添加的用户为</a:t>
            </a:r>
            <a:r>
              <a:rPr lang="en-US" altLang="zh-CN" dirty="0">
                <a:effectLst>
                  <a:outerShdw sx="0" sy="0">
                    <a:srgbClr val="000000"/>
                  </a:outerShdw>
                </a:effectLst>
              </a:rPr>
              <a:t>AD</a:t>
            </a:r>
            <a:r>
              <a:rPr lang="zh-CN" altLang="zh-CN" dirty="0">
                <a:effectLst>
                  <a:outerShdw sx="0" sy="0">
                    <a:srgbClr val="000000"/>
                  </a:outerShdw>
                </a:effectLst>
              </a:rPr>
              <a:t>服务器中存在的用户，并且需与创建虚拟机用户时设置的“用户登录名”保持一致，多个用户帐号之间使用英文逗号隔开，例如“</a:t>
            </a:r>
            <a:r>
              <a:rPr lang="en-US" altLang="zh-CN" dirty="0" err="1">
                <a:effectLst>
                  <a:outerShdw sx="0" sy="0">
                    <a:srgbClr val="000000"/>
                  </a:outerShdw>
                </a:effectLst>
              </a:rPr>
              <a:t>vdesktop</a:t>
            </a:r>
            <a:r>
              <a:rPr lang="en-US" altLang="zh-CN" dirty="0">
                <a:effectLst>
                  <a:outerShdw sx="0" sy="0">
                    <a:srgbClr val="000000"/>
                  </a:outerShdw>
                </a:effectLst>
              </a:rPr>
              <a:t>\User01,vdesktop\User02,</a:t>
            </a:r>
            <a:r>
              <a:rPr lang="zh-CN" altLang="zh-CN" dirty="0">
                <a:effectLst>
                  <a:outerShdw sx="0" sy="0">
                    <a:srgbClr val="000000"/>
                  </a:outerShdw>
                </a:effectLst>
              </a:rPr>
              <a:t>…”。</a:t>
            </a:r>
          </a:p>
          <a:p>
            <a:pPr lvl="0"/>
            <a:r>
              <a:rPr lang="zh-CN" altLang="zh-CN" dirty="0">
                <a:effectLst>
                  <a:outerShdw sx="0" sy="0">
                    <a:srgbClr val="000000"/>
                  </a:outerShdw>
                </a:effectLst>
              </a:rPr>
              <a:t>追加用户所属的权限组，若模板制作过程中配置“</a:t>
            </a:r>
            <a:r>
              <a:rPr lang="en-US" altLang="zh-CN" dirty="0">
                <a:effectLst>
                  <a:outerShdw sx="0" sy="0">
                    <a:srgbClr val="000000"/>
                  </a:outerShdw>
                </a:effectLst>
              </a:rPr>
              <a:t>Users</a:t>
            </a:r>
            <a:r>
              <a:rPr lang="zh-CN" altLang="zh-CN" dirty="0">
                <a:effectLst>
                  <a:outerShdw sx="0" sy="0">
                    <a:srgbClr val="000000"/>
                  </a:outerShdw>
                </a:effectLst>
              </a:rPr>
              <a:t>”权限组，此处才可设置“</a:t>
            </a:r>
            <a:r>
              <a:rPr lang="en-US" altLang="zh-CN" dirty="0">
                <a:effectLst>
                  <a:outerShdw sx="0" sy="0">
                    <a:srgbClr val="000000"/>
                  </a:outerShdw>
                </a:effectLst>
              </a:rPr>
              <a:t>Users</a:t>
            </a:r>
            <a:r>
              <a:rPr lang="zh-CN" altLang="zh-CN" dirty="0">
                <a:effectLst>
                  <a:outerShdw sx="0" sy="0">
                    <a:srgbClr val="000000"/>
                  </a:outerShdw>
                </a:effectLst>
              </a:rPr>
              <a:t>”组，否则只能设置“</a:t>
            </a:r>
            <a:r>
              <a:rPr lang="en-US" altLang="zh-CN" dirty="0">
                <a:effectLst>
                  <a:outerShdw sx="0" sy="0">
                    <a:srgbClr val="000000"/>
                  </a:outerShdw>
                </a:effectLst>
              </a:rPr>
              <a:t>Administrators</a:t>
            </a:r>
            <a:r>
              <a:rPr lang="zh-CN" altLang="zh-CN" dirty="0">
                <a:effectLst>
                  <a:outerShdw sx="0" sy="0">
                    <a:srgbClr val="000000"/>
                  </a:outerShdw>
                </a:effectLst>
              </a:rPr>
              <a:t>”权限。</a:t>
            </a:r>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9" name="图片 8"/>
          <p:cNvPicPr/>
          <p:nvPr/>
        </p:nvPicPr>
        <p:blipFill>
          <a:blip r:embed="rId3"/>
          <a:stretch>
            <a:fillRect/>
          </a:stretch>
        </p:blipFill>
        <p:spPr>
          <a:xfrm>
            <a:off x="992361" y="3897052"/>
            <a:ext cx="10434039" cy="936104"/>
          </a:xfrm>
          <a:prstGeom prst="rect">
            <a:avLst/>
          </a:prstGeom>
          <a:ln w="12700">
            <a:solidFill>
              <a:schemeClr val="bg1">
                <a:lumMod val="85000"/>
              </a:schemeClr>
            </a:solidFill>
          </a:ln>
        </p:spPr>
      </p:pic>
    </p:spTree>
    <p:extLst>
      <p:ext uri="{BB962C8B-B14F-4D97-AF65-F5344CB8AC3E}">
        <p14:creationId xmlns:p14="http://schemas.microsoft.com/office/powerpoint/2010/main" val="30593076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a:t>追加</a:t>
            </a:r>
            <a:r>
              <a:rPr lang="zh-CN" altLang="en-US" dirty="0" smtClean="0"/>
              <a:t>虚拟机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zh-CN" dirty="0"/>
              <a:t>虚拟机添加到虚拟</a:t>
            </a:r>
            <a:r>
              <a:rPr lang="zh-CN" altLang="zh-CN" dirty="0" smtClean="0"/>
              <a:t>机组</a:t>
            </a:r>
            <a:endParaRPr lang="en-US" altLang="zh-CN" dirty="0" smtClean="0"/>
          </a:p>
          <a:p>
            <a:pPr lvl="1"/>
            <a:r>
              <a:rPr lang="zh-CN" altLang="en-US" sz="1800" dirty="0" smtClean="0"/>
              <a:t>在虚拟机组管理界面，选中列表中待添加虚拟机的虚拟机组，点击“添加虚拟机”，填写虚拟机的规格信息即可完成添加。</a:t>
            </a:r>
            <a:endParaRPr lang="en-US" altLang="en-US" sz="18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p:nvPr/>
        </p:nvPicPr>
        <p:blipFill rotWithShape="1">
          <a:blip r:embed="rId3"/>
          <a:srcRect r="45807"/>
          <a:stretch/>
        </p:blipFill>
        <p:spPr>
          <a:xfrm>
            <a:off x="1047274" y="3248980"/>
            <a:ext cx="5048726" cy="2460864"/>
          </a:xfrm>
          <a:prstGeom prst="rect">
            <a:avLst/>
          </a:prstGeom>
          <a:ln w="12700">
            <a:solidFill>
              <a:schemeClr val="bg1">
                <a:lumMod val="85000"/>
              </a:schemeClr>
            </a:solidFill>
          </a:ln>
        </p:spPr>
      </p:pic>
      <p:pic>
        <p:nvPicPr>
          <p:cNvPr id="9" name="图片 8"/>
          <p:cNvPicPr/>
          <p:nvPr/>
        </p:nvPicPr>
        <p:blipFill>
          <a:blip r:embed="rId4"/>
          <a:stretch>
            <a:fillRect/>
          </a:stretch>
        </p:blipFill>
        <p:spPr>
          <a:xfrm>
            <a:off x="6190394" y="3066463"/>
            <a:ext cx="5298722" cy="2643381"/>
          </a:xfrm>
          <a:prstGeom prst="rect">
            <a:avLst/>
          </a:prstGeom>
          <a:ln w="12700">
            <a:solidFill>
              <a:schemeClr val="bg1">
                <a:lumMod val="85000"/>
              </a:schemeClr>
            </a:solidFill>
          </a:ln>
        </p:spPr>
      </p:pic>
    </p:spTree>
    <p:extLst>
      <p:ext uri="{BB962C8B-B14F-4D97-AF65-F5344CB8AC3E}">
        <p14:creationId xmlns:p14="http://schemas.microsoft.com/office/powerpoint/2010/main" val="27100037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a:t>追加</a:t>
            </a:r>
            <a:r>
              <a:rPr lang="zh-CN" altLang="en-US" dirty="0" smtClean="0"/>
              <a:t>虚拟机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zh-CN" dirty="0"/>
              <a:t>在桌面组中分配</a:t>
            </a:r>
            <a:r>
              <a:rPr lang="zh-CN" altLang="zh-CN" dirty="0" smtClean="0"/>
              <a:t>虚拟机</a:t>
            </a:r>
            <a:endParaRPr lang="en-US" altLang="zh-CN" dirty="0" smtClean="0"/>
          </a:p>
          <a:p>
            <a:pPr lvl="1"/>
            <a:r>
              <a:rPr lang="zh-CN" altLang="en-US" sz="1800" dirty="0" smtClean="0"/>
              <a:t>在桌面组管理界面，</a:t>
            </a:r>
            <a:r>
              <a:rPr lang="zh-CN" altLang="zh-CN" sz="1800" dirty="0"/>
              <a:t>选中列表中的桌面组，单击“分配虚拟机”</a:t>
            </a:r>
            <a:r>
              <a:rPr lang="zh-CN" altLang="en-US" sz="1800" dirty="0" smtClean="0"/>
              <a:t>，配置完虚拟机命名规则、分配类型、虚拟机组、用户以及权限等信息即可完成分配</a:t>
            </a:r>
            <a:r>
              <a:rPr lang="zh-CN" altLang="en-US" dirty="0" smtClean="0"/>
              <a:t>。</a:t>
            </a:r>
            <a:endParaRPr lang="en-US"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8" name="图片 7"/>
          <p:cNvPicPr/>
          <p:nvPr/>
        </p:nvPicPr>
        <p:blipFill rotWithShape="1">
          <a:blip r:embed="rId3"/>
          <a:srcRect r="55901"/>
          <a:stretch/>
        </p:blipFill>
        <p:spPr bwMode="auto">
          <a:xfrm>
            <a:off x="1008063" y="3125155"/>
            <a:ext cx="4655889" cy="2140049"/>
          </a:xfrm>
          <a:prstGeom prst="rect">
            <a:avLst/>
          </a:prstGeom>
          <a:ln w="12700">
            <a:solidFill>
              <a:schemeClr val="bg1">
                <a:lumMod val="85000"/>
              </a:schemeClr>
            </a:solidFill>
          </a:ln>
          <a:extLst>
            <a:ext uri="{53640926-AAD7-44D8-BBD7-CCE9431645EC}">
              <a14:shadowObscured xmlns:a14="http://schemas.microsoft.com/office/drawing/2010/main"/>
            </a:ext>
          </a:extLst>
        </p:spPr>
      </p:pic>
      <p:pic>
        <p:nvPicPr>
          <p:cNvPr id="9" name="图片 8"/>
          <p:cNvPicPr/>
          <p:nvPr/>
        </p:nvPicPr>
        <p:blipFill rotWithShape="1">
          <a:blip r:embed="rId4"/>
          <a:srcRect r="11731"/>
          <a:stretch/>
        </p:blipFill>
        <p:spPr>
          <a:xfrm>
            <a:off x="5879976" y="2665100"/>
            <a:ext cx="5612541" cy="3716649"/>
          </a:xfrm>
          <a:prstGeom prst="rect">
            <a:avLst/>
          </a:prstGeom>
          <a:ln w="12700">
            <a:solidFill>
              <a:schemeClr val="bg1">
                <a:lumMod val="85000"/>
              </a:schemeClr>
            </a:solidFill>
          </a:ln>
        </p:spPr>
      </p:pic>
    </p:spTree>
    <p:extLst>
      <p:ext uri="{BB962C8B-B14F-4D97-AF65-F5344CB8AC3E}">
        <p14:creationId xmlns:p14="http://schemas.microsoft.com/office/powerpoint/2010/main" val="40218752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smtClean="0"/>
              <a:t>普通用户升级为</a:t>
            </a:r>
            <a:r>
              <a:rPr lang="en-US" altLang="zh-CN" dirty="0" smtClean="0"/>
              <a:t>VIP</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只有已分配的完整复制、链接</a:t>
            </a:r>
            <a:r>
              <a:rPr lang="zh-CN" altLang="en-US" dirty="0" smtClean="0"/>
              <a:t>克隆虚拟机</a:t>
            </a:r>
            <a:r>
              <a:rPr lang="zh-CN" altLang="en-US" dirty="0"/>
              <a:t>才能升级为</a:t>
            </a:r>
            <a:r>
              <a:rPr lang="en-US" altLang="zh-CN" dirty="0"/>
              <a:t>VIP</a:t>
            </a:r>
            <a:r>
              <a:rPr lang="zh-CN" altLang="en-US" dirty="0"/>
              <a:t>桌面。 </a:t>
            </a:r>
          </a:p>
          <a:p>
            <a:r>
              <a:rPr lang="en-US" altLang="zh-CN" dirty="0"/>
              <a:t>VIP</a:t>
            </a:r>
            <a:r>
              <a:rPr lang="zh-CN" altLang="en-US" dirty="0"/>
              <a:t>桌面的资源保障和实时看护策略针对</a:t>
            </a:r>
            <a:r>
              <a:rPr lang="en-US" altLang="zh-CN" dirty="0" err="1"/>
              <a:t>FusionAccess</a:t>
            </a:r>
            <a:r>
              <a:rPr lang="zh-CN" altLang="en-US" dirty="0"/>
              <a:t>系统中所有的</a:t>
            </a:r>
            <a:r>
              <a:rPr lang="en-US" altLang="zh-CN" dirty="0"/>
              <a:t>VIP</a:t>
            </a:r>
            <a:r>
              <a:rPr lang="zh-CN" altLang="en-US" dirty="0"/>
              <a:t>虚拟机，推荐保持为默认值。</a:t>
            </a:r>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8" name="图片 7"/>
          <p:cNvPicPr/>
          <p:nvPr/>
        </p:nvPicPr>
        <p:blipFill rotWithShape="1">
          <a:blip r:embed="rId3"/>
          <a:srcRect r="39647" b="16444"/>
          <a:stretch/>
        </p:blipFill>
        <p:spPr>
          <a:xfrm>
            <a:off x="1043385" y="3032910"/>
            <a:ext cx="5124053" cy="2236216"/>
          </a:xfrm>
          <a:prstGeom prst="rect">
            <a:avLst/>
          </a:prstGeom>
          <a:ln w="12700">
            <a:solidFill>
              <a:schemeClr val="bg1">
                <a:lumMod val="85000"/>
              </a:schemeClr>
            </a:solidFill>
          </a:ln>
        </p:spPr>
      </p:pic>
      <p:pic>
        <p:nvPicPr>
          <p:cNvPr id="10" name="图片 9"/>
          <p:cNvPicPr/>
          <p:nvPr/>
        </p:nvPicPr>
        <p:blipFill rotWithShape="1">
          <a:blip r:embed="rId4"/>
          <a:srcRect l="1" r="22398" b="12483"/>
          <a:stretch/>
        </p:blipFill>
        <p:spPr>
          <a:xfrm>
            <a:off x="6348029" y="3032910"/>
            <a:ext cx="5085138" cy="2340517"/>
          </a:xfrm>
          <a:prstGeom prst="rect">
            <a:avLst/>
          </a:prstGeom>
          <a:ln w="12700">
            <a:solidFill>
              <a:schemeClr val="bg1">
                <a:lumMod val="85000"/>
              </a:schemeClr>
            </a:solidFill>
          </a:ln>
        </p:spPr>
      </p:pic>
      <p:sp>
        <p:nvSpPr>
          <p:cNvPr id="5" name="下弧形箭头 4"/>
          <p:cNvSpPr/>
          <p:nvPr/>
        </p:nvSpPr>
        <p:spPr bwMode="auto">
          <a:xfrm>
            <a:off x="5105320" y="5373427"/>
            <a:ext cx="2124236" cy="863885"/>
          </a:xfrm>
          <a:prstGeom prst="curvedUp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867533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t>概述及常用工具</a:t>
            </a:r>
            <a:endParaRPr lang="en-US" altLang="zh-CN" b="1" dirty="0" smtClean="0"/>
          </a:p>
          <a:p>
            <a:r>
              <a:rPr lang="zh-CN" altLang="en-US" dirty="0" smtClean="0">
                <a:solidFill>
                  <a:schemeClr val="accent4">
                    <a:lumMod val="50000"/>
                    <a:lumOff val="50000"/>
                  </a:schemeClr>
                </a:solidFill>
              </a:rPr>
              <a:t>云桌面维护任务</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运</a:t>
            </a:r>
            <a:r>
              <a:rPr lang="zh-CN" altLang="en-US" dirty="0" smtClean="0">
                <a:solidFill>
                  <a:schemeClr val="accent4">
                    <a:lumMod val="50000"/>
                    <a:lumOff val="50000"/>
                  </a:schemeClr>
                </a:solidFill>
              </a:rPr>
              <a:t>维注意事项</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业务调整</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业务回收</a:t>
            </a:r>
            <a:endParaRPr lang="en-US" altLang="zh-CN" dirty="0">
              <a:solidFill>
                <a:schemeClr val="accent4">
                  <a:lumMod val="50000"/>
                  <a:lumOff val="50000"/>
                </a:schemeClr>
              </a:solidFill>
            </a:endParaRPr>
          </a:p>
          <a:p>
            <a:r>
              <a:rPr lang="zh-CN" altLang="en-US" dirty="0" smtClean="0">
                <a:solidFill>
                  <a:schemeClr val="accent4">
                    <a:lumMod val="50000"/>
                    <a:lumOff val="50000"/>
                  </a:schemeClr>
                </a:solidFill>
              </a:rPr>
              <a:t>策略管理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账户管理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安全管理</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备份与恢复</a:t>
            </a:r>
            <a:endParaRPr lang="en-US" altLang="zh-CN" dirty="0">
              <a:solidFill>
                <a:schemeClr val="accent4">
                  <a:lumMod val="50000"/>
                  <a:lumOff val="50000"/>
                </a:schemeClr>
              </a:solidFill>
            </a:endParaRPr>
          </a:p>
          <a:p>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14996591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smtClean="0"/>
              <a:t>虚拟桌面迁移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effectLst>
                  <a:glow>
                    <a:srgbClr val="000000"/>
                  </a:glow>
                  <a:outerShdw sx="0" sy="0">
                    <a:srgbClr val="000000"/>
                  </a:outerShdw>
                  <a:reflection stA="0" endPos="0" fadeDir="0" sx="0" sy="0"/>
                </a:effectLst>
              </a:rPr>
              <a:t>在</a:t>
            </a:r>
            <a:r>
              <a:rPr lang="en-US" altLang="zh-CN" dirty="0" err="1" smtClean="0">
                <a:effectLst>
                  <a:glow>
                    <a:srgbClr val="000000"/>
                  </a:glow>
                  <a:outerShdw sx="0" sy="0">
                    <a:srgbClr val="000000"/>
                  </a:outerShdw>
                  <a:reflection stA="0" endPos="0" fadeDir="0" sx="0" sy="0"/>
                </a:effectLst>
              </a:rPr>
              <a:t>FusionAccess</a:t>
            </a:r>
            <a:r>
              <a:rPr lang="zh-CN" altLang="en-US" dirty="0" smtClean="0">
                <a:effectLst>
                  <a:glow>
                    <a:srgbClr val="000000"/>
                  </a:glow>
                  <a:outerShdw sx="0" sy="0">
                    <a:srgbClr val="000000"/>
                  </a:outerShdw>
                  <a:reflection stA="0" endPos="0" fadeDir="0" sx="0" sy="0"/>
                </a:effectLst>
              </a:rPr>
              <a:t>中</a:t>
            </a:r>
            <a:r>
              <a:rPr lang="zh-CN" altLang="zh-CN" dirty="0" smtClean="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进入“桌面管理</a:t>
            </a:r>
            <a:r>
              <a:rPr lang="en-US" altLang="zh-CN" dirty="0">
                <a:effectLst>
                  <a:glow>
                    <a:srgbClr val="000000"/>
                  </a:glow>
                  <a:outerShdw sx="0" sy="0">
                    <a:srgbClr val="000000"/>
                  </a:outerShdw>
                  <a:reflection stA="0" endPos="0" fadeDir="0" sx="0" sy="0"/>
                </a:effectLst>
              </a:rPr>
              <a:t> &gt; </a:t>
            </a:r>
            <a:r>
              <a:rPr lang="zh-CN" altLang="zh-CN" dirty="0">
                <a:effectLst>
                  <a:glow>
                    <a:srgbClr val="000000"/>
                  </a:glow>
                  <a:outerShdw sx="0" sy="0">
                    <a:srgbClr val="000000"/>
                  </a:outerShdw>
                  <a:reflection stA="0" endPos="0" fadeDir="0" sx="0" sy="0"/>
                </a:effectLst>
              </a:rPr>
              <a:t>所有计算机</a:t>
            </a:r>
            <a:r>
              <a:rPr lang="en-US" altLang="zh-CN" dirty="0">
                <a:effectLst>
                  <a:glow>
                    <a:srgbClr val="000000"/>
                  </a:glow>
                  <a:outerShdw sx="0" sy="0">
                    <a:srgbClr val="000000"/>
                  </a:outerShdw>
                  <a:reflection stA="0" endPos="0" fadeDir="0" sx="0" sy="0"/>
                </a:effectLst>
              </a:rPr>
              <a:t> &gt; </a:t>
            </a:r>
            <a:r>
              <a:rPr lang="zh-CN" altLang="zh-CN" dirty="0">
                <a:effectLst>
                  <a:glow>
                    <a:srgbClr val="000000"/>
                  </a:glow>
                  <a:outerShdw sx="0" sy="0">
                    <a:srgbClr val="000000"/>
                  </a:outerShdw>
                  <a:reflection stA="0" endPos="0" fadeDir="0" sx="0" sy="0"/>
                </a:effectLst>
              </a:rPr>
              <a:t>虚拟机”，找到将要迁移的</a:t>
            </a:r>
            <a:r>
              <a:rPr lang="zh-CN" altLang="zh-CN" dirty="0" smtClean="0">
                <a:effectLst>
                  <a:glow>
                    <a:srgbClr val="000000"/>
                  </a:glow>
                  <a:outerShdw sx="0" sy="0">
                    <a:srgbClr val="000000"/>
                  </a:outerShdw>
                  <a:reflection stA="0" endPos="0" fadeDir="0" sx="0" sy="0"/>
                </a:effectLst>
              </a:rPr>
              <a:t>虚拟</a:t>
            </a:r>
            <a:r>
              <a:rPr lang="zh-CN" altLang="en-US" dirty="0" smtClean="0">
                <a:effectLst>
                  <a:glow>
                    <a:srgbClr val="000000"/>
                  </a:glow>
                  <a:outerShdw sx="0" sy="0">
                    <a:srgbClr val="000000"/>
                  </a:outerShdw>
                  <a:reflection stA="0" endPos="0" fadeDir="0" sx="0" sy="0"/>
                </a:effectLst>
              </a:rPr>
              <a:t>桌面</a:t>
            </a:r>
            <a:r>
              <a:rPr lang="zh-CN" altLang="zh-CN" dirty="0" smtClean="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复制虚拟机</a:t>
            </a:r>
            <a:r>
              <a:rPr lang="en-US" altLang="zh-CN" dirty="0">
                <a:effectLst>
                  <a:glow>
                    <a:srgbClr val="000000"/>
                  </a:glow>
                  <a:outerShdw sx="0" sy="0">
                    <a:srgbClr val="000000"/>
                  </a:outerShdw>
                  <a:reflection stA="0" endPos="0" fadeDir="0" sx="0" sy="0"/>
                </a:effectLst>
              </a:rPr>
              <a:t>ID</a:t>
            </a:r>
            <a:r>
              <a:rPr lang="zh-CN" altLang="zh-CN" dirty="0" smtClean="0">
                <a:effectLst>
                  <a:glow>
                    <a:srgbClr val="000000"/>
                  </a:glow>
                  <a:outerShdw sx="0" sy="0">
                    <a:srgbClr val="000000"/>
                  </a:outerShdw>
                  <a:reflection stA="0" endPos="0" fadeDir="0" sx="0" sy="0"/>
                </a:effectLst>
              </a:rPr>
              <a:t>。</a:t>
            </a:r>
            <a:endParaRPr lang="en-US" altLang="zh-CN" dirty="0" smtClean="0">
              <a:effectLst>
                <a:glow>
                  <a:srgbClr val="000000"/>
                </a:glow>
                <a:outerShdw sx="0" sy="0">
                  <a:srgbClr val="000000"/>
                </a:outerShdw>
                <a:reflection stA="0" endPos="0" fadeDir="0" sx="0" sy="0"/>
              </a:effectLst>
            </a:endParaRPr>
          </a:p>
          <a:p>
            <a:r>
              <a:rPr lang="zh-CN" altLang="en-US" dirty="0">
                <a:effectLst>
                  <a:glow>
                    <a:srgbClr val="000000"/>
                  </a:glow>
                  <a:outerShdw sx="0" sy="0">
                    <a:srgbClr val="000000"/>
                  </a:outerShdw>
                  <a:reflection stA="0" endPos="0" fadeDir="0" sx="0" sy="0"/>
                </a:effectLst>
              </a:rPr>
              <a:t>在</a:t>
            </a:r>
            <a:r>
              <a:rPr lang="en-US" altLang="zh-CN" dirty="0" err="1" smtClean="0">
                <a:effectLst>
                  <a:glow>
                    <a:srgbClr val="000000"/>
                  </a:glow>
                  <a:outerShdw sx="0" sy="0">
                    <a:srgbClr val="000000"/>
                  </a:outerShdw>
                  <a:reflection stA="0" endPos="0" fadeDir="0" sx="0" sy="0"/>
                </a:effectLst>
              </a:rPr>
              <a:t>FusionCompute</a:t>
            </a:r>
            <a:r>
              <a:rPr lang="zh-CN" altLang="en-US" dirty="0" smtClean="0">
                <a:effectLst>
                  <a:glow>
                    <a:srgbClr val="000000"/>
                  </a:glow>
                  <a:outerShdw sx="0" sy="0">
                    <a:srgbClr val="000000"/>
                  </a:outerShdw>
                  <a:reflection stA="0" endPos="0" fadeDir="0" sx="0" sy="0"/>
                </a:effectLst>
              </a:rPr>
              <a:t>中的</a:t>
            </a:r>
            <a:r>
              <a:rPr lang="en-US" altLang="zh-CN" dirty="0" smtClean="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资源池</a:t>
            </a:r>
            <a:r>
              <a:rPr lang="en-US" altLang="zh-CN" dirty="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界面，通过虚拟机</a:t>
            </a:r>
            <a:r>
              <a:rPr lang="en-US" altLang="zh-CN" dirty="0">
                <a:effectLst>
                  <a:glow>
                    <a:srgbClr val="000000"/>
                  </a:glow>
                  <a:outerShdw sx="0" sy="0">
                    <a:srgbClr val="000000"/>
                  </a:outerShdw>
                  <a:reflection stA="0" endPos="0" fadeDir="0" sx="0" sy="0"/>
                </a:effectLst>
              </a:rPr>
              <a:t>ID</a:t>
            </a:r>
            <a:r>
              <a:rPr lang="zh-CN" altLang="zh-CN" dirty="0">
                <a:effectLst>
                  <a:glow>
                    <a:srgbClr val="000000"/>
                  </a:glow>
                  <a:outerShdw sx="0" sy="0">
                    <a:srgbClr val="000000"/>
                  </a:outerShdw>
                  <a:reflection stA="0" endPos="0" fadeDir="0" sx="0" sy="0"/>
                </a:effectLst>
              </a:rPr>
              <a:t>查找</a:t>
            </a:r>
            <a:r>
              <a:rPr lang="zh-CN" altLang="zh-CN" dirty="0" smtClean="0">
                <a:effectLst>
                  <a:glow>
                    <a:srgbClr val="000000"/>
                  </a:glow>
                  <a:outerShdw sx="0" sy="0">
                    <a:srgbClr val="000000"/>
                  </a:outerShdw>
                  <a:reflection stA="0" endPos="0" fadeDir="0" sx="0" sy="0"/>
                </a:effectLst>
              </a:rPr>
              <a:t>到要</a:t>
            </a:r>
            <a:r>
              <a:rPr lang="zh-CN" altLang="zh-CN" dirty="0">
                <a:effectLst>
                  <a:glow>
                    <a:srgbClr val="000000"/>
                  </a:glow>
                  <a:outerShdw sx="0" sy="0">
                    <a:srgbClr val="000000"/>
                  </a:outerShdw>
                  <a:reflection stA="0" endPos="0" fadeDir="0" sx="0" sy="0"/>
                </a:effectLst>
              </a:rPr>
              <a:t>迁移的</a:t>
            </a:r>
            <a:r>
              <a:rPr lang="zh-CN" altLang="zh-CN" dirty="0" smtClean="0">
                <a:effectLst>
                  <a:glow>
                    <a:srgbClr val="000000"/>
                  </a:glow>
                  <a:outerShdw sx="0" sy="0">
                    <a:srgbClr val="000000"/>
                  </a:outerShdw>
                  <a:reflection stA="0" endPos="0" fadeDir="0" sx="0" sy="0"/>
                </a:effectLst>
              </a:rPr>
              <a:t>虚拟机</a:t>
            </a:r>
            <a:r>
              <a:rPr lang="zh-CN" altLang="en-US" dirty="0" smtClean="0">
                <a:effectLst>
                  <a:glow>
                    <a:srgbClr val="000000"/>
                  </a:glow>
                  <a:outerShdw sx="0" sy="0">
                    <a:srgbClr val="000000"/>
                  </a:outerShdw>
                  <a:reflection stA="0" endPos="0" fadeDir="0" sx="0" sy="0"/>
                </a:effectLst>
              </a:rPr>
              <a:t>，点击“迁移”</a:t>
            </a:r>
            <a:r>
              <a:rPr lang="zh-CN" altLang="zh-CN" dirty="0" smtClean="0">
                <a:effectLst>
                  <a:glow>
                    <a:srgbClr val="000000"/>
                  </a:glow>
                  <a:outerShdw sx="0" sy="0">
                    <a:srgbClr val="000000"/>
                  </a:outerShdw>
                  <a:reflection stA="0" endPos="0" fadeDir="0" sx="0" sy="0"/>
                </a:effectLst>
              </a:rPr>
              <a:t>。</a:t>
            </a:r>
            <a:endParaRPr lang="zh-CN" altLang="zh-CN" dirty="0">
              <a:effectLst>
                <a:glow>
                  <a:srgbClr val="000000"/>
                </a:glow>
                <a:outerShdw sx="0" sy="0">
                  <a:srgbClr val="000000"/>
                </a:outerShdw>
                <a:reflection stA="0" endPos="0" fadeDir="0" sx="0" sy="0"/>
              </a:effectLst>
            </a:endParaRPr>
          </a:p>
          <a:p>
            <a:endParaRPr lang="zh-CN" altLang="zh-CN" dirty="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9" name="图片 8"/>
          <p:cNvPicPr/>
          <p:nvPr/>
        </p:nvPicPr>
        <p:blipFill rotWithShape="1">
          <a:blip r:embed="rId3"/>
          <a:srcRect r="12270"/>
          <a:stretch/>
        </p:blipFill>
        <p:spPr>
          <a:xfrm>
            <a:off x="1036687" y="3284984"/>
            <a:ext cx="5059313" cy="2951026"/>
          </a:xfrm>
          <a:prstGeom prst="rect">
            <a:avLst/>
          </a:prstGeom>
          <a:ln w="12700">
            <a:solidFill>
              <a:schemeClr val="bg1">
                <a:lumMod val="85000"/>
              </a:schemeClr>
            </a:solidFill>
          </a:ln>
        </p:spPr>
      </p:pic>
      <p:pic>
        <p:nvPicPr>
          <p:cNvPr id="11" name="图片 10"/>
          <p:cNvPicPr/>
          <p:nvPr/>
        </p:nvPicPr>
        <p:blipFill>
          <a:blip r:embed="rId4"/>
          <a:stretch>
            <a:fillRect/>
          </a:stretch>
        </p:blipFill>
        <p:spPr>
          <a:xfrm>
            <a:off x="6510600" y="3057467"/>
            <a:ext cx="4840396" cy="3406059"/>
          </a:xfrm>
          <a:prstGeom prst="rect">
            <a:avLst/>
          </a:prstGeom>
          <a:ln w="12700">
            <a:solidFill>
              <a:schemeClr val="bg1">
                <a:lumMod val="85000"/>
              </a:schemeClr>
            </a:solidFill>
          </a:ln>
        </p:spPr>
      </p:pic>
    </p:spTree>
    <p:extLst>
      <p:ext uri="{BB962C8B-B14F-4D97-AF65-F5344CB8AC3E}">
        <p14:creationId xmlns:p14="http://schemas.microsoft.com/office/powerpoint/2010/main" val="33275981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smtClean="0"/>
              <a:t>虚拟桌面迁移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在</a:t>
            </a:r>
            <a:r>
              <a:rPr lang="en-US" altLang="zh-CN" dirty="0" err="1" smtClean="0"/>
              <a:t>FusionAccess</a:t>
            </a:r>
            <a:r>
              <a:rPr lang="zh-CN" altLang="zh-CN" dirty="0"/>
              <a:t>界面，可以看到桌面虚拟机运行状态为</a:t>
            </a:r>
            <a:r>
              <a:rPr lang="en-US" altLang="zh-CN" dirty="0"/>
              <a:t>“</a:t>
            </a:r>
            <a:r>
              <a:rPr lang="zh-CN" altLang="zh-CN" dirty="0"/>
              <a:t>迁移中</a:t>
            </a:r>
            <a:r>
              <a:rPr lang="en-US" altLang="zh-CN" dirty="0"/>
              <a:t>”</a:t>
            </a:r>
            <a:r>
              <a:rPr lang="zh-CN" altLang="zh-CN" dirty="0"/>
              <a:t>，登录状态仍为</a:t>
            </a:r>
            <a:r>
              <a:rPr lang="en-US" altLang="zh-CN" dirty="0"/>
              <a:t>“</a:t>
            </a:r>
            <a:r>
              <a:rPr lang="zh-CN" altLang="zh-CN" dirty="0"/>
              <a:t>使用中</a:t>
            </a:r>
            <a:r>
              <a:rPr lang="en-US" altLang="zh-CN" dirty="0"/>
              <a:t>”</a:t>
            </a:r>
            <a:r>
              <a:rPr lang="zh-CN" altLang="zh-CN" dirty="0" smtClean="0"/>
              <a:t>。</a:t>
            </a:r>
            <a:endParaRPr lang="en-US" altLang="zh-CN" dirty="0" smtClean="0"/>
          </a:p>
          <a:p>
            <a:r>
              <a:rPr lang="zh-CN" altLang="zh-CN" dirty="0">
                <a:effectLst>
                  <a:glow>
                    <a:srgbClr val="000000"/>
                  </a:glow>
                  <a:outerShdw sx="0" sy="0">
                    <a:srgbClr val="000000"/>
                  </a:outerShdw>
                  <a:reflection stA="0" endPos="0" fadeDir="0" sx="0" sy="0"/>
                </a:effectLst>
              </a:rPr>
              <a:t>登录到迁移的桌面虚拟机上，整个迁移过程中</a:t>
            </a:r>
            <a:r>
              <a:rPr lang="en-US" altLang="zh-CN" dirty="0" smtClean="0">
                <a:effectLst>
                  <a:glow>
                    <a:srgbClr val="000000"/>
                  </a:glow>
                  <a:outerShdw sx="0" sy="0">
                    <a:srgbClr val="000000"/>
                  </a:outerShdw>
                  <a:reflection stA="0" endPos="0" fadeDir="0" sx="0" sy="0"/>
                </a:effectLst>
              </a:rPr>
              <a:t>ping</a:t>
            </a:r>
            <a:r>
              <a:rPr lang="zh-CN" altLang="en-US" dirty="0" smtClean="0">
                <a:effectLst>
                  <a:glow>
                    <a:srgbClr val="000000"/>
                  </a:glow>
                  <a:outerShdw sx="0" sy="0">
                    <a:srgbClr val="000000"/>
                  </a:outerShdw>
                  <a:reflection stA="0" endPos="0" fadeDir="0" sx="0" sy="0"/>
                </a:effectLst>
              </a:rPr>
              <a:t>网关的</a:t>
            </a:r>
            <a:r>
              <a:rPr lang="zh-CN" altLang="zh-CN" dirty="0" smtClean="0">
                <a:effectLst>
                  <a:glow>
                    <a:srgbClr val="000000"/>
                  </a:glow>
                  <a:outerShdw sx="0" sy="0">
                    <a:srgbClr val="000000"/>
                  </a:outerShdw>
                  <a:reflection stA="0" endPos="0" fadeDir="0" sx="0" sy="0"/>
                </a:effectLst>
              </a:rPr>
              <a:t>状态</a:t>
            </a:r>
            <a:r>
              <a:rPr lang="zh-CN" altLang="zh-CN" dirty="0">
                <a:effectLst>
                  <a:glow>
                    <a:srgbClr val="000000"/>
                  </a:glow>
                  <a:outerShdw sx="0" sy="0">
                    <a:srgbClr val="000000"/>
                  </a:outerShdw>
                  <a:reflection stA="0" endPos="0" fadeDir="0" sx="0" sy="0"/>
                </a:effectLst>
              </a:rPr>
              <a:t>都是正常，业务没有受到影响。</a:t>
            </a:r>
          </a:p>
          <a:p>
            <a:endParaRPr lang="zh-CN" altLang="zh-CN" dirty="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8" name="图片 7"/>
          <p:cNvPicPr/>
          <p:nvPr/>
        </p:nvPicPr>
        <p:blipFill rotWithShape="1">
          <a:blip r:embed="rId3"/>
          <a:srcRect l="3680" r="26642"/>
          <a:stretch/>
        </p:blipFill>
        <p:spPr>
          <a:xfrm>
            <a:off x="1037447" y="4113076"/>
            <a:ext cx="5842136" cy="1800412"/>
          </a:xfrm>
          <a:prstGeom prst="rect">
            <a:avLst/>
          </a:prstGeom>
          <a:ln w="12700">
            <a:solidFill>
              <a:schemeClr val="bg1">
                <a:lumMod val="85000"/>
              </a:schemeClr>
            </a:solidFill>
          </a:ln>
        </p:spPr>
      </p:pic>
      <p:pic>
        <p:nvPicPr>
          <p:cNvPr id="10" name="图片 9"/>
          <p:cNvPicPr/>
          <p:nvPr/>
        </p:nvPicPr>
        <p:blipFill rotWithShape="1">
          <a:blip r:embed="rId4"/>
          <a:srcRect t="1492" r="53878" b="53960"/>
          <a:stretch/>
        </p:blipFill>
        <p:spPr bwMode="auto">
          <a:xfrm>
            <a:off x="7032104" y="3427056"/>
            <a:ext cx="4440759" cy="2954694"/>
          </a:xfrm>
          <a:prstGeom prst="rect">
            <a:avLst/>
          </a:prstGeom>
          <a:ln w="12700">
            <a:solidFill>
              <a:schemeClr val="bg1">
                <a:lumMod val="8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51471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a:t>-</a:t>
            </a:r>
            <a:r>
              <a:rPr lang="en-US" altLang="zh-CN" dirty="0" smtClean="0"/>
              <a:t> </a:t>
            </a:r>
            <a:r>
              <a:rPr lang="zh-CN" altLang="en-US" dirty="0" smtClean="0"/>
              <a:t>设置用户接入控制策略</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用户接入控制策略主要包括： </a:t>
            </a:r>
            <a:endParaRPr lang="en-US" altLang="zh-CN" dirty="0"/>
          </a:p>
          <a:p>
            <a:pPr lvl="1"/>
            <a:r>
              <a:rPr lang="zh-CN" altLang="en-US" sz="1800" dirty="0">
                <a:latin typeface="+mn-ea"/>
              </a:rPr>
              <a:t>基于时间段的访问控制策略</a:t>
            </a:r>
          </a:p>
          <a:p>
            <a:pPr lvl="1"/>
            <a:r>
              <a:rPr lang="zh-CN" altLang="en-US" sz="1800" dirty="0" smtClean="0">
                <a:latin typeface="+mn-ea"/>
              </a:rPr>
              <a:t>设备与用户绑定</a:t>
            </a:r>
            <a:endParaRPr lang="en-US" altLang="zh-CN" sz="1800" dirty="0" smtClean="0">
              <a:latin typeface="+mn-ea"/>
            </a:endParaRPr>
          </a:p>
          <a:p>
            <a:pPr lvl="1"/>
            <a:r>
              <a:rPr lang="en-US" altLang="zh-CN" sz="1800" dirty="0" smtClean="0">
                <a:latin typeface="+mn-ea"/>
              </a:rPr>
              <a:t>TC</a:t>
            </a:r>
            <a:r>
              <a:rPr lang="zh-CN" altLang="en-US" sz="1800" dirty="0" smtClean="0">
                <a:latin typeface="+mn-ea"/>
              </a:rPr>
              <a:t>与计算机绑定</a:t>
            </a:r>
            <a:endParaRPr lang="zh-CN" altLang="en-US" sz="1800" dirty="0">
              <a:latin typeface="+mn-ea"/>
            </a:endParaRPr>
          </a:p>
          <a:p>
            <a:endParaRPr lang="zh-CN" altLang="zh-CN" dirty="0" smtClean="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2" name="图片 1"/>
          <p:cNvPicPr>
            <a:picLocks noChangeAspect="1"/>
          </p:cNvPicPr>
          <p:nvPr/>
        </p:nvPicPr>
        <p:blipFill>
          <a:blip r:embed="rId3"/>
          <a:stretch>
            <a:fillRect/>
          </a:stretch>
        </p:blipFill>
        <p:spPr>
          <a:xfrm>
            <a:off x="1512422" y="3401799"/>
            <a:ext cx="2362200" cy="2781300"/>
          </a:xfrm>
          <a:prstGeom prst="rect">
            <a:avLst/>
          </a:prstGeom>
          <a:ln w="12700">
            <a:solidFill>
              <a:schemeClr val="bg1">
                <a:lumMod val="85000"/>
              </a:schemeClr>
            </a:solidFill>
          </a:ln>
        </p:spPr>
      </p:pic>
      <p:pic>
        <p:nvPicPr>
          <p:cNvPr id="7" name="Picture 4"/>
          <p:cNvPicPr>
            <a:picLocks noChangeAspect="1" noChangeArrowheads="1"/>
          </p:cNvPicPr>
          <p:nvPr/>
        </p:nvPicPr>
        <p:blipFill rotWithShape="1">
          <a:blip r:embed="rId4"/>
          <a:srcRect b="22419"/>
          <a:stretch/>
        </p:blipFill>
        <p:spPr bwMode="auto">
          <a:xfrm>
            <a:off x="5447928" y="2290698"/>
            <a:ext cx="5468937" cy="1521060"/>
          </a:xfrm>
          <a:prstGeom prst="rect">
            <a:avLst/>
          </a:prstGeom>
          <a:ln w="12700">
            <a:solidFill>
              <a:schemeClr val="bg1">
                <a:lumMod val="85000"/>
              </a:schemeClr>
            </a:solidFill>
          </a:ln>
        </p:spPr>
      </p:pic>
      <p:pic>
        <p:nvPicPr>
          <p:cNvPr id="8" name="Picture 6"/>
          <p:cNvPicPr>
            <a:picLocks noChangeAspect="1" noChangeArrowheads="1"/>
          </p:cNvPicPr>
          <p:nvPr/>
        </p:nvPicPr>
        <p:blipFill>
          <a:blip r:embed="rId5"/>
          <a:srcRect/>
          <a:stretch>
            <a:fillRect/>
          </a:stretch>
        </p:blipFill>
        <p:spPr bwMode="auto">
          <a:xfrm>
            <a:off x="5464972" y="4627615"/>
            <a:ext cx="5468937" cy="1752600"/>
          </a:xfrm>
          <a:prstGeom prst="rect">
            <a:avLst/>
          </a:prstGeom>
          <a:ln w="12700">
            <a:solidFill>
              <a:schemeClr val="bg1">
                <a:lumMod val="85000"/>
              </a:schemeClr>
            </a:solidFill>
          </a:ln>
        </p:spPr>
      </p:pic>
      <p:sp>
        <p:nvSpPr>
          <p:cNvPr id="5" name="右箭头 4"/>
          <p:cNvSpPr/>
          <p:nvPr/>
        </p:nvSpPr>
        <p:spPr bwMode="auto">
          <a:xfrm rot="19749097">
            <a:off x="4177322" y="3545911"/>
            <a:ext cx="877871" cy="428062"/>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 name="下箭头 8"/>
          <p:cNvSpPr/>
          <p:nvPr/>
        </p:nvSpPr>
        <p:spPr bwMode="auto">
          <a:xfrm>
            <a:off x="7714344" y="3874790"/>
            <a:ext cx="481484" cy="658555"/>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 name="TextBox 8"/>
          <p:cNvSpPr txBox="1">
            <a:spLocks noChangeArrowheads="1"/>
          </p:cNvSpPr>
          <p:nvPr/>
        </p:nvSpPr>
        <p:spPr bwMode="auto">
          <a:xfrm>
            <a:off x="8197881" y="1992737"/>
            <a:ext cx="32880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anose="020B0503040504020204" pitchFamily="34" charset="0"/>
                <a:ea typeface="华文细黑" panose="02010600040101010101" pitchFamily="2" charset="-122"/>
              </a:defRPr>
            </a:lvl1pPr>
            <a:lvl2pPr marL="742950" indent="-28575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anose="020B0503040504020204"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Light" panose="020B0403040504020204"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anose="020B0603040504020204" pitchFamily="34" charset="0"/>
                <a:ea typeface="华文细黑" panose="02010600040101010101" pitchFamily="2" charset="-122"/>
              </a:defRPr>
            </a:lvl4pPr>
            <a:lvl5pPr marL="2057400" indent="-228600">
              <a:lnSpc>
                <a:spcPct val="140000"/>
              </a:lnSpc>
              <a:spcBef>
                <a:spcPct val="30000"/>
              </a:spcBef>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9pPr>
          </a:lstStyle>
          <a:p>
            <a:pPr eaLnBrk="1" fontAlgn="t" hangingPunct="1">
              <a:lnSpc>
                <a:spcPct val="100000"/>
              </a:lnSpc>
              <a:spcBef>
                <a:spcPct val="0"/>
              </a:spcBef>
              <a:buClrTx/>
              <a:buSzTx/>
              <a:buFontTx/>
              <a:buNone/>
            </a:pPr>
            <a:r>
              <a:rPr lang="zh-CN" altLang="en-US" sz="1400" dirty="0">
                <a:solidFill>
                  <a:srgbClr val="C00000"/>
                </a:solidFill>
                <a:latin typeface="+mn-ea"/>
                <a:ea typeface="+mn-ea"/>
              </a:rPr>
              <a:t>设置禁止虚拟机被访问的时间段。</a:t>
            </a:r>
            <a:endParaRPr lang="en-US" altLang="en-US" sz="1400" dirty="0">
              <a:solidFill>
                <a:srgbClr val="C00000"/>
              </a:solidFill>
              <a:latin typeface="+mn-ea"/>
              <a:ea typeface="+mn-ea"/>
            </a:endParaRPr>
          </a:p>
        </p:txBody>
      </p:sp>
      <p:sp>
        <p:nvSpPr>
          <p:cNvPr id="11" name="TextBox 9"/>
          <p:cNvSpPr txBox="1">
            <a:spLocks noChangeArrowheads="1"/>
          </p:cNvSpPr>
          <p:nvPr/>
        </p:nvSpPr>
        <p:spPr bwMode="auto">
          <a:xfrm>
            <a:off x="8989669" y="4319997"/>
            <a:ext cx="23885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anose="020B0503040504020204" pitchFamily="34" charset="0"/>
                <a:ea typeface="华文细黑" panose="02010600040101010101" pitchFamily="2" charset="-122"/>
              </a:defRPr>
            </a:lvl1pPr>
            <a:lvl2pPr marL="742950" indent="-28575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anose="020B0503040504020204"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Light" panose="020B0403040504020204"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anose="020B0603040504020204" pitchFamily="34" charset="0"/>
                <a:ea typeface="华文细黑" panose="02010600040101010101" pitchFamily="2" charset="-122"/>
              </a:defRPr>
            </a:lvl4pPr>
            <a:lvl5pPr marL="2057400" indent="-228600">
              <a:lnSpc>
                <a:spcPct val="140000"/>
              </a:lnSpc>
              <a:spcBef>
                <a:spcPct val="30000"/>
              </a:spcBef>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9pPr>
          </a:lstStyle>
          <a:p>
            <a:pPr eaLnBrk="1" fontAlgn="t" hangingPunct="1">
              <a:lnSpc>
                <a:spcPct val="100000"/>
              </a:lnSpc>
              <a:spcBef>
                <a:spcPct val="0"/>
              </a:spcBef>
              <a:buClrTx/>
              <a:buSzTx/>
              <a:buFontTx/>
              <a:buNone/>
            </a:pPr>
            <a:r>
              <a:rPr lang="zh-CN" altLang="en-US" sz="1400" dirty="0">
                <a:solidFill>
                  <a:srgbClr val="C00000"/>
                </a:solidFill>
                <a:latin typeface="+mn-ea"/>
                <a:ea typeface="+mn-ea"/>
              </a:rPr>
              <a:t>选择策略应用的对象。</a:t>
            </a:r>
            <a:endParaRPr lang="en-US" altLang="en-US" sz="1400" dirty="0">
              <a:solidFill>
                <a:srgbClr val="C00000"/>
              </a:solidFill>
              <a:latin typeface="+mn-ea"/>
              <a:ea typeface="+mn-ea"/>
            </a:endParaRPr>
          </a:p>
        </p:txBody>
      </p:sp>
    </p:spTree>
    <p:extLst>
      <p:ext uri="{BB962C8B-B14F-4D97-AF65-F5344CB8AC3E}">
        <p14:creationId xmlns:p14="http://schemas.microsoft.com/office/powerpoint/2010/main" val="19262314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a:t>解</a:t>
            </a:r>
            <a:r>
              <a:rPr lang="zh-CN" altLang="en-US" dirty="0" smtClean="0"/>
              <a:t>分配虚拟桌面</a:t>
            </a:r>
            <a:r>
              <a:rPr lang="en-US" altLang="zh-CN" dirty="0" smtClean="0"/>
              <a:t> </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effectLst>
                  <a:glow>
                    <a:srgbClr val="000000"/>
                  </a:glow>
                  <a:outerShdw sx="0" sy="0">
                    <a:srgbClr val="000000"/>
                  </a:outerShdw>
                  <a:reflection stA="0" endPos="0" fadeDir="0" sx="0" sy="0"/>
                </a:effectLst>
              </a:rPr>
              <a:t>在</a:t>
            </a:r>
            <a:r>
              <a:rPr lang="en-US" altLang="zh-CN" dirty="0" err="1" smtClean="0"/>
              <a:t>FusionAccess</a:t>
            </a:r>
            <a:r>
              <a:rPr lang="zh-CN" altLang="en-US" dirty="0" smtClean="0"/>
              <a:t>的</a:t>
            </a:r>
            <a:r>
              <a:rPr lang="zh-CN" altLang="zh-CN" dirty="0" smtClean="0"/>
              <a:t>虚拟机</a:t>
            </a:r>
            <a:r>
              <a:rPr lang="zh-CN" altLang="zh-CN" dirty="0"/>
              <a:t>列表中，勾选待解分配的一台或多台虚拟机，单击</a:t>
            </a:r>
            <a:r>
              <a:rPr lang="zh-CN" altLang="zh-CN" dirty="0" smtClean="0"/>
              <a:t>“解分配”</a:t>
            </a:r>
            <a:r>
              <a:rPr lang="zh-CN" altLang="en-US" dirty="0" smtClean="0"/>
              <a:t>。</a:t>
            </a:r>
            <a:endParaRPr lang="zh-CN" altLang="zh-CN" dirty="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8" name="图片 7"/>
          <p:cNvPicPr/>
          <p:nvPr/>
        </p:nvPicPr>
        <p:blipFill rotWithShape="1">
          <a:blip r:embed="rId3"/>
          <a:srcRect r="24443" b="12633"/>
          <a:stretch/>
        </p:blipFill>
        <p:spPr>
          <a:xfrm>
            <a:off x="2754800" y="2128544"/>
            <a:ext cx="5994666" cy="2160886"/>
          </a:xfrm>
          <a:prstGeom prst="rect">
            <a:avLst/>
          </a:prstGeom>
          <a:ln w="12700">
            <a:solidFill>
              <a:schemeClr val="bg1">
                <a:lumMod val="85000"/>
              </a:schemeClr>
            </a:solidFill>
          </a:ln>
        </p:spPr>
      </p:pic>
      <p:pic>
        <p:nvPicPr>
          <p:cNvPr id="10" name="图片 9"/>
          <p:cNvPicPr/>
          <p:nvPr/>
        </p:nvPicPr>
        <p:blipFill rotWithShape="1">
          <a:blip r:embed="rId4"/>
          <a:srcRect t="1" r="22789" b="16187"/>
          <a:stretch/>
        </p:blipFill>
        <p:spPr>
          <a:xfrm>
            <a:off x="2754800" y="4473116"/>
            <a:ext cx="5999161" cy="1908634"/>
          </a:xfrm>
          <a:prstGeom prst="rect">
            <a:avLst/>
          </a:prstGeom>
          <a:ln w="12700">
            <a:solidFill>
              <a:schemeClr val="bg1">
                <a:lumMod val="85000"/>
              </a:schemeClr>
            </a:solidFill>
          </a:ln>
        </p:spPr>
      </p:pic>
      <p:sp>
        <p:nvSpPr>
          <p:cNvPr id="2" name="右弧形箭头 1"/>
          <p:cNvSpPr/>
          <p:nvPr/>
        </p:nvSpPr>
        <p:spPr bwMode="auto">
          <a:xfrm>
            <a:off x="8832372" y="3212976"/>
            <a:ext cx="828092" cy="1584684"/>
          </a:xfrm>
          <a:prstGeom prst="curvedLef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593318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smtClean="0"/>
              <a:t>恢复分配虚拟桌面</a:t>
            </a:r>
            <a:r>
              <a:rPr lang="en-US" altLang="zh-CN" dirty="0" smtClean="0"/>
              <a:t> </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effectLst>
                  <a:glow>
                    <a:srgbClr val="000000"/>
                  </a:glow>
                  <a:outerShdw sx="0" sy="0">
                    <a:srgbClr val="000000"/>
                  </a:outerShdw>
                  <a:reflection stA="0" endPos="0" fadeDir="0" sx="0" sy="0"/>
                </a:effectLst>
              </a:rPr>
              <a:t>在</a:t>
            </a:r>
            <a:r>
              <a:rPr lang="en-US" altLang="zh-CN" dirty="0" err="1" smtClean="0"/>
              <a:t>FusionAccess</a:t>
            </a:r>
            <a:r>
              <a:rPr lang="zh-CN" altLang="en-US" dirty="0" smtClean="0"/>
              <a:t>的</a:t>
            </a:r>
            <a:r>
              <a:rPr lang="zh-CN" altLang="zh-CN" dirty="0" smtClean="0"/>
              <a:t>虚拟机列表中，</a:t>
            </a:r>
            <a:r>
              <a:rPr lang="zh-CN" altLang="zh-CN" dirty="0">
                <a:effectLst>
                  <a:glow>
                    <a:srgbClr val="000000"/>
                  </a:glow>
                  <a:outerShdw sx="0" sy="0">
                    <a:srgbClr val="000000"/>
                  </a:outerShdw>
                  <a:reflection stA="0" endPos="0" fadeDir="0" sx="0" sy="0"/>
                </a:effectLst>
              </a:rPr>
              <a:t>选中状态为</a:t>
            </a:r>
            <a:r>
              <a:rPr lang="en-US" altLang="zh-CN" dirty="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已解分配</a:t>
            </a:r>
            <a:r>
              <a:rPr lang="en-US" altLang="zh-CN" dirty="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的虚拟机，点击</a:t>
            </a:r>
            <a:r>
              <a:rPr lang="en-US" altLang="zh-CN" dirty="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高级功能</a:t>
            </a:r>
            <a:r>
              <a:rPr lang="en-US" altLang="zh-CN" dirty="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，选择</a:t>
            </a:r>
            <a:r>
              <a:rPr lang="en-US" altLang="zh-CN" dirty="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恢复分配</a:t>
            </a:r>
            <a:r>
              <a:rPr lang="en-US" altLang="zh-CN" dirty="0">
                <a:effectLst>
                  <a:glow>
                    <a:srgbClr val="000000"/>
                  </a:glow>
                  <a:outerShdw sx="0" sy="0">
                    <a:srgbClr val="000000"/>
                  </a:outerShdw>
                  <a:reflection stA="0" endPos="0" fadeDir="0" sx="0" sy="0"/>
                </a:effectLst>
              </a:rPr>
              <a:t>”</a:t>
            </a:r>
            <a:r>
              <a:rPr lang="zh-CN" altLang="zh-CN" dirty="0">
                <a:effectLst>
                  <a:glow>
                    <a:srgbClr val="000000"/>
                  </a:glow>
                  <a:outerShdw sx="0" sy="0">
                    <a:srgbClr val="000000"/>
                  </a:outerShdw>
                  <a:reflection stA="0" endPos="0" fadeDir="0" sx="0" sy="0"/>
                </a:effectLst>
              </a:rPr>
              <a:t>。</a:t>
            </a:r>
          </a:p>
          <a:p>
            <a:endParaRPr lang="zh-CN" altLang="zh-CN" dirty="0" smtClean="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9" name="图片 8"/>
          <p:cNvPicPr/>
          <p:nvPr/>
        </p:nvPicPr>
        <p:blipFill rotWithShape="1">
          <a:blip r:embed="rId3"/>
          <a:srcRect b="45223"/>
          <a:stretch/>
        </p:blipFill>
        <p:spPr>
          <a:xfrm>
            <a:off x="2133547" y="2254470"/>
            <a:ext cx="8754105" cy="3854907"/>
          </a:xfrm>
          <a:prstGeom prst="rect">
            <a:avLst/>
          </a:prstGeom>
          <a:ln w="12700">
            <a:solidFill>
              <a:schemeClr val="bg1">
                <a:lumMod val="85000"/>
              </a:schemeClr>
            </a:solidFill>
          </a:ln>
        </p:spPr>
      </p:pic>
    </p:spTree>
    <p:extLst>
      <p:ext uri="{BB962C8B-B14F-4D97-AF65-F5344CB8AC3E}">
        <p14:creationId xmlns:p14="http://schemas.microsoft.com/office/powerpoint/2010/main" val="11080117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业务调整 </a:t>
            </a:r>
            <a:r>
              <a:rPr lang="en-US" altLang="zh-CN" dirty="0" smtClean="0"/>
              <a:t>- </a:t>
            </a:r>
            <a:r>
              <a:rPr lang="zh-CN" altLang="en-US" dirty="0" smtClean="0"/>
              <a:t>还原虚拟桌面系统盘</a:t>
            </a:r>
            <a:r>
              <a:rPr lang="en-US" altLang="zh-CN" dirty="0" smtClean="0"/>
              <a:t> </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强制将链接克隆虚拟机的系统还原到初始状态。</a:t>
            </a:r>
            <a:endParaRPr lang="en-US" altLang="zh-CN" dirty="0"/>
          </a:p>
          <a:p>
            <a:r>
              <a:rPr lang="zh-CN" altLang="en-US" dirty="0"/>
              <a:t>只有“运行状态”为“运行中”或“已停止”，“分配状态”为“已分配”并且“登录状态”不为“使用中”的链接克隆虚拟机，才允许进行还原系统的操作。</a:t>
            </a:r>
            <a:endParaRPr lang="en-US" altLang="zh-CN" dirty="0"/>
          </a:p>
          <a:p>
            <a:r>
              <a:rPr lang="zh-CN" altLang="en-US" dirty="0"/>
              <a:t>可以针对单台虚拟机、虚拟机组或桌面组进行还原。</a:t>
            </a:r>
          </a:p>
          <a:p>
            <a:endParaRPr lang="zh-CN" altLang="zh-CN" dirty="0" smtClean="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Picture 3"/>
          <p:cNvPicPr>
            <a:picLocks noChangeAspect="1" noChangeArrowheads="1"/>
          </p:cNvPicPr>
          <p:nvPr/>
        </p:nvPicPr>
        <p:blipFill rotWithShape="1">
          <a:blip r:embed="rId3"/>
          <a:srcRect b="6992"/>
          <a:stretch/>
        </p:blipFill>
        <p:spPr bwMode="auto">
          <a:xfrm>
            <a:off x="1027249" y="3465126"/>
            <a:ext cx="6688931" cy="2677221"/>
          </a:xfrm>
          <a:prstGeom prst="rect">
            <a:avLst/>
          </a:prstGeom>
          <a:ln w="12700">
            <a:solidFill>
              <a:schemeClr val="bg1">
                <a:lumMod val="85000"/>
              </a:schemeClr>
            </a:solidFill>
          </a:ln>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568" y="3448719"/>
            <a:ext cx="3639832" cy="2703194"/>
          </a:xfrm>
          <a:prstGeom prst="rect">
            <a:avLst/>
          </a:prstGeom>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5794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本节主要讲述了平时运维过程中，对桌面虚拟机一些常用的业务调整，包含了虚拟机规格修改，迁移，追加用户，追加虚拟机，解分配虚拟桌面、系统还原等等。</a:t>
            </a:r>
            <a:endParaRPr lang="en-US" altLang="zh-CN" dirty="0" smtClean="0"/>
          </a:p>
        </p:txBody>
      </p:sp>
    </p:spTree>
    <p:extLst>
      <p:ext uri="{BB962C8B-B14F-4D97-AF65-F5344CB8AC3E}">
        <p14:creationId xmlns:p14="http://schemas.microsoft.com/office/powerpoint/2010/main" val="36062562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4">
                    <a:lumMod val="50000"/>
                    <a:lumOff val="50000"/>
                  </a:schemeClr>
                </a:solidFill>
              </a:rPr>
              <a:t>概述及常用工具</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云桌面维护</a:t>
            </a:r>
            <a:r>
              <a:rPr lang="zh-CN" altLang="en-US" dirty="0" smtClean="0">
                <a:solidFill>
                  <a:schemeClr val="accent4">
                    <a:lumMod val="50000"/>
                    <a:lumOff val="50000"/>
                  </a:schemeClr>
                </a:solidFill>
              </a:rPr>
              <a:t>任务</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运</a:t>
            </a:r>
            <a:r>
              <a:rPr lang="zh-CN" altLang="en-US" dirty="0" smtClean="0">
                <a:solidFill>
                  <a:schemeClr val="accent4">
                    <a:lumMod val="50000"/>
                    <a:lumOff val="50000"/>
                  </a:schemeClr>
                </a:solidFill>
              </a:rPr>
              <a:t>维注意事项</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业务调整</a:t>
            </a:r>
            <a:endParaRPr lang="en-US" altLang="zh-CN" dirty="0">
              <a:solidFill>
                <a:schemeClr val="accent4">
                  <a:lumMod val="50000"/>
                  <a:lumOff val="50000"/>
                </a:schemeClr>
              </a:solidFill>
            </a:endParaRPr>
          </a:p>
          <a:p>
            <a:r>
              <a:rPr lang="zh-CN" altLang="en-US" b="1" dirty="0"/>
              <a:t>业务回收</a:t>
            </a:r>
            <a:endParaRPr lang="en-US" altLang="zh-CN" b="1" dirty="0"/>
          </a:p>
          <a:p>
            <a:r>
              <a:rPr lang="zh-CN" altLang="en-US" dirty="0" smtClean="0">
                <a:solidFill>
                  <a:schemeClr val="accent4">
                    <a:lumMod val="50000"/>
                    <a:lumOff val="50000"/>
                  </a:schemeClr>
                </a:solidFill>
              </a:rPr>
              <a:t>策略管理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账户管理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安全管理</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备份与恢复</a:t>
            </a:r>
            <a:endParaRPr lang="en-US" altLang="zh-CN" dirty="0">
              <a:solidFill>
                <a:schemeClr val="accent4">
                  <a:lumMod val="50000"/>
                  <a:lumOff val="50000"/>
                </a:schemeClr>
              </a:solidFill>
            </a:endParaRPr>
          </a:p>
          <a:p>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16135033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业务回收 </a:t>
            </a:r>
            <a:r>
              <a:rPr lang="en-US" altLang="zh-CN" dirty="0"/>
              <a:t>-</a:t>
            </a:r>
            <a:r>
              <a:rPr lang="en-US" altLang="zh-CN" dirty="0" smtClean="0"/>
              <a:t> </a:t>
            </a:r>
            <a:r>
              <a:rPr lang="zh-CN" altLang="en-US" dirty="0" smtClean="0"/>
              <a:t>回收单用户桌面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第一步，解分配</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9" name="图片 8"/>
          <p:cNvPicPr/>
          <p:nvPr/>
        </p:nvPicPr>
        <p:blipFill rotWithShape="1">
          <a:blip r:embed="rId3"/>
          <a:srcRect r="15247"/>
          <a:stretch/>
        </p:blipFill>
        <p:spPr>
          <a:xfrm>
            <a:off x="2135560" y="2016665"/>
            <a:ext cx="7785740" cy="1554055"/>
          </a:xfrm>
          <a:prstGeom prst="rect">
            <a:avLst/>
          </a:prstGeom>
          <a:ln w="12700">
            <a:solidFill>
              <a:schemeClr val="bg1">
                <a:lumMod val="85000"/>
              </a:schemeClr>
            </a:solidFill>
          </a:ln>
        </p:spPr>
      </p:pic>
      <p:pic>
        <p:nvPicPr>
          <p:cNvPr id="10" name="图片 9"/>
          <p:cNvPicPr/>
          <p:nvPr/>
        </p:nvPicPr>
        <p:blipFill rotWithShape="1">
          <a:blip r:embed="rId4"/>
          <a:srcRect l="2654" r="9730"/>
          <a:stretch/>
        </p:blipFill>
        <p:spPr bwMode="auto">
          <a:xfrm>
            <a:off x="2135560" y="4569683"/>
            <a:ext cx="7777842" cy="1019557"/>
          </a:xfrm>
          <a:prstGeom prst="rect">
            <a:avLst/>
          </a:prstGeom>
          <a:ln w="12700">
            <a:solidFill>
              <a:schemeClr val="bg1">
                <a:lumMod val="85000"/>
              </a:schemeClr>
            </a:solidFill>
          </a:ln>
          <a:extLst>
            <a:ext uri="{53640926-AAD7-44D8-BBD7-CCE9431645EC}">
              <a14:shadowObscured xmlns:a14="http://schemas.microsoft.com/office/drawing/2010/main"/>
            </a:ext>
          </a:extLst>
        </p:spPr>
      </p:pic>
      <p:sp>
        <p:nvSpPr>
          <p:cNvPr id="11" name="右箭头 10"/>
          <p:cNvSpPr/>
          <p:nvPr/>
        </p:nvSpPr>
        <p:spPr bwMode="auto">
          <a:xfrm rot="5400000">
            <a:off x="5839247" y="3744030"/>
            <a:ext cx="679033" cy="586069"/>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1213381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业务回收 </a:t>
            </a:r>
            <a:r>
              <a:rPr lang="en-US" altLang="zh-CN" dirty="0"/>
              <a:t>-</a:t>
            </a:r>
            <a:r>
              <a:rPr lang="en-US" altLang="zh-CN" dirty="0" smtClean="0"/>
              <a:t> </a:t>
            </a:r>
            <a:r>
              <a:rPr lang="zh-CN" altLang="en-US" dirty="0" smtClean="0"/>
              <a:t>回收单用户桌面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第二步，删除虚拟机</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12" name="图片 11"/>
          <p:cNvPicPr/>
          <p:nvPr/>
        </p:nvPicPr>
        <p:blipFill>
          <a:blip r:embed="rId3"/>
          <a:stretch>
            <a:fillRect/>
          </a:stretch>
        </p:blipFill>
        <p:spPr>
          <a:xfrm>
            <a:off x="1163452" y="2077153"/>
            <a:ext cx="10082928" cy="1459859"/>
          </a:xfrm>
          <a:prstGeom prst="rect">
            <a:avLst/>
          </a:prstGeom>
          <a:ln w="12700">
            <a:solidFill>
              <a:schemeClr val="bg1">
                <a:lumMod val="85000"/>
              </a:schemeClr>
            </a:solidFill>
          </a:ln>
        </p:spPr>
      </p:pic>
    </p:spTree>
    <p:extLst>
      <p:ext uri="{BB962C8B-B14F-4D97-AF65-F5344CB8AC3E}">
        <p14:creationId xmlns:p14="http://schemas.microsoft.com/office/powerpoint/2010/main" val="27665737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云桌面运维概述</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pPr>
              <a:lnSpc>
                <a:spcPct val="120000"/>
              </a:lnSpc>
            </a:pPr>
            <a:r>
              <a:rPr lang="zh-CN" altLang="en-US" sz="1800" dirty="0" smtClean="0"/>
              <a:t>在华为桌面云解决</a:t>
            </a:r>
            <a:r>
              <a:rPr lang="zh-CN" altLang="en-US" sz="1800" dirty="0"/>
              <a:t>方案中</a:t>
            </a:r>
            <a:r>
              <a:rPr lang="zh-CN" altLang="en-US" sz="1800" dirty="0" smtClean="0"/>
              <a:t>，</a:t>
            </a:r>
            <a:r>
              <a:rPr lang="zh-CN" altLang="en-US" sz="1800" dirty="0"/>
              <a:t>运维</a:t>
            </a:r>
            <a:r>
              <a:rPr lang="zh-CN" altLang="en-US" sz="1800" dirty="0" smtClean="0"/>
              <a:t>操作</a:t>
            </a:r>
            <a:r>
              <a:rPr lang="zh-CN" altLang="en-US" sz="1800" dirty="0"/>
              <a:t>包括如下内容： </a:t>
            </a:r>
            <a:endParaRPr lang="en-US" altLang="zh-CN" sz="1800" dirty="0"/>
          </a:p>
          <a:p>
            <a:pPr lvl="1">
              <a:lnSpc>
                <a:spcPct val="120000"/>
              </a:lnSpc>
            </a:pPr>
            <a:r>
              <a:rPr lang="zh-CN" altLang="en-US" sz="1800" dirty="0">
                <a:latin typeface="+mn-ea"/>
              </a:rPr>
              <a:t>登录</a:t>
            </a:r>
            <a:r>
              <a:rPr lang="en-US" altLang="zh-CN" sz="1800" dirty="0" err="1">
                <a:latin typeface="+mn-ea"/>
              </a:rPr>
              <a:t>FusionCompute</a:t>
            </a:r>
            <a:r>
              <a:rPr lang="zh-CN" altLang="en-US" sz="1800" dirty="0">
                <a:latin typeface="+mn-ea"/>
              </a:rPr>
              <a:t>系统</a:t>
            </a:r>
            <a:r>
              <a:rPr lang="zh-CN" altLang="en-US" sz="1800" dirty="0" smtClean="0">
                <a:latin typeface="+mn-ea"/>
              </a:rPr>
              <a:t>，主要</a:t>
            </a:r>
            <a:r>
              <a:rPr lang="zh-CN" altLang="en-US" sz="1800" dirty="0">
                <a:latin typeface="+mn-ea"/>
              </a:rPr>
              <a:t>完成基础架构虚拟机</a:t>
            </a:r>
            <a:r>
              <a:rPr lang="zh-CN" altLang="en-US" sz="1800" dirty="0" smtClean="0">
                <a:latin typeface="+mn-ea"/>
              </a:rPr>
              <a:t>的</a:t>
            </a:r>
            <a:r>
              <a:rPr lang="zh-CN" altLang="en-US" sz="1800" dirty="0">
                <a:latin typeface="+mn-ea"/>
              </a:rPr>
              <a:t>创建</a:t>
            </a:r>
            <a:r>
              <a:rPr lang="zh-CN" altLang="en-US" sz="1800" dirty="0" smtClean="0">
                <a:latin typeface="+mn-ea"/>
              </a:rPr>
              <a:t>、</a:t>
            </a:r>
            <a:r>
              <a:rPr lang="zh-CN" altLang="en-US" sz="1800" dirty="0">
                <a:latin typeface="+mn-ea"/>
              </a:rPr>
              <a:t>资源池的管理维护、各服务器虚拟机的管理维护。</a:t>
            </a:r>
          </a:p>
          <a:p>
            <a:pPr lvl="1">
              <a:lnSpc>
                <a:spcPct val="120000"/>
              </a:lnSpc>
            </a:pPr>
            <a:r>
              <a:rPr lang="zh-CN" altLang="en-US" sz="1800" dirty="0" smtClean="0">
                <a:latin typeface="+mn-ea"/>
              </a:rPr>
              <a:t>登录</a:t>
            </a:r>
            <a:r>
              <a:rPr lang="en-US" altLang="zh-CN" sz="1800" dirty="0" err="1">
                <a:latin typeface="+mn-ea"/>
              </a:rPr>
              <a:t>FusionAccess</a:t>
            </a:r>
            <a:r>
              <a:rPr lang="zh-CN" altLang="en-US" sz="1800" dirty="0">
                <a:latin typeface="+mn-ea"/>
              </a:rPr>
              <a:t>系统</a:t>
            </a:r>
            <a:r>
              <a:rPr lang="zh-CN" altLang="en-US" sz="1800" dirty="0" smtClean="0">
                <a:latin typeface="+mn-ea"/>
              </a:rPr>
              <a:t>，主要完成用户虚拟机业务调整、业务回收、策略管理、账户管理、</a:t>
            </a:r>
            <a:r>
              <a:rPr lang="zh-CN" altLang="en-US" sz="1800" dirty="0">
                <a:latin typeface="+mn-ea"/>
              </a:rPr>
              <a:t>告警</a:t>
            </a:r>
            <a:r>
              <a:rPr lang="zh-CN" altLang="en-US" sz="1800" dirty="0" smtClean="0">
                <a:latin typeface="+mn-ea"/>
              </a:rPr>
              <a:t>、统计报表、备份和恢复的</a:t>
            </a:r>
            <a:r>
              <a:rPr lang="zh-CN" altLang="en-US" sz="1800" dirty="0">
                <a:latin typeface="+mn-ea"/>
              </a:rPr>
              <a:t>管理维护</a:t>
            </a:r>
            <a:r>
              <a:rPr lang="zh-CN" altLang="en-US" sz="1800" dirty="0" smtClean="0">
                <a:latin typeface="+mn-ea"/>
              </a:rPr>
              <a:t>。</a:t>
            </a:r>
            <a:endParaRPr lang="en-US" altLang="zh-CN" sz="1800" dirty="0" smtClean="0">
              <a:latin typeface="+mn-ea"/>
            </a:endParaRPr>
          </a:p>
          <a:p>
            <a:pPr lvl="1">
              <a:lnSpc>
                <a:spcPct val="120000"/>
              </a:lnSpc>
            </a:pPr>
            <a:r>
              <a:rPr lang="zh-CN" altLang="en-US" sz="1800" dirty="0" smtClean="0">
                <a:latin typeface="+mn-ea"/>
              </a:rPr>
              <a:t>登录</a:t>
            </a:r>
            <a:r>
              <a:rPr lang="en-US" altLang="zh-CN" sz="1800" dirty="0" err="1" smtClean="0">
                <a:latin typeface="+mn-ea"/>
              </a:rPr>
              <a:t>FusionAccess</a:t>
            </a:r>
            <a:r>
              <a:rPr lang="zh-CN" altLang="en-US" sz="1800" dirty="0" smtClean="0">
                <a:latin typeface="+mn-ea"/>
              </a:rPr>
              <a:t>基础架构虚拟机，主要完成系统重启、补丁安装、病毒扫描、备份恢复的管理维护。</a:t>
            </a:r>
            <a:endParaRPr lang="zh-CN" altLang="en-US" sz="1800" dirty="0">
              <a:latin typeface="+mn-ea"/>
            </a:endParaRPr>
          </a:p>
          <a:p>
            <a:endParaRPr lang="en-US" altLang="zh-CN" dirty="0" smtClean="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
        <p:nvSpPr>
          <p:cNvPr id="2" name="云形 1"/>
          <p:cNvSpPr/>
          <p:nvPr/>
        </p:nvSpPr>
        <p:spPr bwMode="auto">
          <a:xfrm>
            <a:off x="3883716" y="4119146"/>
            <a:ext cx="3939336" cy="1917278"/>
          </a:xfrm>
          <a:prstGeom prst="cloud">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nvGrpSpPr>
          <p:cNvPr id="8" name="组合 18396"/>
          <p:cNvGrpSpPr/>
          <p:nvPr/>
        </p:nvGrpSpPr>
        <p:grpSpPr>
          <a:xfrm>
            <a:off x="4857019" y="5069570"/>
            <a:ext cx="252871" cy="546292"/>
            <a:chOff x="1463676" y="588963"/>
            <a:chExt cx="274638" cy="638175"/>
          </a:xfrm>
          <a:solidFill>
            <a:srgbClr val="3C3C3B"/>
          </a:solidFill>
        </p:grpSpPr>
        <p:sp>
          <p:nvSpPr>
            <p:cNvPr id="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3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3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3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3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34" name="组合 18396"/>
          <p:cNvGrpSpPr/>
          <p:nvPr/>
        </p:nvGrpSpPr>
        <p:grpSpPr>
          <a:xfrm>
            <a:off x="6389190" y="4790224"/>
            <a:ext cx="252871" cy="546292"/>
            <a:chOff x="1463676" y="588963"/>
            <a:chExt cx="274638" cy="638175"/>
          </a:xfrm>
          <a:solidFill>
            <a:srgbClr val="3C3C3B"/>
          </a:solidFill>
        </p:grpSpPr>
        <p:sp>
          <p:nvSpPr>
            <p:cNvPr id="3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3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3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3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4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4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4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4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4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4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4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4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4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4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5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5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5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5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5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5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5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5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5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5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5" name="文本框 4"/>
          <p:cNvSpPr txBox="1"/>
          <p:nvPr/>
        </p:nvSpPr>
        <p:spPr bwMode="auto">
          <a:xfrm>
            <a:off x="4634736" y="5576079"/>
            <a:ext cx="126014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err="1" smtClean="0">
                <a:latin typeface="+mn-ea"/>
                <a:ea typeface="+mn-ea"/>
              </a:rPr>
              <a:t>FusionAccess</a:t>
            </a:r>
            <a:endParaRPr lang="zh-CN" altLang="en-US" sz="1200" dirty="0" smtClean="0">
              <a:latin typeface="+mn-ea"/>
              <a:ea typeface="+mn-ea"/>
            </a:endParaRPr>
          </a:p>
        </p:txBody>
      </p:sp>
      <p:sp>
        <p:nvSpPr>
          <p:cNvPr id="86" name="文本框 85"/>
          <p:cNvSpPr txBox="1"/>
          <p:nvPr/>
        </p:nvSpPr>
        <p:spPr bwMode="auto">
          <a:xfrm>
            <a:off x="5982363" y="5283605"/>
            <a:ext cx="14100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err="1" smtClean="0">
                <a:latin typeface="+mn-ea"/>
                <a:ea typeface="+mn-ea"/>
              </a:rPr>
              <a:t>FusionCompute</a:t>
            </a:r>
            <a:endParaRPr lang="zh-CN" altLang="en-US" sz="1200" dirty="0" smtClean="0">
              <a:latin typeface="+mn-ea"/>
              <a:ea typeface="+mn-ea"/>
            </a:endParaRPr>
          </a:p>
        </p:txBody>
      </p:sp>
      <p:sp>
        <p:nvSpPr>
          <p:cNvPr id="87" name="文本框 86"/>
          <p:cNvSpPr txBox="1"/>
          <p:nvPr/>
        </p:nvSpPr>
        <p:spPr bwMode="auto">
          <a:xfrm>
            <a:off x="5140963" y="4895800"/>
            <a:ext cx="1260140" cy="24254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endParaRPr lang="zh-CN" altLang="en-US" dirty="0" smtClean="0"/>
          </a:p>
        </p:txBody>
      </p:sp>
      <p:cxnSp>
        <p:nvCxnSpPr>
          <p:cNvPr id="92" name="直接连接符 91"/>
          <p:cNvCxnSpPr>
            <a:stCxn id="87" idx="3"/>
          </p:cNvCxnSpPr>
          <p:nvPr/>
        </p:nvCxnSpPr>
        <p:spPr bwMode="auto">
          <a:xfrm flipH="1">
            <a:off x="5113698" y="5017074"/>
            <a:ext cx="1287405" cy="44319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14" name="组合 19617"/>
          <p:cNvGrpSpPr/>
          <p:nvPr/>
        </p:nvGrpSpPr>
        <p:grpSpPr>
          <a:xfrm>
            <a:off x="3030628" y="5138348"/>
            <a:ext cx="534772" cy="483694"/>
            <a:chOff x="5173663" y="2378076"/>
            <a:chExt cx="506412" cy="474662"/>
          </a:xfrm>
          <a:solidFill>
            <a:srgbClr val="92D050"/>
          </a:solidFill>
        </p:grpSpPr>
        <p:sp>
          <p:nvSpPr>
            <p:cNvPr id="115"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116"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117"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118"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119"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120"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21"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22"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grpSp>
        <p:nvGrpSpPr>
          <p:cNvPr id="132" name="组合 19617"/>
          <p:cNvGrpSpPr/>
          <p:nvPr/>
        </p:nvGrpSpPr>
        <p:grpSpPr>
          <a:xfrm>
            <a:off x="8284532" y="4747773"/>
            <a:ext cx="534772" cy="483694"/>
            <a:chOff x="5173663" y="2378076"/>
            <a:chExt cx="506412" cy="474662"/>
          </a:xfrm>
          <a:solidFill>
            <a:srgbClr val="FF0909"/>
          </a:solidFill>
        </p:grpSpPr>
        <p:sp>
          <p:nvSpPr>
            <p:cNvPr id="133"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134"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135"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136"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137"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138"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39"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40"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cxnSp>
        <p:nvCxnSpPr>
          <p:cNvPr id="145" name="直接连接符 144"/>
          <p:cNvCxnSpPr>
            <a:stCxn id="119" idx="5"/>
          </p:cNvCxnSpPr>
          <p:nvPr/>
        </p:nvCxnSpPr>
        <p:spPr bwMode="auto">
          <a:xfrm flipV="1">
            <a:off x="3543839" y="5390710"/>
            <a:ext cx="1313180" cy="217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直接连接符 147"/>
          <p:cNvCxnSpPr>
            <a:endCxn id="134" idx="4"/>
          </p:cNvCxnSpPr>
          <p:nvPr/>
        </p:nvCxnSpPr>
        <p:spPr bwMode="auto">
          <a:xfrm flipV="1">
            <a:off x="6642061" y="5016700"/>
            <a:ext cx="1676313" cy="3715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0" name="文本框 149"/>
          <p:cNvSpPr txBox="1"/>
          <p:nvPr/>
        </p:nvSpPr>
        <p:spPr bwMode="auto">
          <a:xfrm>
            <a:off x="3055891" y="5576079"/>
            <a:ext cx="126014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管理员</a:t>
            </a:r>
            <a:endParaRPr lang="zh-CN" altLang="en-US" sz="1200" dirty="0" smtClean="0">
              <a:latin typeface="+mn-ea"/>
              <a:ea typeface="+mn-ea"/>
            </a:endParaRPr>
          </a:p>
        </p:txBody>
      </p:sp>
      <p:sp>
        <p:nvSpPr>
          <p:cNvPr id="151" name="文本框 150"/>
          <p:cNvSpPr txBox="1"/>
          <p:nvPr/>
        </p:nvSpPr>
        <p:spPr bwMode="auto">
          <a:xfrm>
            <a:off x="8331827" y="5196541"/>
            <a:ext cx="126014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管理员</a:t>
            </a:r>
            <a:endParaRPr lang="zh-CN" altLang="en-US" sz="1200" dirty="0" smtClean="0">
              <a:latin typeface="+mn-ea"/>
              <a:ea typeface="+mn-ea"/>
            </a:endParaRPr>
          </a:p>
        </p:txBody>
      </p:sp>
    </p:spTree>
    <p:extLst>
      <p:ext uri="{BB962C8B-B14F-4D97-AF65-F5344CB8AC3E}">
        <p14:creationId xmlns:p14="http://schemas.microsoft.com/office/powerpoint/2010/main" val="12444999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业务回收 </a:t>
            </a:r>
            <a:r>
              <a:rPr lang="en-US" altLang="zh-CN" dirty="0"/>
              <a:t>-</a:t>
            </a:r>
            <a:r>
              <a:rPr lang="en-US" altLang="zh-CN" dirty="0" smtClean="0"/>
              <a:t> </a:t>
            </a:r>
            <a:r>
              <a:rPr lang="zh-CN" altLang="en-US" dirty="0" smtClean="0"/>
              <a:t>回收静态多用户桌面</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zh-CN" dirty="0"/>
              <a:t>勾选“分配类型”为“静态多用户”的虚拟机，选择“高级功能</a:t>
            </a:r>
            <a:r>
              <a:rPr lang="en-US" altLang="zh-CN" dirty="0"/>
              <a:t> &gt; </a:t>
            </a:r>
            <a:r>
              <a:rPr lang="zh-CN" altLang="zh-CN" dirty="0"/>
              <a:t>删除用户</a:t>
            </a:r>
            <a:r>
              <a:rPr lang="en-US" altLang="zh-CN" dirty="0" smtClean="0"/>
              <a:t>”</a:t>
            </a:r>
            <a:r>
              <a:rPr lang="zh-CN" altLang="en-US" dirty="0" smtClean="0"/>
              <a:t>。</a:t>
            </a:r>
            <a:endParaRPr lang="en-US" altLang="zh-CN" dirty="0" smtClean="0"/>
          </a:p>
          <a:p>
            <a:r>
              <a:rPr lang="zh-CN" altLang="zh-CN" dirty="0" smtClean="0"/>
              <a:t>将要</a:t>
            </a:r>
            <a:r>
              <a:rPr lang="zh-CN" altLang="zh-CN" dirty="0"/>
              <a:t>删除的用户从“已存在的用户”移动到“需要删除的用户”</a:t>
            </a:r>
            <a:r>
              <a:rPr lang="zh-CN" altLang="zh-CN" dirty="0" smtClean="0"/>
              <a:t>中</a:t>
            </a:r>
            <a:r>
              <a:rPr lang="zh-CN" altLang="en-US" dirty="0" smtClean="0"/>
              <a:t>。</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p:nvPr/>
        </p:nvPicPr>
        <p:blipFill rotWithShape="1">
          <a:blip r:embed="rId3"/>
          <a:srcRect b="47694"/>
          <a:stretch/>
        </p:blipFill>
        <p:spPr>
          <a:xfrm>
            <a:off x="3431704" y="2304431"/>
            <a:ext cx="7994696" cy="2636737"/>
          </a:xfrm>
          <a:prstGeom prst="rect">
            <a:avLst/>
          </a:prstGeom>
          <a:ln w="12700">
            <a:solidFill>
              <a:schemeClr val="bg1">
                <a:lumMod val="85000"/>
              </a:schemeClr>
            </a:solidFill>
          </a:ln>
        </p:spPr>
      </p:pic>
      <p:pic>
        <p:nvPicPr>
          <p:cNvPr id="8" name="图片 7"/>
          <p:cNvPicPr/>
          <p:nvPr/>
        </p:nvPicPr>
        <p:blipFill rotWithShape="1">
          <a:blip r:embed="rId4"/>
          <a:srcRect r="38744"/>
          <a:stretch/>
        </p:blipFill>
        <p:spPr bwMode="auto">
          <a:xfrm>
            <a:off x="998919" y="3563843"/>
            <a:ext cx="8556867" cy="2776828"/>
          </a:xfrm>
          <a:prstGeom prst="rect">
            <a:avLst/>
          </a:prstGeom>
          <a:ln w="12700">
            <a:solidFill>
              <a:schemeClr val="bg1">
                <a:lumMod val="8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100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业务回收 </a:t>
            </a:r>
            <a:r>
              <a:rPr lang="en-US" altLang="zh-CN" dirty="0"/>
              <a:t>-</a:t>
            </a:r>
            <a:r>
              <a:rPr lang="en-US" altLang="zh-CN" dirty="0" smtClean="0"/>
              <a:t> </a:t>
            </a:r>
            <a:r>
              <a:rPr lang="zh-CN" altLang="en-US" dirty="0" smtClean="0"/>
              <a:t>回收动态多用户桌面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桌面组类型为静态池</a:t>
            </a:r>
            <a:endParaRPr lang="en-US" altLang="zh-CN" dirty="0" smtClean="0"/>
          </a:p>
          <a:p>
            <a:pPr lvl="1"/>
            <a:r>
              <a:rPr lang="zh-CN" altLang="en-US" dirty="0" smtClean="0"/>
              <a:t>虚拟桌面解分配</a:t>
            </a:r>
            <a:endParaRPr lang="en-US" altLang="zh-CN" dirty="0" smtClean="0"/>
          </a:p>
          <a:p>
            <a:pPr lvl="1"/>
            <a:r>
              <a:rPr lang="zh-CN" altLang="en-US" dirty="0" smtClean="0"/>
              <a:t>删除虚拟机</a:t>
            </a:r>
            <a:endParaRPr lang="en-US" altLang="zh-CN" dirty="0" smtClean="0"/>
          </a:p>
          <a:p>
            <a:pPr lvl="1"/>
            <a:r>
              <a:rPr lang="en-US" altLang="zh-CN" dirty="0" smtClean="0"/>
              <a:t>AD</a:t>
            </a:r>
            <a:r>
              <a:rPr lang="zh-CN" altLang="en-US" dirty="0" smtClean="0"/>
              <a:t>中将用户从用户群组里删除</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9" name="图片 8"/>
          <p:cNvPicPr/>
          <p:nvPr/>
        </p:nvPicPr>
        <p:blipFill rotWithShape="1">
          <a:blip r:embed="rId3"/>
          <a:srcRect t="36607" r="22101"/>
          <a:stretch/>
        </p:blipFill>
        <p:spPr>
          <a:xfrm>
            <a:off x="1036687" y="3409080"/>
            <a:ext cx="6017809" cy="1252280"/>
          </a:xfrm>
          <a:prstGeom prst="rect">
            <a:avLst/>
          </a:prstGeom>
          <a:ln w="12700">
            <a:solidFill>
              <a:schemeClr val="bg1">
                <a:lumMod val="85000"/>
              </a:schemeClr>
            </a:solidFill>
          </a:ln>
        </p:spPr>
      </p:pic>
      <p:pic>
        <p:nvPicPr>
          <p:cNvPr id="5" name="图片 4"/>
          <p:cNvPicPr>
            <a:picLocks noChangeAspect="1"/>
          </p:cNvPicPr>
          <p:nvPr/>
        </p:nvPicPr>
        <p:blipFill>
          <a:blip r:embed="rId4"/>
          <a:stretch>
            <a:fillRect/>
          </a:stretch>
        </p:blipFill>
        <p:spPr>
          <a:xfrm>
            <a:off x="1036687" y="5108234"/>
            <a:ext cx="6017809" cy="1249082"/>
          </a:xfrm>
          <a:prstGeom prst="rect">
            <a:avLst/>
          </a:prstGeom>
          <a:ln w="12700">
            <a:solidFill>
              <a:schemeClr val="bg1">
                <a:lumMod val="85000"/>
              </a:schemeClr>
            </a:solidFill>
          </a:ln>
        </p:spPr>
      </p:pic>
      <p:pic>
        <p:nvPicPr>
          <p:cNvPr id="10" name="图片 9"/>
          <p:cNvPicPr/>
          <p:nvPr/>
        </p:nvPicPr>
        <p:blipFill rotWithShape="1">
          <a:blip r:embed="rId5"/>
          <a:srcRect b="37695"/>
          <a:stretch/>
        </p:blipFill>
        <p:spPr bwMode="auto">
          <a:xfrm>
            <a:off x="7914951" y="3392615"/>
            <a:ext cx="3586536" cy="2967747"/>
          </a:xfrm>
          <a:prstGeom prst="rect">
            <a:avLst/>
          </a:prstGeom>
          <a:ln w="12700">
            <a:solidFill>
              <a:schemeClr val="bg1">
                <a:lumMod val="85000"/>
              </a:schemeClr>
            </a:solidFill>
          </a:ln>
          <a:extLst>
            <a:ext uri="{53640926-AAD7-44D8-BBD7-CCE9431645EC}">
              <a14:shadowObscured xmlns:a14="http://schemas.microsoft.com/office/drawing/2010/main"/>
            </a:ext>
          </a:extLst>
        </p:spPr>
      </p:pic>
      <p:sp>
        <p:nvSpPr>
          <p:cNvPr id="11" name="下箭头 10"/>
          <p:cNvSpPr/>
          <p:nvPr/>
        </p:nvSpPr>
        <p:spPr bwMode="auto">
          <a:xfrm>
            <a:off x="3671239" y="4684008"/>
            <a:ext cx="374352" cy="424226"/>
          </a:xfrm>
          <a:prstGeom prst="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 name="右箭头 12"/>
          <p:cNvSpPr/>
          <p:nvPr/>
        </p:nvSpPr>
        <p:spPr bwMode="auto">
          <a:xfrm>
            <a:off x="7284132" y="5446286"/>
            <a:ext cx="602195" cy="467202"/>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40958264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业务回收 </a:t>
            </a:r>
            <a:r>
              <a:rPr lang="en-US" altLang="zh-CN" dirty="0"/>
              <a:t>-</a:t>
            </a:r>
            <a:r>
              <a:rPr lang="en-US" altLang="zh-CN" dirty="0" smtClean="0"/>
              <a:t> </a:t>
            </a:r>
            <a:r>
              <a:rPr lang="zh-CN" altLang="en-US" dirty="0" smtClean="0"/>
              <a:t>回收动态多用户桌面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桌面组类型为动态池</a:t>
            </a:r>
            <a:endParaRPr lang="en-US" altLang="zh-CN" dirty="0" smtClean="0"/>
          </a:p>
          <a:p>
            <a:pPr lvl="1"/>
            <a:r>
              <a:rPr lang="en-US" altLang="zh-CN" dirty="0" smtClean="0"/>
              <a:t>AD</a:t>
            </a:r>
            <a:r>
              <a:rPr lang="zh-CN" altLang="en-US" dirty="0" smtClean="0"/>
              <a:t>中将用户从用户群组里删除</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p:nvPr/>
        </p:nvPicPr>
        <p:blipFill>
          <a:blip r:embed="rId3"/>
          <a:stretch>
            <a:fillRect/>
          </a:stretch>
        </p:blipFill>
        <p:spPr>
          <a:xfrm>
            <a:off x="1271464" y="2506522"/>
            <a:ext cx="4364355" cy="3516630"/>
          </a:xfrm>
          <a:prstGeom prst="rect">
            <a:avLst/>
          </a:prstGeom>
          <a:ln w="12700">
            <a:solidFill>
              <a:schemeClr val="bg1">
                <a:lumMod val="85000"/>
              </a:schemeClr>
            </a:solidFill>
          </a:ln>
        </p:spPr>
      </p:pic>
      <p:pic>
        <p:nvPicPr>
          <p:cNvPr id="8" name="图片 7"/>
          <p:cNvPicPr/>
          <p:nvPr/>
        </p:nvPicPr>
        <p:blipFill rotWithShape="1">
          <a:blip r:embed="rId4"/>
          <a:srcRect b="37695"/>
          <a:stretch/>
        </p:blipFill>
        <p:spPr bwMode="auto">
          <a:xfrm>
            <a:off x="6960096" y="2491813"/>
            <a:ext cx="3992072" cy="3514089"/>
          </a:xfrm>
          <a:prstGeom prst="rect">
            <a:avLst/>
          </a:prstGeom>
          <a:ln w="12700">
            <a:solidFill>
              <a:schemeClr val="bg1">
                <a:lumMod val="85000"/>
              </a:schemeClr>
            </a:solidFill>
          </a:ln>
          <a:extLst>
            <a:ext uri="{53640926-AAD7-44D8-BBD7-CCE9431645EC}">
              <a14:shadowObscured xmlns:a14="http://schemas.microsoft.com/office/drawing/2010/main"/>
            </a:ext>
          </a:extLst>
        </p:spPr>
      </p:pic>
      <p:sp>
        <p:nvSpPr>
          <p:cNvPr id="2" name="右箭头 1"/>
          <p:cNvSpPr/>
          <p:nvPr/>
        </p:nvSpPr>
        <p:spPr bwMode="auto">
          <a:xfrm>
            <a:off x="5901913" y="3716338"/>
            <a:ext cx="792088" cy="532519"/>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3576353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当某些桌面虚拟机不再使用的时候，及时的回收有利于资源的合理使用，因用户类型的不同，回收桌面虚拟机的流程也不同。</a:t>
            </a:r>
            <a:endParaRPr lang="en-US" altLang="zh-CN" dirty="0" smtClean="0"/>
          </a:p>
        </p:txBody>
      </p:sp>
    </p:spTree>
    <p:extLst>
      <p:ext uri="{BB962C8B-B14F-4D97-AF65-F5344CB8AC3E}">
        <p14:creationId xmlns:p14="http://schemas.microsoft.com/office/powerpoint/2010/main" val="36725488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4">
                    <a:lumMod val="50000"/>
                    <a:lumOff val="50000"/>
                  </a:schemeClr>
                </a:solidFill>
              </a:rPr>
              <a:t>概述及常用工具</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云桌面维护</a:t>
            </a:r>
            <a:r>
              <a:rPr lang="zh-CN" altLang="en-US" dirty="0" smtClean="0">
                <a:solidFill>
                  <a:schemeClr val="accent4">
                    <a:lumMod val="50000"/>
                    <a:lumOff val="50000"/>
                  </a:schemeClr>
                </a:solidFill>
              </a:rPr>
              <a:t>任务</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运</a:t>
            </a:r>
            <a:r>
              <a:rPr lang="zh-CN" altLang="en-US" dirty="0" smtClean="0">
                <a:solidFill>
                  <a:schemeClr val="accent4">
                    <a:lumMod val="50000"/>
                    <a:lumOff val="50000"/>
                  </a:schemeClr>
                </a:solidFill>
              </a:rPr>
              <a:t>维注意事项</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业务调整</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业务回收</a:t>
            </a:r>
            <a:endParaRPr lang="en-US" altLang="zh-CN" dirty="0">
              <a:solidFill>
                <a:schemeClr val="accent4">
                  <a:lumMod val="50000"/>
                  <a:lumOff val="50000"/>
                </a:schemeClr>
              </a:solidFill>
            </a:endParaRPr>
          </a:p>
          <a:p>
            <a:r>
              <a:rPr lang="zh-CN" altLang="en-US" b="1" dirty="0"/>
              <a:t>策略管理</a:t>
            </a:r>
            <a:endParaRPr lang="en-US" altLang="zh-CN" b="1" dirty="0"/>
          </a:p>
          <a:p>
            <a:r>
              <a:rPr lang="zh-CN" altLang="en-US" dirty="0" smtClean="0">
                <a:solidFill>
                  <a:schemeClr val="accent4">
                    <a:lumMod val="50000"/>
                    <a:lumOff val="50000"/>
                  </a:schemeClr>
                </a:solidFill>
              </a:rPr>
              <a:t>账户管理</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安全管理</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备份与恢复</a:t>
            </a:r>
            <a:endParaRPr lang="en-US" altLang="zh-CN" dirty="0">
              <a:solidFill>
                <a:schemeClr val="accent4">
                  <a:lumMod val="50000"/>
                  <a:lumOff val="50000"/>
                </a:schemeClr>
              </a:solidFill>
            </a:endParaRPr>
          </a:p>
          <a:p>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12573950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策略管理</a:t>
            </a:r>
            <a:endParaRPr lang="zh-CN" altLang="en-US" dirty="0"/>
          </a:p>
        </p:txBody>
      </p:sp>
      <p:sp>
        <p:nvSpPr>
          <p:cNvPr id="6" name="文本占位符 5"/>
          <p:cNvSpPr>
            <a:spLocks noGrp="1"/>
          </p:cNvSpPr>
          <p:nvPr>
            <p:ph type="body" sz="quarter" idx="10"/>
          </p:nvPr>
        </p:nvSpPr>
        <p:spPr>
          <a:xfrm>
            <a:off x="1036687" y="1233488"/>
            <a:ext cx="4833574"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根据各终端用户的实际环境及特有需求，对某一桌面组中的所有虚拟机、某一台虚拟机或某个用户拥有的虚拟机在以下几个方面进行应用策略的定制及规划，创建出满足用户真实需求的最优、最高效的策略管理方案，帮助用户更好的使用虚拟机</a:t>
            </a:r>
            <a:r>
              <a:rPr lang="zh-CN" altLang="en-US" dirty="0" smtClean="0"/>
              <a:t>。</a:t>
            </a:r>
            <a:endParaRPr lang="en-US" altLang="zh-CN" dirty="0" smtClean="0"/>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grpSp>
        <p:nvGrpSpPr>
          <p:cNvPr id="7" name="组合 6"/>
          <p:cNvGrpSpPr/>
          <p:nvPr/>
        </p:nvGrpSpPr>
        <p:grpSpPr>
          <a:xfrm>
            <a:off x="6208814" y="1051200"/>
            <a:ext cx="5281222" cy="5281222"/>
            <a:chOff x="2610256" y="825159"/>
            <a:chExt cx="3960000" cy="3960000"/>
          </a:xfrm>
        </p:grpSpPr>
        <p:sp>
          <p:nvSpPr>
            <p:cNvPr id="8" name="Oval 11"/>
            <p:cNvSpPr>
              <a:spLocks noChangeArrowheads="1"/>
            </p:cNvSpPr>
            <p:nvPr/>
          </p:nvSpPr>
          <p:spPr bwMode="auto">
            <a:xfrm rot="3600000" flipH="1">
              <a:off x="2610256" y="2157159"/>
              <a:ext cx="3960000" cy="1296000"/>
            </a:xfrm>
            <a:prstGeom prst="ellipse">
              <a:avLst/>
            </a:prstGeom>
            <a:noFill/>
            <a:ln w="38100">
              <a:solidFill>
                <a:schemeClr val="bg1">
                  <a:lumMod val="75000"/>
                </a:schemeClr>
              </a:solidFill>
            </a:ln>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zh-CN" altLang="en-US" sz="2134" b="1" dirty="0">
                <a:solidFill>
                  <a:srgbClr val="FFFFFF"/>
                </a:solidFill>
                <a:latin typeface="Arial" pitchFamily="34" charset="0"/>
                <a:ea typeface="微软雅黑" pitchFamily="34" charset="-122"/>
                <a:cs typeface="Arial" pitchFamily="34" charset="0"/>
              </a:endParaRPr>
            </a:p>
          </p:txBody>
        </p:sp>
        <p:grpSp>
          <p:nvGrpSpPr>
            <p:cNvPr id="9" name="组合 2"/>
            <p:cNvGrpSpPr/>
            <p:nvPr/>
          </p:nvGrpSpPr>
          <p:grpSpPr>
            <a:xfrm>
              <a:off x="3558152" y="1307395"/>
              <a:ext cx="792000" cy="792000"/>
              <a:chOff x="3431208" y="2247798"/>
              <a:chExt cx="792000" cy="792000"/>
            </a:xfrm>
          </p:grpSpPr>
          <p:sp>
            <p:nvSpPr>
              <p:cNvPr id="30" name="椭圆 3"/>
              <p:cNvSpPr/>
              <p:nvPr/>
            </p:nvSpPr>
            <p:spPr bwMode="auto">
              <a:xfrm>
                <a:off x="3431208" y="2247798"/>
                <a:ext cx="792000" cy="792000"/>
              </a:xfrm>
              <a:prstGeom prst="ellipse">
                <a:avLst/>
              </a:prstGeom>
              <a:solidFill>
                <a:srgbClr val="8FA1B4"/>
              </a:solidFill>
              <a:ln>
                <a:noFill/>
              </a:ln>
              <a:effectLst/>
              <a:extLst/>
            </p:spPr>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latin typeface="Arial" pitchFamily="34" charset="0"/>
                  <a:ea typeface="宋体" charset="-122"/>
                  <a:cs typeface="Arial" pitchFamily="34" charset="0"/>
                </a:endParaRPr>
              </a:p>
            </p:txBody>
          </p:sp>
          <p:sp>
            <p:nvSpPr>
              <p:cNvPr id="31" name="TextBox 146"/>
              <p:cNvSpPr txBox="1">
                <a:spLocks noChangeArrowheads="1"/>
              </p:cNvSpPr>
              <p:nvPr/>
            </p:nvSpPr>
            <p:spPr bwMode="auto">
              <a:xfrm>
                <a:off x="3460968" y="2551465"/>
                <a:ext cx="732481" cy="184623"/>
              </a:xfrm>
              <a:prstGeom prst="rect">
                <a:avLst/>
              </a:prstGeom>
              <a:noFill/>
              <a:scene3d>
                <a:camera prst="orthographicFront"/>
                <a:lightRig rig="threePt" dir="t"/>
              </a:scene3d>
              <a:sp3d/>
            </p:spPr>
            <p:txBody>
              <a:bodyPr lIns="0" tIns="0" rIns="0" bIns="0">
                <a:spAutoFit/>
              </a:bodyPr>
              <a:lstStyle/>
              <a:p>
                <a:pPr algn="ctr">
                  <a:defRPr/>
                </a:pPr>
                <a:r>
                  <a:rPr lang="zh-CN" altLang="en-US" sz="1600" dirty="0">
                    <a:solidFill>
                      <a:srgbClr val="FFFFFF"/>
                    </a:solidFill>
                    <a:latin typeface="Arial" pitchFamily="34" charset="0"/>
                    <a:ea typeface="微软雅黑" pitchFamily="34" charset="-122"/>
                    <a:cs typeface="Arial" pitchFamily="34" charset="0"/>
                  </a:rPr>
                  <a:t>外设</a:t>
                </a:r>
                <a:endParaRPr lang="en-US" altLang="zh-CN" sz="1600" dirty="0">
                  <a:solidFill>
                    <a:srgbClr val="FFFFFF"/>
                  </a:solidFill>
                  <a:latin typeface="Arial" pitchFamily="34" charset="0"/>
                  <a:ea typeface="微软雅黑" pitchFamily="34" charset="-122"/>
                  <a:cs typeface="Arial" pitchFamily="34" charset="0"/>
                </a:endParaRPr>
              </a:p>
            </p:txBody>
          </p:sp>
        </p:grpSp>
        <p:grpSp>
          <p:nvGrpSpPr>
            <p:cNvPr id="10" name="组合 5"/>
            <p:cNvGrpSpPr/>
            <p:nvPr/>
          </p:nvGrpSpPr>
          <p:grpSpPr>
            <a:xfrm>
              <a:off x="4792807" y="3510924"/>
              <a:ext cx="867108" cy="792000"/>
              <a:chOff x="3393655" y="2247798"/>
              <a:chExt cx="867108" cy="792000"/>
            </a:xfrm>
          </p:grpSpPr>
          <p:sp>
            <p:nvSpPr>
              <p:cNvPr id="28" name="椭圆 6"/>
              <p:cNvSpPr/>
              <p:nvPr/>
            </p:nvSpPr>
            <p:spPr bwMode="auto">
              <a:xfrm>
                <a:off x="3431208" y="2247798"/>
                <a:ext cx="792000" cy="792000"/>
              </a:xfrm>
              <a:prstGeom prst="ellipse">
                <a:avLst/>
              </a:prstGeom>
              <a:solidFill>
                <a:srgbClr val="8FA1B4"/>
              </a:solidFill>
              <a:ln>
                <a:noFill/>
              </a:ln>
              <a:effectLst/>
              <a:extLst/>
            </p:spPr>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latin typeface="Arial" pitchFamily="34" charset="0"/>
                  <a:ea typeface="宋体" charset="-122"/>
                  <a:cs typeface="Arial" pitchFamily="34" charset="0"/>
                </a:endParaRPr>
              </a:p>
            </p:txBody>
          </p:sp>
          <p:sp>
            <p:nvSpPr>
              <p:cNvPr id="29" name="TextBox 146"/>
              <p:cNvSpPr txBox="1">
                <a:spLocks noChangeArrowheads="1"/>
              </p:cNvSpPr>
              <p:nvPr/>
            </p:nvSpPr>
            <p:spPr bwMode="auto">
              <a:xfrm>
                <a:off x="3393655" y="2551465"/>
                <a:ext cx="867108" cy="184623"/>
              </a:xfrm>
              <a:prstGeom prst="rect">
                <a:avLst/>
              </a:prstGeom>
              <a:noFill/>
              <a:scene3d>
                <a:camera prst="orthographicFront"/>
                <a:lightRig rig="threePt" dir="t"/>
              </a:scene3d>
              <a:sp3d/>
            </p:spPr>
            <p:txBody>
              <a:bodyPr wrap="square" lIns="0" tIns="0" rIns="0" bIns="0">
                <a:spAutoFit/>
              </a:bodyPr>
              <a:lstStyle/>
              <a:p>
                <a:pPr algn="ctr">
                  <a:defRPr/>
                </a:pPr>
                <a:r>
                  <a:rPr lang="zh-CN" altLang="en-US" sz="1600" dirty="0" smtClean="0">
                    <a:solidFill>
                      <a:srgbClr val="FFFFFF"/>
                    </a:solidFill>
                    <a:latin typeface="Arial" pitchFamily="34" charset="0"/>
                    <a:ea typeface="微软雅黑" pitchFamily="34" charset="-122"/>
                    <a:cs typeface="Arial" pitchFamily="34" charset="0"/>
                  </a:rPr>
                  <a:t>接入控制</a:t>
                </a:r>
                <a:r>
                  <a:rPr lang="en-US" altLang="zh-CN" sz="1600" dirty="0" smtClean="0">
                    <a:solidFill>
                      <a:srgbClr val="FFFFFF"/>
                    </a:solidFill>
                    <a:latin typeface="Arial" pitchFamily="34" charset="0"/>
                    <a:ea typeface="微软雅黑" pitchFamily="34" charset="-122"/>
                    <a:cs typeface="Arial" pitchFamily="34" charset="0"/>
                  </a:rPr>
                  <a:t> </a:t>
                </a:r>
                <a:endParaRPr lang="en-US" altLang="zh-CN" sz="1600" dirty="0">
                  <a:solidFill>
                    <a:srgbClr val="FFFFFF"/>
                  </a:solidFill>
                  <a:latin typeface="Arial" pitchFamily="34" charset="0"/>
                  <a:ea typeface="微软雅黑" pitchFamily="34" charset="-122"/>
                  <a:cs typeface="Arial" pitchFamily="34" charset="0"/>
                </a:endParaRPr>
              </a:p>
            </p:txBody>
          </p:sp>
        </p:grpSp>
        <p:sp>
          <p:nvSpPr>
            <p:cNvPr id="11" name="Oval 11"/>
            <p:cNvSpPr>
              <a:spLocks noChangeArrowheads="1"/>
            </p:cNvSpPr>
            <p:nvPr/>
          </p:nvSpPr>
          <p:spPr bwMode="auto">
            <a:xfrm rot="10800000" flipH="1">
              <a:off x="2610256" y="2157159"/>
              <a:ext cx="3960000" cy="1296000"/>
            </a:xfrm>
            <a:prstGeom prst="ellipse">
              <a:avLst/>
            </a:prstGeom>
            <a:noFill/>
            <a:ln w="38100">
              <a:solidFill>
                <a:schemeClr val="bg1">
                  <a:lumMod val="75000"/>
                </a:schemeClr>
              </a:solidFill>
            </a:ln>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zh-CN" altLang="en-US" sz="2134" b="1" dirty="0">
                <a:solidFill>
                  <a:srgbClr val="FFFFFF"/>
                </a:solidFill>
                <a:latin typeface="Arial" pitchFamily="34" charset="0"/>
                <a:ea typeface="微软雅黑" pitchFamily="34" charset="-122"/>
                <a:cs typeface="Arial" pitchFamily="34" charset="0"/>
              </a:endParaRPr>
            </a:p>
          </p:txBody>
        </p:sp>
        <p:grpSp>
          <p:nvGrpSpPr>
            <p:cNvPr id="12" name="组合 9"/>
            <p:cNvGrpSpPr/>
            <p:nvPr/>
          </p:nvGrpSpPr>
          <p:grpSpPr>
            <a:xfrm>
              <a:off x="5466465" y="2409160"/>
              <a:ext cx="792000" cy="792000"/>
              <a:chOff x="3431208" y="2247798"/>
              <a:chExt cx="792000" cy="792000"/>
            </a:xfrm>
          </p:grpSpPr>
          <p:sp>
            <p:nvSpPr>
              <p:cNvPr id="26" name="椭圆 10"/>
              <p:cNvSpPr/>
              <p:nvPr/>
            </p:nvSpPr>
            <p:spPr bwMode="auto">
              <a:xfrm>
                <a:off x="3431208" y="2247798"/>
                <a:ext cx="792000" cy="792000"/>
              </a:xfrm>
              <a:prstGeom prst="ellipse">
                <a:avLst/>
              </a:prstGeom>
              <a:solidFill>
                <a:srgbClr val="15B0E8"/>
              </a:solidFill>
              <a:ln>
                <a:noFill/>
              </a:ln>
              <a:effectLst/>
              <a:extLst/>
            </p:spPr>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latin typeface="Arial" pitchFamily="34" charset="0"/>
                  <a:ea typeface="宋体" charset="-122"/>
                  <a:cs typeface="Arial" pitchFamily="34" charset="0"/>
                </a:endParaRPr>
              </a:p>
            </p:txBody>
          </p:sp>
          <p:sp>
            <p:nvSpPr>
              <p:cNvPr id="27" name="TextBox 146"/>
              <p:cNvSpPr txBox="1">
                <a:spLocks noChangeArrowheads="1"/>
              </p:cNvSpPr>
              <p:nvPr/>
            </p:nvSpPr>
            <p:spPr bwMode="auto">
              <a:xfrm>
                <a:off x="3460968" y="2528605"/>
                <a:ext cx="732480" cy="369247"/>
              </a:xfrm>
              <a:prstGeom prst="rect">
                <a:avLst/>
              </a:prstGeom>
              <a:noFill/>
              <a:scene3d>
                <a:camera prst="orthographicFront"/>
                <a:lightRig rig="threePt" dir="t"/>
              </a:scene3d>
              <a:sp3d/>
            </p:spPr>
            <p:txBody>
              <a:bodyPr wrap="square" lIns="0" tIns="0" rIns="0" bIns="0">
                <a:spAutoFit/>
              </a:bodyPr>
              <a:lstStyle/>
              <a:p>
                <a:pPr algn="ctr">
                  <a:defRPr/>
                </a:pPr>
                <a:r>
                  <a:rPr lang="zh-CN" altLang="en-US" sz="1600" dirty="0" smtClean="0">
                    <a:solidFill>
                      <a:schemeClr val="bg1"/>
                    </a:solidFill>
                    <a:latin typeface="Arial" pitchFamily="34" charset="0"/>
                    <a:ea typeface="微软雅黑" pitchFamily="34" charset="-122"/>
                    <a:cs typeface="Arial" pitchFamily="34" charset="0"/>
                  </a:rPr>
                  <a:t>文件和剪切板</a:t>
                </a:r>
                <a:endParaRPr lang="en-US" altLang="zh-CN" sz="1600" dirty="0">
                  <a:solidFill>
                    <a:schemeClr val="bg1"/>
                  </a:solidFill>
                  <a:latin typeface="Arial" pitchFamily="34" charset="0"/>
                  <a:ea typeface="微软雅黑" pitchFamily="34" charset="-122"/>
                  <a:cs typeface="Arial" pitchFamily="34" charset="0"/>
                </a:endParaRPr>
              </a:p>
            </p:txBody>
          </p:sp>
        </p:grpSp>
        <p:grpSp>
          <p:nvGrpSpPr>
            <p:cNvPr id="13" name="组合 12"/>
            <p:cNvGrpSpPr/>
            <p:nvPr/>
          </p:nvGrpSpPr>
          <p:grpSpPr>
            <a:xfrm>
              <a:off x="2922048" y="2409160"/>
              <a:ext cx="792000" cy="792000"/>
              <a:chOff x="3431208" y="2247798"/>
              <a:chExt cx="792000" cy="792000"/>
            </a:xfrm>
          </p:grpSpPr>
          <p:sp>
            <p:nvSpPr>
              <p:cNvPr id="24" name="椭圆 23"/>
              <p:cNvSpPr/>
              <p:nvPr/>
            </p:nvSpPr>
            <p:spPr bwMode="auto">
              <a:xfrm>
                <a:off x="3431208" y="2247798"/>
                <a:ext cx="792000" cy="792000"/>
              </a:xfrm>
              <a:prstGeom prst="ellipse">
                <a:avLst/>
              </a:prstGeom>
              <a:solidFill>
                <a:srgbClr val="15B0E8"/>
              </a:solidFill>
              <a:ln>
                <a:noFill/>
              </a:ln>
              <a:effectLst/>
              <a:extLst/>
            </p:spPr>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latin typeface="Arial" pitchFamily="34" charset="0"/>
                  <a:ea typeface="宋体" charset="-122"/>
                  <a:cs typeface="Arial" pitchFamily="34" charset="0"/>
                </a:endParaRPr>
              </a:p>
            </p:txBody>
          </p:sp>
          <p:sp>
            <p:nvSpPr>
              <p:cNvPr id="25" name="TextBox 146"/>
              <p:cNvSpPr txBox="1">
                <a:spLocks noChangeArrowheads="1"/>
              </p:cNvSpPr>
              <p:nvPr/>
            </p:nvSpPr>
            <p:spPr bwMode="auto">
              <a:xfrm>
                <a:off x="3460967" y="2569876"/>
                <a:ext cx="732481" cy="184623"/>
              </a:xfrm>
              <a:prstGeom prst="rect">
                <a:avLst/>
              </a:prstGeom>
              <a:noFill/>
              <a:scene3d>
                <a:camera prst="orthographicFront"/>
                <a:lightRig rig="threePt" dir="t"/>
              </a:scene3d>
              <a:sp3d/>
            </p:spPr>
            <p:txBody>
              <a:bodyPr lIns="0" tIns="0" rIns="0" bIns="0">
                <a:spAutoFit/>
              </a:bodyPr>
              <a:lstStyle/>
              <a:p>
                <a:pPr algn="ctr">
                  <a:defRPr/>
                </a:pPr>
                <a:r>
                  <a:rPr lang="en-US" altLang="zh-CN" sz="1600" dirty="0" smtClean="0">
                    <a:solidFill>
                      <a:schemeClr val="bg1"/>
                    </a:solidFill>
                    <a:latin typeface="Arial" pitchFamily="34" charset="0"/>
                    <a:ea typeface="微软雅黑" pitchFamily="34" charset="-122"/>
                    <a:cs typeface="Arial" pitchFamily="34" charset="0"/>
                  </a:rPr>
                  <a:t>Flash</a:t>
                </a:r>
                <a:endParaRPr lang="en-US" altLang="zh-CN" sz="1600" dirty="0">
                  <a:solidFill>
                    <a:schemeClr val="bg1"/>
                  </a:solidFill>
                  <a:latin typeface="Arial" pitchFamily="34" charset="0"/>
                  <a:ea typeface="微软雅黑" pitchFamily="34" charset="-122"/>
                  <a:cs typeface="Arial" pitchFamily="34" charset="0"/>
                </a:endParaRPr>
              </a:p>
            </p:txBody>
          </p:sp>
        </p:grpSp>
        <p:sp>
          <p:nvSpPr>
            <p:cNvPr id="14" name="Oval 11"/>
            <p:cNvSpPr>
              <a:spLocks noChangeArrowheads="1"/>
            </p:cNvSpPr>
            <p:nvPr/>
          </p:nvSpPr>
          <p:spPr bwMode="auto">
            <a:xfrm rot="7200000" flipH="1">
              <a:off x="2610256" y="2157159"/>
              <a:ext cx="3960000" cy="1296000"/>
            </a:xfrm>
            <a:prstGeom prst="ellipse">
              <a:avLst/>
            </a:prstGeom>
            <a:noFill/>
            <a:ln w="38100">
              <a:solidFill>
                <a:schemeClr val="bg1">
                  <a:lumMod val="75000"/>
                </a:schemeClr>
              </a:solidFill>
            </a:ln>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zh-CN" altLang="en-US" sz="2134" b="1" dirty="0">
                <a:solidFill>
                  <a:srgbClr val="FFFFFF"/>
                </a:solidFill>
                <a:latin typeface="Arial" pitchFamily="34" charset="0"/>
                <a:ea typeface="微软雅黑" pitchFamily="34" charset="-122"/>
                <a:cs typeface="Arial" pitchFamily="34" charset="0"/>
              </a:endParaRPr>
            </a:p>
          </p:txBody>
        </p:sp>
        <p:grpSp>
          <p:nvGrpSpPr>
            <p:cNvPr id="15" name="组合 16"/>
            <p:cNvGrpSpPr/>
            <p:nvPr/>
          </p:nvGrpSpPr>
          <p:grpSpPr>
            <a:xfrm>
              <a:off x="4830361" y="1307395"/>
              <a:ext cx="792000" cy="792000"/>
              <a:chOff x="3431208" y="2247798"/>
              <a:chExt cx="792000" cy="792000"/>
            </a:xfrm>
          </p:grpSpPr>
          <p:sp>
            <p:nvSpPr>
              <p:cNvPr id="22" name="椭圆 21"/>
              <p:cNvSpPr/>
              <p:nvPr/>
            </p:nvSpPr>
            <p:spPr bwMode="auto">
              <a:xfrm>
                <a:off x="3431208" y="2247798"/>
                <a:ext cx="792000" cy="792000"/>
              </a:xfrm>
              <a:prstGeom prst="ellipse">
                <a:avLst/>
              </a:prstGeom>
              <a:solidFill>
                <a:srgbClr val="F66F6A"/>
              </a:solidFill>
              <a:ln>
                <a:noFill/>
              </a:ln>
              <a:effectLst/>
              <a:extLst/>
            </p:spPr>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latin typeface="Arial" pitchFamily="34" charset="0"/>
                  <a:ea typeface="宋体" charset="-122"/>
                  <a:cs typeface="Arial" pitchFamily="34" charset="0"/>
                </a:endParaRPr>
              </a:p>
            </p:txBody>
          </p:sp>
          <p:sp>
            <p:nvSpPr>
              <p:cNvPr id="23" name="TextBox 146"/>
              <p:cNvSpPr txBox="1">
                <a:spLocks noChangeArrowheads="1"/>
              </p:cNvSpPr>
              <p:nvPr/>
            </p:nvSpPr>
            <p:spPr bwMode="auto">
              <a:xfrm>
                <a:off x="3509178" y="2527712"/>
                <a:ext cx="636061" cy="184623"/>
              </a:xfrm>
              <a:prstGeom prst="rect">
                <a:avLst/>
              </a:prstGeom>
              <a:noFill/>
              <a:scene3d>
                <a:camera prst="orthographicFront"/>
                <a:lightRig rig="threePt" dir="t"/>
              </a:scene3d>
              <a:sp3d/>
            </p:spPr>
            <p:txBody>
              <a:bodyPr wrap="square" lIns="0" tIns="0" rIns="0" bIns="0">
                <a:spAutoFit/>
              </a:bodyPr>
              <a:lstStyle/>
              <a:p>
                <a:pPr algn="ctr">
                  <a:defRPr/>
                </a:pPr>
                <a:r>
                  <a:rPr lang="zh-CN" altLang="en-US" sz="1600" dirty="0" smtClean="0">
                    <a:solidFill>
                      <a:schemeClr val="bg1"/>
                    </a:solidFill>
                    <a:latin typeface="Arial" pitchFamily="34" charset="0"/>
                    <a:ea typeface="微软雅黑" pitchFamily="34" charset="-122"/>
                    <a:cs typeface="Arial" pitchFamily="34" charset="0"/>
                  </a:rPr>
                  <a:t>音频</a:t>
                </a:r>
                <a:endParaRPr lang="en-US" altLang="zh-CN" sz="1600" dirty="0">
                  <a:solidFill>
                    <a:schemeClr val="bg1"/>
                  </a:solidFill>
                  <a:latin typeface="Arial" pitchFamily="34" charset="0"/>
                  <a:ea typeface="微软雅黑" pitchFamily="34" charset="-122"/>
                  <a:cs typeface="Arial" pitchFamily="34" charset="0"/>
                </a:endParaRPr>
              </a:p>
            </p:txBody>
          </p:sp>
        </p:grpSp>
        <p:grpSp>
          <p:nvGrpSpPr>
            <p:cNvPr id="16" name="组合 19"/>
            <p:cNvGrpSpPr/>
            <p:nvPr/>
          </p:nvGrpSpPr>
          <p:grpSpPr>
            <a:xfrm>
              <a:off x="3472527" y="3510924"/>
              <a:ext cx="963252" cy="792000"/>
              <a:chOff x="3345583" y="2247798"/>
              <a:chExt cx="963252" cy="792000"/>
            </a:xfrm>
          </p:grpSpPr>
          <p:sp>
            <p:nvSpPr>
              <p:cNvPr id="20" name="椭圆 19"/>
              <p:cNvSpPr/>
              <p:nvPr/>
            </p:nvSpPr>
            <p:spPr bwMode="auto">
              <a:xfrm>
                <a:off x="3431208" y="2247798"/>
                <a:ext cx="792000" cy="792000"/>
              </a:xfrm>
              <a:prstGeom prst="ellipse">
                <a:avLst/>
              </a:prstGeom>
              <a:solidFill>
                <a:srgbClr val="F66F6A"/>
              </a:solidFill>
              <a:ln>
                <a:noFill/>
              </a:ln>
              <a:effectLst/>
              <a:extLst/>
            </p:spPr>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latin typeface="Arial" pitchFamily="34" charset="0"/>
                  <a:ea typeface="宋体" charset="-122"/>
                  <a:cs typeface="Arial" pitchFamily="34" charset="0"/>
                </a:endParaRPr>
              </a:p>
            </p:txBody>
          </p:sp>
          <p:sp>
            <p:nvSpPr>
              <p:cNvPr id="21" name="TextBox 146"/>
              <p:cNvSpPr txBox="1">
                <a:spLocks noChangeArrowheads="1"/>
              </p:cNvSpPr>
              <p:nvPr/>
            </p:nvSpPr>
            <p:spPr bwMode="auto">
              <a:xfrm>
                <a:off x="3345583" y="2551465"/>
                <a:ext cx="963252" cy="184623"/>
              </a:xfrm>
              <a:prstGeom prst="rect">
                <a:avLst/>
              </a:prstGeom>
              <a:noFill/>
              <a:scene3d>
                <a:camera prst="orthographicFront"/>
                <a:lightRig rig="threePt" dir="t"/>
              </a:scene3d>
              <a:sp3d/>
            </p:spPr>
            <p:txBody>
              <a:bodyPr wrap="square" lIns="0" tIns="0" rIns="0" bIns="0">
                <a:spAutoFit/>
              </a:bodyPr>
              <a:lstStyle/>
              <a:p>
                <a:pPr algn="ctr">
                  <a:defRPr/>
                </a:pPr>
                <a:r>
                  <a:rPr lang="zh-CN" altLang="en-US" sz="1600" dirty="0">
                    <a:solidFill>
                      <a:schemeClr val="bg1"/>
                    </a:solidFill>
                    <a:latin typeface="Arial" pitchFamily="34" charset="0"/>
                    <a:ea typeface="微软雅黑" pitchFamily="34" charset="-122"/>
                    <a:cs typeface="Arial" pitchFamily="34" charset="0"/>
                  </a:rPr>
                  <a:t>带宽</a:t>
                </a:r>
                <a:r>
                  <a:rPr lang="en-US" altLang="zh-CN" sz="1600" dirty="0" smtClean="0">
                    <a:solidFill>
                      <a:schemeClr val="bg1"/>
                    </a:solidFill>
                    <a:latin typeface="Arial" pitchFamily="34" charset="0"/>
                    <a:ea typeface="微软雅黑" pitchFamily="34" charset="-122"/>
                    <a:cs typeface="Arial" pitchFamily="34" charset="0"/>
                  </a:rPr>
                  <a:t> </a:t>
                </a:r>
                <a:endParaRPr lang="en-US" altLang="zh-CN" sz="1600" dirty="0">
                  <a:solidFill>
                    <a:schemeClr val="bg1"/>
                  </a:solidFill>
                  <a:latin typeface="Arial" pitchFamily="34" charset="0"/>
                  <a:ea typeface="微软雅黑" pitchFamily="34" charset="-122"/>
                  <a:cs typeface="Arial" pitchFamily="34" charset="0"/>
                </a:endParaRPr>
              </a:p>
            </p:txBody>
          </p:sp>
        </p:grpSp>
        <p:grpSp>
          <p:nvGrpSpPr>
            <p:cNvPr id="17" name="组合 23"/>
            <p:cNvGrpSpPr/>
            <p:nvPr/>
          </p:nvGrpSpPr>
          <p:grpSpPr>
            <a:xfrm>
              <a:off x="4009730" y="2229159"/>
              <a:ext cx="1152000" cy="1152000"/>
              <a:chOff x="4042462" y="3161325"/>
              <a:chExt cx="1152000" cy="1152000"/>
            </a:xfrm>
          </p:grpSpPr>
          <p:sp>
            <p:nvSpPr>
              <p:cNvPr id="18" name="椭圆 30"/>
              <p:cNvSpPr>
                <a:spLocks noChangeArrowheads="1"/>
              </p:cNvSpPr>
              <p:nvPr/>
            </p:nvSpPr>
            <p:spPr bwMode="auto">
              <a:xfrm>
                <a:off x="4042462" y="3161325"/>
                <a:ext cx="1152000" cy="1152000"/>
              </a:xfrm>
              <a:prstGeom prst="ellipse">
                <a:avLst/>
              </a:prstGeom>
              <a:solidFill>
                <a:srgbClr val="415463"/>
              </a:solidFill>
              <a:ln w="9525" algn="ctr">
                <a:noFill/>
                <a:round/>
                <a:headEnd/>
                <a:tailEnd/>
              </a:ln>
            </p:spPr>
            <p:txBody>
              <a:bodyPr lIns="105624" tIns="52812" rIns="105624" bIns="52812"/>
              <a:lstStyle/>
              <a:p>
                <a:pPr defTabSz="1069131"/>
                <a:endParaRPr lang="zh-CN" altLang="en-US" sz="2134" dirty="0">
                  <a:solidFill>
                    <a:srgbClr val="000000"/>
                  </a:solidFill>
                  <a:latin typeface="Arial" pitchFamily="34" charset="0"/>
                  <a:ea typeface="MS PGothic" pitchFamily="34" charset="-128"/>
                  <a:cs typeface="Arial" pitchFamily="34" charset="0"/>
                </a:endParaRPr>
              </a:p>
            </p:txBody>
          </p:sp>
          <p:sp>
            <p:nvSpPr>
              <p:cNvPr id="19" name="TextBox 146"/>
              <p:cNvSpPr txBox="1">
                <a:spLocks noChangeArrowheads="1"/>
              </p:cNvSpPr>
              <p:nvPr/>
            </p:nvSpPr>
            <p:spPr bwMode="auto">
              <a:xfrm>
                <a:off x="4042462" y="3615179"/>
                <a:ext cx="1140256" cy="200105"/>
              </a:xfrm>
              <a:prstGeom prst="rect">
                <a:avLst/>
              </a:prstGeom>
              <a:noFill/>
              <a:scene3d>
                <a:camera prst="orthographicFront"/>
                <a:lightRig rig="threePt" dir="t"/>
              </a:scene3d>
              <a:sp3d/>
            </p:spPr>
            <p:txBody>
              <a:bodyPr wrap="square" lIns="0" tIns="0" rIns="0" bIns="0">
                <a:spAutoFit/>
              </a:bodyPr>
              <a:lstStyle/>
              <a:p>
                <a:pPr algn="ctr" defTabSz="1069131"/>
                <a:r>
                  <a:rPr lang="zh-CN" altLang="en-US" sz="1734" dirty="0" smtClean="0">
                    <a:solidFill>
                      <a:srgbClr val="FFFFFF"/>
                    </a:solidFill>
                    <a:latin typeface="+mn-ea"/>
                    <a:ea typeface="+mn-ea"/>
                    <a:cs typeface="Arial" pitchFamily="34" charset="0"/>
                  </a:rPr>
                  <a:t>策略管理</a:t>
                </a:r>
                <a:r>
                  <a:rPr lang="en-US" altLang="zh-CN" sz="1734" dirty="0" smtClean="0">
                    <a:solidFill>
                      <a:srgbClr val="FFFFFF"/>
                    </a:solidFill>
                    <a:latin typeface="+mn-ea"/>
                    <a:ea typeface="+mn-ea"/>
                    <a:cs typeface="Arial" pitchFamily="34" charset="0"/>
                  </a:rPr>
                  <a:t> </a:t>
                </a:r>
                <a:endParaRPr lang="zh-CN" altLang="en-US" sz="1734" dirty="0">
                  <a:solidFill>
                    <a:srgbClr val="FFFFFF"/>
                  </a:solidFill>
                  <a:latin typeface="+mn-ea"/>
                  <a:ea typeface="+mn-ea"/>
                  <a:cs typeface="Arial" pitchFamily="34" charset="0"/>
                </a:endParaRPr>
              </a:p>
            </p:txBody>
          </p:sp>
        </p:grpSp>
      </p:grpSp>
    </p:spTree>
    <p:extLst>
      <p:ext uri="{BB962C8B-B14F-4D97-AF65-F5344CB8AC3E}">
        <p14:creationId xmlns:p14="http://schemas.microsoft.com/office/powerpoint/2010/main" val="20026043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策略管理应用场景</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创建</a:t>
            </a:r>
            <a:r>
              <a:rPr lang="zh-CN" altLang="en-US" dirty="0" smtClean="0"/>
              <a:t>音频典型</a:t>
            </a:r>
            <a:r>
              <a:rPr lang="zh-CN" altLang="en-US" dirty="0"/>
              <a:t>场景配置</a:t>
            </a:r>
            <a:r>
              <a:rPr lang="zh-CN" altLang="en-US" dirty="0" smtClean="0"/>
              <a:t>：</a:t>
            </a:r>
            <a:endParaRPr lang="en-US" altLang="zh-CN" dirty="0" smtClean="0"/>
          </a:p>
          <a:p>
            <a:pPr lvl="1"/>
            <a:r>
              <a:rPr lang="zh-CN" altLang="en-US" sz="1800" dirty="0" smtClean="0">
                <a:latin typeface="+mn-ea"/>
              </a:rPr>
              <a:t>在</a:t>
            </a:r>
            <a:r>
              <a:rPr lang="zh-CN" altLang="en-US" sz="1800" dirty="0">
                <a:latin typeface="+mn-ea"/>
              </a:rPr>
              <a:t>工作、会议等重要场合，需要关闭音乐、游戏等娱乐方面的录音和播音功能时，“音频重定向”可以选择“已禁用”。 </a:t>
            </a:r>
            <a:endParaRPr lang="en-US" altLang="zh-CN" sz="1800" dirty="0" smtClean="0">
              <a:latin typeface="+mn-ea"/>
            </a:endParaRPr>
          </a:p>
          <a:p>
            <a:pPr lvl="1"/>
            <a:r>
              <a:rPr lang="zh-CN" altLang="en-US" sz="1800" dirty="0" smtClean="0">
                <a:latin typeface="+mn-ea"/>
              </a:rPr>
              <a:t>教育</a:t>
            </a:r>
            <a:r>
              <a:rPr lang="zh-CN" altLang="en-US" sz="1800" dirty="0">
                <a:latin typeface="+mn-ea"/>
              </a:rPr>
              <a:t>场景下的电教室，需要统一设置合理音量时，才需要设置“播音设置音量”。 </a:t>
            </a:r>
          </a:p>
          <a:p>
            <a:r>
              <a:rPr lang="zh-CN" altLang="en-US" dirty="0"/>
              <a:t>创建显示</a:t>
            </a:r>
            <a:r>
              <a:rPr lang="zh-CN" altLang="en-US" dirty="0" smtClean="0"/>
              <a:t>策略场景配置：</a:t>
            </a:r>
            <a:endParaRPr lang="en-US" altLang="zh-CN" dirty="0" smtClean="0"/>
          </a:p>
          <a:p>
            <a:pPr lvl="1"/>
            <a:r>
              <a:rPr lang="zh-CN" altLang="en-US" sz="1800" dirty="0" smtClean="0">
                <a:latin typeface="+mn-ea"/>
              </a:rPr>
              <a:t>对于需求高清晰的桌面环境，</a:t>
            </a:r>
            <a:r>
              <a:rPr lang="zh-CN" altLang="en-US" sz="1800" dirty="0">
                <a:latin typeface="+mn-ea"/>
              </a:rPr>
              <a:t>修改“显示 </a:t>
            </a:r>
            <a:r>
              <a:rPr lang="en-US" altLang="zh-CN" sz="1800" dirty="0">
                <a:latin typeface="+mn-ea"/>
              </a:rPr>
              <a:t>&gt; </a:t>
            </a:r>
            <a:r>
              <a:rPr lang="zh-CN" altLang="en-US" sz="1800" dirty="0">
                <a:latin typeface="+mn-ea"/>
              </a:rPr>
              <a:t>显示策略等级 </a:t>
            </a:r>
            <a:r>
              <a:rPr lang="en-US" altLang="zh-CN" sz="1800" dirty="0">
                <a:latin typeface="+mn-ea"/>
              </a:rPr>
              <a:t>&gt; </a:t>
            </a:r>
            <a:r>
              <a:rPr lang="zh-CN" altLang="en-US" sz="1800" dirty="0">
                <a:latin typeface="+mn-ea"/>
              </a:rPr>
              <a:t>展开高级设置”中</a:t>
            </a:r>
            <a:r>
              <a:rPr lang="zh-CN" altLang="en-US" sz="1800" dirty="0" smtClean="0">
                <a:latin typeface="+mn-ea"/>
              </a:rPr>
              <a:t>的带宽、有损压缩识别阈值、有损压缩质量等参数。</a:t>
            </a:r>
            <a:endParaRPr lang="en-US" altLang="zh-CN" sz="1800" dirty="0" smtClean="0">
              <a:latin typeface="+mn-ea"/>
            </a:endParaRPr>
          </a:p>
          <a:p>
            <a:pPr lvl="1"/>
            <a:r>
              <a:rPr lang="zh-CN" altLang="en-US" sz="1800" dirty="0" smtClean="0">
                <a:latin typeface="+mn-ea"/>
              </a:rPr>
              <a:t>对于需求视频播放流畅场景，</a:t>
            </a:r>
            <a:r>
              <a:rPr lang="zh-CN" altLang="en-US" sz="1800" dirty="0"/>
              <a:t>采用服务端解码方式播放视频，包括本地视频和网络</a:t>
            </a:r>
            <a:r>
              <a:rPr lang="zh-CN" altLang="en-US" sz="1800" dirty="0" smtClean="0"/>
              <a:t>视频，本地</a:t>
            </a:r>
            <a:r>
              <a:rPr lang="zh-CN" altLang="en-US" sz="1800" dirty="0"/>
              <a:t>视频播放开启多媒体重定向</a:t>
            </a:r>
            <a:r>
              <a:rPr lang="zh-CN" altLang="en-US" sz="1800" dirty="0" smtClean="0"/>
              <a:t>方式，网络视频</a:t>
            </a:r>
            <a:r>
              <a:rPr lang="zh-CN" altLang="en-US" sz="1800" dirty="0"/>
              <a:t>播放开启</a:t>
            </a:r>
            <a:r>
              <a:rPr lang="en-US" altLang="zh-CN" sz="1800" dirty="0"/>
              <a:t>Flash</a:t>
            </a:r>
            <a:r>
              <a:rPr lang="zh-CN" altLang="en-US" sz="1800" dirty="0"/>
              <a:t>重定向方式。</a:t>
            </a:r>
            <a:endParaRPr lang="zh-CN" altLang="en-US" sz="1800" dirty="0">
              <a:latin typeface="+mn-ea"/>
            </a:endParaRPr>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28484413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策略管理实践 </a:t>
            </a:r>
            <a:r>
              <a:rPr lang="en-US" altLang="zh-CN" dirty="0"/>
              <a:t>-</a:t>
            </a:r>
            <a:r>
              <a:rPr lang="en-US" altLang="zh-CN" dirty="0" smtClean="0"/>
              <a:t> </a:t>
            </a:r>
            <a:r>
              <a:rPr lang="zh-CN" altLang="en-US" dirty="0" smtClean="0"/>
              <a:t>文件重定向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effectLst>
                  <a:glow>
                    <a:srgbClr val="000000"/>
                  </a:glow>
                  <a:outerShdw sx="0" sy="0">
                    <a:srgbClr val="000000"/>
                  </a:outerShdw>
                  <a:reflection stA="0" endPos="0" fadeDir="0" sx="0" sy="0"/>
                </a:effectLst>
              </a:rPr>
              <a:t>登录</a:t>
            </a:r>
            <a:r>
              <a:rPr lang="en-US" altLang="zh-CN" dirty="0" err="1" smtClean="0">
                <a:effectLst>
                  <a:glow>
                    <a:srgbClr val="000000"/>
                  </a:glow>
                  <a:outerShdw sx="0" sy="0">
                    <a:srgbClr val="000000"/>
                  </a:outerShdw>
                  <a:reflection stA="0" endPos="0" fadeDir="0" sx="0" sy="0"/>
                </a:effectLst>
              </a:rPr>
              <a:t>FusionAccess</a:t>
            </a:r>
            <a:r>
              <a:rPr lang="zh-CN" altLang="en-US" dirty="0" smtClean="0">
                <a:effectLst>
                  <a:glow>
                    <a:srgbClr val="000000"/>
                  </a:glow>
                  <a:outerShdw sx="0" sy="0">
                    <a:srgbClr val="000000"/>
                  </a:outerShdw>
                  <a:reflection stA="0" endPos="0" fadeDir="0" sx="0" sy="0"/>
                </a:effectLst>
              </a:rPr>
              <a:t>，进入“桌面管理 </a:t>
            </a:r>
            <a:r>
              <a:rPr lang="en-US" altLang="zh-CN" dirty="0" smtClean="0">
                <a:effectLst>
                  <a:glow>
                    <a:srgbClr val="000000"/>
                  </a:glow>
                  <a:outerShdw sx="0" sy="0">
                    <a:srgbClr val="000000"/>
                  </a:outerShdw>
                  <a:reflection stA="0" endPos="0" fadeDir="0" sx="0" sy="0"/>
                </a:effectLst>
              </a:rPr>
              <a:t>&gt; </a:t>
            </a:r>
            <a:r>
              <a:rPr lang="zh-CN" altLang="en-US" dirty="0" smtClean="0">
                <a:effectLst>
                  <a:glow>
                    <a:srgbClr val="000000"/>
                  </a:glow>
                  <a:outerShdw sx="0" sy="0">
                    <a:srgbClr val="000000"/>
                  </a:outerShdw>
                  <a:reflection stA="0" endPos="0" fadeDir="0" sx="0" sy="0"/>
                </a:effectLst>
              </a:rPr>
              <a:t>策略管理”，点击“创建策略组”。</a:t>
            </a:r>
            <a:endParaRPr lang="zh-CN" altLang="zh-CN" dirty="0" smtClean="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p:nvPr/>
        </p:nvPicPr>
        <p:blipFill>
          <a:blip r:embed="rId3"/>
          <a:stretch>
            <a:fillRect/>
          </a:stretch>
        </p:blipFill>
        <p:spPr>
          <a:xfrm>
            <a:off x="1271464" y="2316909"/>
            <a:ext cx="9473336" cy="2976843"/>
          </a:xfrm>
          <a:prstGeom prst="rect">
            <a:avLst/>
          </a:prstGeom>
          <a:ln w="12700">
            <a:solidFill>
              <a:schemeClr val="bg1">
                <a:lumMod val="85000"/>
              </a:schemeClr>
            </a:solidFill>
          </a:ln>
        </p:spPr>
      </p:pic>
    </p:spTree>
    <p:extLst>
      <p:ext uri="{BB962C8B-B14F-4D97-AF65-F5344CB8AC3E}">
        <p14:creationId xmlns:p14="http://schemas.microsoft.com/office/powerpoint/2010/main" val="12833139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策略</a:t>
            </a:r>
            <a:r>
              <a:rPr lang="zh-CN" altLang="en-US" dirty="0"/>
              <a:t>管理</a:t>
            </a:r>
            <a:r>
              <a:rPr lang="zh-CN" altLang="en-US" dirty="0" smtClean="0"/>
              <a:t>实践 </a:t>
            </a:r>
            <a:r>
              <a:rPr lang="en-US" altLang="zh-CN" dirty="0" smtClean="0"/>
              <a:t>- </a:t>
            </a:r>
            <a:r>
              <a:rPr lang="zh-CN" altLang="en-US" dirty="0" smtClean="0"/>
              <a:t>文件重定向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effectLst>
                  <a:glow>
                    <a:srgbClr val="000000"/>
                  </a:glow>
                  <a:outerShdw sx="0" sy="0">
                    <a:srgbClr val="000000"/>
                  </a:outerShdw>
                  <a:reflection stA="0" endPos="0" fadeDir="0" sx="0" sy="0"/>
                </a:effectLst>
              </a:rPr>
              <a:t>第一步，创建策略组。</a:t>
            </a:r>
            <a:endParaRPr lang="zh-CN" altLang="zh-CN" dirty="0" smtClean="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8" name="图片 7"/>
          <p:cNvPicPr/>
          <p:nvPr/>
        </p:nvPicPr>
        <p:blipFill>
          <a:blip r:embed="rId3"/>
          <a:stretch>
            <a:fillRect/>
          </a:stretch>
        </p:blipFill>
        <p:spPr>
          <a:xfrm>
            <a:off x="1235460" y="2096852"/>
            <a:ext cx="9883507" cy="3480899"/>
          </a:xfrm>
          <a:prstGeom prst="rect">
            <a:avLst/>
          </a:prstGeom>
          <a:ln w="12700">
            <a:solidFill>
              <a:schemeClr val="bg1">
                <a:lumMod val="85000"/>
              </a:schemeClr>
            </a:solidFill>
          </a:ln>
        </p:spPr>
      </p:pic>
    </p:spTree>
    <p:extLst>
      <p:ext uri="{BB962C8B-B14F-4D97-AF65-F5344CB8AC3E}">
        <p14:creationId xmlns:p14="http://schemas.microsoft.com/office/powerpoint/2010/main" val="24243522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策略</a:t>
            </a:r>
            <a:r>
              <a:rPr lang="zh-CN" altLang="en-US" dirty="0"/>
              <a:t>管理</a:t>
            </a:r>
            <a:r>
              <a:rPr lang="zh-CN" altLang="en-US" dirty="0" smtClean="0"/>
              <a:t>实践 </a:t>
            </a:r>
            <a:r>
              <a:rPr lang="en-US" altLang="zh-CN" dirty="0" smtClean="0"/>
              <a:t>- </a:t>
            </a:r>
            <a:r>
              <a:rPr lang="zh-CN" altLang="en-US" dirty="0" smtClean="0"/>
              <a:t>文件重定向 </a:t>
            </a:r>
            <a:r>
              <a:rPr lang="en-US" altLang="zh-CN" dirty="0" smtClean="0"/>
              <a:t>(3)</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effectLst>
                  <a:glow>
                    <a:srgbClr val="000000"/>
                  </a:glow>
                  <a:outerShdw sx="0" sy="0">
                    <a:srgbClr val="000000"/>
                  </a:outerShdw>
                  <a:reflection stA="0" endPos="0" fadeDir="0" sx="0" sy="0"/>
                </a:effectLst>
              </a:rPr>
              <a:t>第二步，定制策略。</a:t>
            </a:r>
            <a:endParaRPr lang="zh-CN" altLang="zh-CN" dirty="0" smtClean="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p:nvPr/>
        </p:nvPicPr>
        <p:blipFill>
          <a:blip r:embed="rId3"/>
          <a:stretch>
            <a:fillRect/>
          </a:stretch>
        </p:blipFill>
        <p:spPr>
          <a:xfrm>
            <a:off x="1145485" y="1936788"/>
            <a:ext cx="9559027" cy="4158987"/>
          </a:xfrm>
          <a:prstGeom prst="rect">
            <a:avLst/>
          </a:prstGeom>
          <a:ln w="12700">
            <a:solidFill>
              <a:schemeClr val="bg1">
                <a:lumMod val="85000"/>
              </a:schemeClr>
            </a:solidFill>
          </a:ln>
        </p:spPr>
      </p:pic>
    </p:spTree>
    <p:extLst>
      <p:ext uri="{BB962C8B-B14F-4D97-AF65-F5344CB8AC3E}">
        <p14:creationId xmlns:p14="http://schemas.microsoft.com/office/powerpoint/2010/main" val="2567406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FusionCare</a:t>
            </a:r>
            <a:r>
              <a:rPr lang="zh-CN" altLang="en-US" dirty="0"/>
              <a:t>工具</a:t>
            </a:r>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en-US" altLang="zh-CN" dirty="0" err="1"/>
              <a:t>FusionCare</a:t>
            </a:r>
            <a:r>
              <a:rPr lang="zh-CN" altLang="zh-CN" dirty="0"/>
              <a:t>是专门为运维准备的工具软件，主要功能有两点，如下：</a:t>
            </a:r>
          </a:p>
          <a:p>
            <a:pPr lvl="1"/>
            <a:r>
              <a:rPr lang="zh-CN" altLang="zh-CN" sz="1800" dirty="0" smtClean="0">
                <a:latin typeface="+mn-ea"/>
              </a:rPr>
              <a:t>创建</a:t>
            </a:r>
            <a:r>
              <a:rPr lang="zh-CN" altLang="zh-CN" sz="1800" dirty="0">
                <a:latin typeface="+mn-ea"/>
              </a:rPr>
              <a:t>健康检查任务，对桌面云管理节点进行健康检查，并输出健康检查报告，发现系统的潜在问题或风险，给出相关处理建议或最佳实践。</a:t>
            </a:r>
            <a:endParaRPr lang="en-US" altLang="zh-CN" sz="1800" dirty="0">
              <a:latin typeface="+mn-ea"/>
            </a:endParaRPr>
          </a:p>
          <a:p>
            <a:pPr lvl="1"/>
            <a:r>
              <a:rPr lang="zh-CN" altLang="zh-CN" sz="1800" dirty="0" smtClean="0">
                <a:latin typeface="+mn-ea"/>
              </a:rPr>
              <a:t>当</a:t>
            </a:r>
            <a:r>
              <a:rPr lang="zh-CN" altLang="zh-CN" sz="1800" dirty="0">
                <a:latin typeface="+mn-ea"/>
              </a:rPr>
              <a:t>系统出现问题时，管理员可以创建收集任务，选择日志收集节点，一键式打包收集日志，无需管理员再到每个系统组件上手动收集，提高效率。</a:t>
            </a:r>
          </a:p>
          <a:p>
            <a:endParaRPr lang="en-US" altLang="zh-CN" dirty="0" smtClean="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p:nvPr/>
        </p:nvPicPr>
        <p:blipFill rotWithShape="1">
          <a:blip r:embed="rId3" cstate="print"/>
          <a:srcRect b="21866"/>
          <a:stretch/>
        </p:blipFill>
        <p:spPr bwMode="auto">
          <a:xfrm>
            <a:off x="2315580" y="3501008"/>
            <a:ext cx="7560840" cy="2779636"/>
          </a:xfrm>
          <a:prstGeom prst="rect">
            <a:avLst/>
          </a:prstGeom>
          <a:ln w="12700">
            <a:solidFill>
              <a:schemeClr val="bg1">
                <a:lumMod val="85000"/>
              </a:schemeClr>
            </a:solidFill>
          </a:ln>
        </p:spPr>
      </p:pic>
    </p:spTree>
    <p:extLst>
      <p:ext uri="{BB962C8B-B14F-4D97-AF65-F5344CB8AC3E}">
        <p14:creationId xmlns:p14="http://schemas.microsoft.com/office/powerpoint/2010/main" val="32001882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策略</a:t>
            </a:r>
            <a:r>
              <a:rPr lang="zh-CN" altLang="en-US" dirty="0"/>
              <a:t>管理</a:t>
            </a:r>
            <a:r>
              <a:rPr lang="zh-CN" altLang="en-US" dirty="0" smtClean="0"/>
              <a:t>实践 </a:t>
            </a:r>
            <a:r>
              <a:rPr lang="en-US" altLang="zh-CN" dirty="0" smtClean="0"/>
              <a:t>- </a:t>
            </a:r>
            <a:r>
              <a:rPr lang="zh-CN" altLang="en-US" dirty="0" smtClean="0"/>
              <a:t>文件重定向 </a:t>
            </a:r>
            <a:r>
              <a:rPr lang="en-US" altLang="zh-CN" dirty="0" smtClean="0"/>
              <a:t>(4)</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effectLst>
                  <a:glow>
                    <a:srgbClr val="000000"/>
                  </a:glow>
                  <a:outerShdw sx="0" sy="0">
                    <a:srgbClr val="000000"/>
                  </a:outerShdw>
                  <a:reflection stA="0" endPos="0" fadeDir="0" sx="0" sy="0"/>
                </a:effectLst>
              </a:rPr>
              <a:t>第三步，策略应用对象。</a:t>
            </a:r>
            <a:endParaRPr lang="zh-CN" altLang="zh-CN" dirty="0" smtClean="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8" name="图片 7"/>
          <p:cNvPicPr/>
          <p:nvPr/>
        </p:nvPicPr>
        <p:blipFill>
          <a:blip r:embed="rId3"/>
          <a:stretch>
            <a:fillRect/>
          </a:stretch>
        </p:blipFill>
        <p:spPr>
          <a:xfrm>
            <a:off x="1594800" y="1831519"/>
            <a:ext cx="9001000" cy="4550231"/>
          </a:xfrm>
          <a:prstGeom prst="rect">
            <a:avLst/>
          </a:prstGeom>
          <a:ln w="12700">
            <a:solidFill>
              <a:schemeClr val="bg1">
                <a:lumMod val="85000"/>
              </a:schemeClr>
            </a:solidFill>
          </a:ln>
        </p:spPr>
      </p:pic>
    </p:spTree>
    <p:extLst>
      <p:ext uri="{BB962C8B-B14F-4D97-AF65-F5344CB8AC3E}">
        <p14:creationId xmlns:p14="http://schemas.microsoft.com/office/powerpoint/2010/main" val="33108411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策略</a:t>
            </a:r>
            <a:r>
              <a:rPr lang="zh-CN" altLang="en-US" dirty="0"/>
              <a:t>管理</a:t>
            </a:r>
            <a:r>
              <a:rPr lang="zh-CN" altLang="en-US" dirty="0" smtClean="0"/>
              <a:t>实践 </a:t>
            </a:r>
            <a:r>
              <a:rPr lang="en-US" altLang="zh-CN" dirty="0" smtClean="0"/>
              <a:t>- </a:t>
            </a:r>
            <a:r>
              <a:rPr lang="zh-CN" altLang="en-US" dirty="0" smtClean="0"/>
              <a:t>文件重定向 </a:t>
            </a:r>
            <a:r>
              <a:rPr lang="en-US" altLang="zh-CN" dirty="0" smtClean="0"/>
              <a:t>(5)</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effectLst>
                  <a:glow>
                    <a:srgbClr val="000000"/>
                  </a:glow>
                  <a:outerShdw sx="0" sy="0">
                    <a:srgbClr val="000000"/>
                  </a:outerShdw>
                  <a:reflection stA="0" endPos="0" fadeDir="0" sx="0" sy="0"/>
                </a:effectLst>
              </a:rPr>
              <a:t>验证结果：</a:t>
            </a:r>
            <a:endParaRPr lang="en-US" altLang="zh-CN" dirty="0" smtClean="0">
              <a:effectLst>
                <a:glow>
                  <a:srgbClr val="000000"/>
                </a:glow>
                <a:outerShdw sx="0" sy="0">
                  <a:srgbClr val="000000"/>
                </a:outerShdw>
                <a:reflection stA="0" endPos="0" fadeDir="0" sx="0" sy="0"/>
              </a:effectLst>
            </a:endParaRPr>
          </a:p>
          <a:p>
            <a:pPr lvl="1"/>
            <a:r>
              <a:rPr lang="zh-CN" altLang="zh-CN" sz="1800" dirty="0" smtClean="0">
                <a:effectLst>
                  <a:glow>
                    <a:srgbClr val="000000"/>
                  </a:glow>
                  <a:outerShdw sx="0" sy="0">
                    <a:srgbClr val="000000"/>
                  </a:outerShdw>
                  <a:reflection stA="0" endPos="0" fadeDir="0" sx="0" sy="0"/>
                </a:effectLst>
              </a:rPr>
              <a:t>使用</a:t>
            </a:r>
            <a:r>
              <a:rPr lang="zh-CN" altLang="zh-CN" sz="1800" dirty="0">
                <a:effectLst>
                  <a:glow>
                    <a:srgbClr val="000000"/>
                  </a:glow>
                  <a:outerShdw sx="0" sy="0">
                    <a:srgbClr val="000000"/>
                  </a:outerShdw>
                  <a:reflection stA="0" endPos="0" fadeDir="0" sx="0" sy="0"/>
                </a:effectLst>
              </a:rPr>
              <a:t>用户</a:t>
            </a:r>
            <a:r>
              <a:rPr lang="en-US" altLang="zh-CN" sz="1800" dirty="0" err="1">
                <a:effectLst>
                  <a:glow>
                    <a:srgbClr val="000000"/>
                  </a:glow>
                  <a:outerShdw sx="0" sy="0">
                    <a:srgbClr val="000000"/>
                  </a:outerShdw>
                  <a:reflection stA="0" endPos="0" fadeDir="0" sx="0" sy="0"/>
                </a:effectLst>
              </a:rPr>
              <a:t>vdsuser</a:t>
            </a:r>
            <a:r>
              <a:rPr lang="zh-CN" altLang="zh-CN" sz="1800" dirty="0">
                <a:effectLst>
                  <a:glow>
                    <a:srgbClr val="000000"/>
                  </a:glow>
                  <a:outerShdw sx="0" sy="0">
                    <a:srgbClr val="000000"/>
                  </a:outerShdw>
                  <a:reflection stA="0" endPos="0" fadeDir="0" sx="0" sy="0"/>
                </a:effectLst>
              </a:rPr>
              <a:t>登录虚拟桌面，打开</a:t>
            </a:r>
            <a:r>
              <a:rPr lang="en-US" altLang="zh-CN" sz="1800" dirty="0">
                <a:effectLst>
                  <a:glow>
                    <a:srgbClr val="000000"/>
                  </a:glow>
                  <a:outerShdw sx="0" sy="0">
                    <a:srgbClr val="000000"/>
                  </a:outerShdw>
                  <a:reflection stA="0" endPos="0" fadeDir="0" sx="0" sy="0"/>
                </a:effectLst>
              </a:rPr>
              <a:t>“</a:t>
            </a:r>
            <a:r>
              <a:rPr lang="zh-CN" altLang="zh-CN" sz="1800" dirty="0">
                <a:effectLst>
                  <a:glow>
                    <a:srgbClr val="000000"/>
                  </a:glow>
                  <a:outerShdw sx="0" sy="0">
                    <a:srgbClr val="000000"/>
                  </a:outerShdw>
                  <a:reflection stA="0" endPos="0" fadeDir="0" sx="0" sy="0"/>
                </a:effectLst>
              </a:rPr>
              <a:t>此电脑</a:t>
            </a:r>
            <a:r>
              <a:rPr lang="en-US" altLang="zh-CN" sz="1800" dirty="0">
                <a:effectLst>
                  <a:glow>
                    <a:srgbClr val="000000"/>
                  </a:glow>
                  <a:outerShdw sx="0" sy="0">
                    <a:srgbClr val="000000"/>
                  </a:outerShdw>
                  <a:reflection stA="0" endPos="0" fadeDir="0" sx="0" sy="0"/>
                </a:effectLst>
              </a:rPr>
              <a:t>”</a:t>
            </a:r>
            <a:r>
              <a:rPr lang="zh-CN" altLang="zh-CN" sz="1800" dirty="0">
                <a:effectLst>
                  <a:glow>
                    <a:srgbClr val="000000"/>
                  </a:glow>
                  <a:outerShdw sx="0" sy="0">
                    <a:srgbClr val="000000"/>
                  </a:outerShdw>
                  <a:reflection stA="0" endPos="0" fadeDir="0" sx="0" sy="0"/>
                </a:effectLst>
              </a:rPr>
              <a:t>，查看本地客户端磁盘驱动器是否重定向到虚拟桌面中</a:t>
            </a:r>
            <a:r>
              <a:rPr lang="zh-CN" altLang="zh-CN" sz="1800" dirty="0" smtClean="0">
                <a:effectLst>
                  <a:glow>
                    <a:srgbClr val="000000"/>
                  </a:glow>
                  <a:outerShdw sx="0" sy="0">
                    <a:srgbClr val="000000"/>
                  </a:outerShdw>
                  <a:reflection stA="0" endPos="0" fadeDir="0" sx="0" sy="0"/>
                </a:effectLst>
              </a:rPr>
              <a:t>。</a:t>
            </a:r>
            <a:endParaRPr lang="en-US" altLang="zh-CN" sz="1800" dirty="0" smtClean="0">
              <a:effectLst>
                <a:glow>
                  <a:srgbClr val="000000"/>
                </a:glow>
                <a:outerShdw sx="0" sy="0">
                  <a:srgbClr val="000000"/>
                </a:outerShdw>
                <a:reflection stA="0" endPos="0" fadeDir="0" sx="0" sy="0"/>
              </a:effectLst>
            </a:endParaRPr>
          </a:p>
          <a:p>
            <a:pPr lvl="1"/>
            <a:r>
              <a:rPr lang="zh-CN" altLang="zh-CN" sz="1800" dirty="0" smtClean="0">
                <a:effectLst>
                  <a:glow>
                    <a:srgbClr val="000000"/>
                  </a:glow>
                  <a:outerShdw sx="0" sy="0">
                    <a:srgbClr val="000000"/>
                  </a:outerShdw>
                  <a:reflection stA="0" endPos="0" fadeDir="0" sx="0" sy="0"/>
                </a:effectLst>
              </a:rPr>
              <a:t>从</a:t>
            </a:r>
            <a:r>
              <a:rPr lang="zh-CN" altLang="zh-CN" sz="1800" dirty="0">
                <a:effectLst>
                  <a:glow>
                    <a:srgbClr val="000000"/>
                  </a:glow>
                  <a:outerShdw sx="0" sy="0">
                    <a:srgbClr val="000000"/>
                  </a:outerShdw>
                  <a:reflection stA="0" endPos="0" fadeDir="0" sx="0" sy="0"/>
                </a:effectLst>
              </a:rPr>
              <a:t>客户端驱动器中任意复制一个文件，将其粘贴到虚拟桌面用户驱动器中。检查是否可以成功操作。</a:t>
            </a:r>
          </a:p>
          <a:p>
            <a:endParaRPr lang="zh-CN" altLang="zh-CN" dirty="0">
              <a:effectLst>
                <a:glow>
                  <a:srgbClr val="000000"/>
                </a:glow>
                <a:outerShdw sx="0" sy="0">
                  <a:srgbClr val="000000"/>
                </a:outerShdw>
                <a:reflection stA="0" endPos="0" fadeDir="0" sx="0" sy="0"/>
              </a:effectLst>
            </a:endParaRPr>
          </a:p>
          <a:p>
            <a:endParaRPr lang="zh-CN" altLang="zh-CN" dirty="0" smtClean="0">
              <a:effectLst>
                <a:glow>
                  <a:srgbClr val="000000"/>
                </a:glow>
                <a:outerShdw sx="0" sy="0">
                  <a:srgbClr val="000000"/>
                </a:outerShdw>
                <a:reflection stA="0" endPos="0" fadeDir="0" sx="0" sy="0"/>
              </a:effectLst>
            </a:endParaRPr>
          </a:p>
          <a:p>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p:nvPr/>
        </p:nvPicPr>
        <p:blipFill>
          <a:blip r:embed="rId3"/>
          <a:stretch>
            <a:fillRect/>
          </a:stretch>
        </p:blipFill>
        <p:spPr>
          <a:xfrm>
            <a:off x="1003901" y="3553634"/>
            <a:ext cx="5035703" cy="2828116"/>
          </a:xfrm>
          <a:prstGeom prst="rect">
            <a:avLst/>
          </a:prstGeom>
          <a:ln w="12700">
            <a:solidFill>
              <a:schemeClr val="bg1">
                <a:lumMod val="85000"/>
              </a:schemeClr>
            </a:solidFill>
          </a:ln>
        </p:spPr>
      </p:pic>
      <p:pic>
        <p:nvPicPr>
          <p:cNvPr id="9" name="图片 8"/>
          <p:cNvPicPr/>
          <p:nvPr/>
        </p:nvPicPr>
        <p:blipFill>
          <a:blip r:embed="rId4"/>
          <a:stretch>
            <a:fillRect/>
          </a:stretch>
        </p:blipFill>
        <p:spPr>
          <a:xfrm>
            <a:off x="7204509" y="4077072"/>
            <a:ext cx="4257675" cy="1562100"/>
          </a:xfrm>
          <a:prstGeom prst="rect">
            <a:avLst/>
          </a:prstGeom>
          <a:ln w="12700">
            <a:solidFill>
              <a:schemeClr val="bg1">
                <a:lumMod val="85000"/>
              </a:schemeClr>
            </a:solidFill>
          </a:ln>
        </p:spPr>
      </p:pic>
      <p:sp>
        <p:nvSpPr>
          <p:cNvPr id="2" name="右箭头 1"/>
          <p:cNvSpPr/>
          <p:nvPr/>
        </p:nvSpPr>
        <p:spPr bwMode="auto">
          <a:xfrm>
            <a:off x="6254775" y="4738406"/>
            <a:ext cx="705321" cy="458572"/>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6642886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请思考当桌面虚拟机需要使用的外设为</a:t>
            </a:r>
            <a:r>
              <a:rPr lang="en-US" altLang="zh-CN" dirty="0"/>
              <a:t>USB</a:t>
            </a:r>
            <a:r>
              <a:rPr lang="zh-CN" altLang="en-US" dirty="0"/>
              <a:t>设备时，应该如果规划定制策略？</a:t>
            </a: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179265" y="213529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6053003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通过策略</a:t>
            </a:r>
            <a:r>
              <a:rPr lang="zh-CN" altLang="en-US" dirty="0"/>
              <a:t>的定制及规划</a:t>
            </a:r>
            <a:r>
              <a:rPr lang="zh-CN" altLang="en-US" dirty="0" smtClean="0"/>
              <a:t>，能创建</a:t>
            </a:r>
            <a:r>
              <a:rPr lang="zh-CN" altLang="en-US" dirty="0"/>
              <a:t>出满足用户真实需求的最优、最高效的策略管理方案，帮助用户更好的使用</a:t>
            </a:r>
            <a:r>
              <a:rPr lang="zh-CN" altLang="en-US" dirty="0" smtClean="0"/>
              <a:t>虚拟机。</a:t>
            </a:r>
            <a:endParaRPr lang="en-US" altLang="zh-CN" dirty="0" smtClean="0"/>
          </a:p>
        </p:txBody>
      </p:sp>
    </p:spTree>
    <p:extLst>
      <p:ext uri="{BB962C8B-B14F-4D97-AF65-F5344CB8AC3E}">
        <p14:creationId xmlns:p14="http://schemas.microsoft.com/office/powerpoint/2010/main" val="34646028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4">
                    <a:lumMod val="50000"/>
                    <a:lumOff val="50000"/>
                  </a:schemeClr>
                </a:solidFill>
              </a:rPr>
              <a:t>概述及常用工具</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云桌面维护</a:t>
            </a:r>
            <a:r>
              <a:rPr lang="zh-CN" altLang="en-US" dirty="0" smtClean="0">
                <a:solidFill>
                  <a:schemeClr val="accent4">
                    <a:lumMod val="50000"/>
                    <a:lumOff val="50000"/>
                  </a:schemeClr>
                </a:solidFill>
              </a:rPr>
              <a:t>任务</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运</a:t>
            </a:r>
            <a:r>
              <a:rPr lang="zh-CN" altLang="en-US" dirty="0" smtClean="0">
                <a:solidFill>
                  <a:schemeClr val="accent4">
                    <a:lumMod val="50000"/>
                    <a:lumOff val="50000"/>
                  </a:schemeClr>
                </a:solidFill>
              </a:rPr>
              <a:t>维注意事项</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业务调整</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业务回收</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策略管理</a:t>
            </a:r>
            <a:endParaRPr lang="en-US" altLang="zh-CN" dirty="0">
              <a:solidFill>
                <a:schemeClr val="accent4">
                  <a:lumMod val="50000"/>
                  <a:lumOff val="50000"/>
                </a:schemeClr>
              </a:solidFill>
            </a:endParaRPr>
          </a:p>
          <a:p>
            <a:r>
              <a:rPr lang="zh-CN" altLang="en-US" b="1" dirty="0" smtClean="0"/>
              <a:t>账户管理</a:t>
            </a:r>
            <a:endParaRPr lang="en-US" altLang="zh-CN" b="1" dirty="0" smtClean="0"/>
          </a:p>
          <a:p>
            <a:r>
              <a:rPr lang="zh-CN" altLang="en-US" dirty="0">
                <a:solidFill>
                  <a:schemeClr val="accent4">
                    <a:lumMod val="50000"/>
                    <a:lumOff val="50000"/>
                  </a:schemeClr>
                </a:solidFill>
              </a:rPr>
              <a:t>安全管理</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备份与恢复</a:t>
            </a:r>
            <a:endParaRPr lang="en-US" altLang="zh-CN" dirty="0">
              <a:solidFill>
                <a:schemeClr val="accent4">
                  <a:lumMod val="50000"/>
                  <a:lumOff val="50000"/>
                </a:schemeClr>
              </a:solidFill>
            </a:endParaRPr>
          </a:p>
          <a:p>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56787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更改账户密码</a:t>
            </a:r>
            <a:endParaRPr lang="en-US" altLang="en-US" dirty="0"/>
          </a:p>
        </p:txBody>
      </p:sp>
      <p:sp>
        <p:nvSpPr>
          <p:cNvPr id="3" name="文本占位符 2"/>
          <p:cNvSpPr>
            <a:spLocks noGrp="1"/>
          </p:cNvSpPr>
          <p:nvPr>
            <p:ph type="body" sz="quarter" idx="10"/>
          </p:nvPr>
        </p:nvSpPr>
        <p:spPr/>
        <p:txBody>
          <a:bodyPr/>
          <a:lstStyle/>
          <a:p>
            <a:pPr>
              <a:lnSpc>
                <a:spcPct val="120000"/>
              </a:lnSpc>
            </a:pPr>
            <a:r>
              <a:rPr lang="zh-CN" altLang="en-US" dirty="0"/>
              <a:t>系统中涉及的所有帐号的密码均需要定期修改，建议修改周期为三个月。</a:t>
            </a:r>
          </a:p>
          <a:p>
            <a:pPr lvl="1">
              <a:lnSpc>
                <a:spcPct val="120000"/>
              </a:lnSpc>
            </a:pPr>
            <a:r>
              <a:rPr lang="en-US" sz="1800" dirty="0" err="1" smtClean="0"/>
              <a:t>FusionAccess</a:t>
            </a:r>
            <a:r>
              <a:rPr lang="zh-CN" altLang="en-US" sz="1800" dirty="0" smtClean="0"/>
              <a:t>系统帐号</a:t>
            </a:r>
            <a:endParaRPr lang="en-US" altLang="zh-CN" sz="1800" dirty="0" smtClean="0"/>
          </a:p>
          <a:p>
            <a:pPr lvl="1">
              <a:lnSpc>
                <a:spcPct val="120000"/>
              </a:lnSpc>
            </a:pPr>
            <a:r>
              <a:rPr lang="zh-CN" altLang="en-US" sz="1800" dirty="0" smtClean="0"/>
              <a:t>域管理账号</a:t>
            </a:r>
          </a:p>
          <a:p>
            <a:pPr lvl="1">
              <a:lnSpc>
                <a:spcPct val="120000"/>
              </a:lnSpc>
            </a:pPr>
            <a:r>
              <a:rPr lang="zh-CN" altLang="en-US" sz="1800" dirty="0" smtClean="0"/>
              <a:t>组件服务器帐号</a:t>
            </a:r>
            <a:endParaRPr lang="en-US" altLang="zh-CN" sz="1800" dirty="0" smtClean="0"/>
          </a:p>
          <a:p>
            <a:pPr lvl="1">
              <a:lnSpc>
                <a:spcPct val="120000"/>
              </a:lnSpc>
            </a:pPr>
            <a:r>
              <a:rPr lang="zh-CN" altLang="en-US" sz="1800" dirty="0" smtClean="0"/>
              <a:t>访问数据库的帐号</a:t>
            </a:r>
          </a:p>
          <a:p>
            <a:pPr lvl="1">
              <a:lnSpc>
                <a:spcPct val="120000"/>
              </a:lnSpc>
            </a:pPr>
            <a:r>
              <a:rPr lang="en-US" altLang="zh-CN" sz="1800" dirty="0" smtClean="0"/>
              <a:t>FT</a:t>
            </a:r>
            <a:r>
              <a:rPr lang="en-US" sz="1800" dirty="0" smtClean="0"/>
              <a:t>P</a:t>
            </a:r>
            <a:r>
              <a:rPr lang="zh-CN" altLang="en-US" sz="1800" dirty="0" smtClean="0"/>
              <a:t>帐号</a:t>
            </a:r>
            <a:endParaRPr lang="en-US" altLang="zh-CN" sz="1800" dirty="0" smtClean="0"/>
          </a:p>
          <a:p>
            <a:pPr lvl="1">
              <a:lnSpc>
                <a:spcPct val="120000"/>
              </a:lnSpc>
            </a:pPr>
            <a:r>
              <a:rPr lang="en-US" altLang="zh-CN" sz="1800" dirty="0" smtClean="0"/>
              <a:t>ITA</a:t>
            </a:r>
            <a:r>
              <a:rPr lang="zh-CN" altLang="en-US" sz="1800" dirty="0" smtClean="0"/>
              <a:t>北向接口帐号</a:t>
            </a:r>
          </a:p>
          <a:p>
            <a:pPr lvl="1">
              <a:lnSpc>
                <a:spcPct val="120000"/>
              </a:lnSpc>
            </a:pPr>
            <a:r>
              <a:rPr lang="en-US" altLang="zh-CN" sz="1800" dirty="0" smtClean="0"/>
              <a:t>WI</a:t>
            </a:r>
            <a:r>
              <a:rPr lang="zh-CN" altLang="en-US" sz="1800" dirty="0" smtClean="0"/>
              <a:t>北向接口帐号</a:t>
            </a:r>
          </a:p>
          <a:p>
            <a:pPr lvl="1">
              <a:lnSpc>
                <a:spcPct val="120000"/>
              </a:lnSpc>
            </a:pPr>
            <a:r>
              <a:rPr lang="zh-CN" altLang="en-US" sz="1800" dirty="0" smtClean="0"/>
              <a:t>虚拟机镜像模板中的本地帐号</a:t>
            </a:r>
          </a:p>
          <a:p>
            <a:pPr>
              <a:lnSpc>
                <a:spcPct val="120000"/>
              </a:lnSpc>
            </a:pPr>
            <a:endParaRPr lang="en-US" dirty="0"/>
          </a:p>
        </p:txBody>
      </p:sp>
    </p:spTree>
    <p:extLst>
      <p:ext uri="{BB962C8B-B14F-4D97-AF65-F5344CB8AC3E}">
        <p14:creationId xmlns:p14="http://schemas.microsoft.com/office/powerpoint/2010/main" val="358599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更改账户密码</a:t>
            </a:r>
            <a:endParaRPr lang="en-US" altLang="en-US" dirty="0"/>
          </a:p>
        </p:txBody>
      </p:sp>
      <p:sp>
        <p:nvSpPr>
          <p:cNvPr id="3" name="文本占位符 2"/>
          <p:cNvSpPr>
            <a:spLocks noGrp="1"/>
          </p:cNvSpPr>
          <p:nvPr>
            <p:ph type="body" sz="quarter" idx="10"/>
          </p:nvPr>
        </p:nvSpPr>
        <p:spPr/>
        <p:txBody>
          <a:bodyPr/>
          <a:lstStyle/>
          <a:p>
            <a:pPr>
              <a:lnSpc>
                <a:spcPct val="120000"/>
              </a:lnSpc>
            </a:pPr>
            <a:r>
              <a:rPr lang="zh-CN" altLang="en-US" dirty="0"/>
              <a:t>系统中涉及的所有帐号的密码均需要定期修改，建议修改周期为三个月。</a:t>
            </a:r>
          </a:p>
          <a:p>
            <a:pPr lvl="1">
              <a:lnSpc>
                <a:spcPct val="120000"/>
              </a:lnSpc>
            </a:pPr>
            <a:r>
              <a:rPr lang="en-US" sz="1800" dirty="0" err="1" smtClean="0"/>
              <a:t>FusionAccess</a:t>
            </a:r>
            <a:r>
              <a:rPr lang="zh-CN" altLang="en-US" sz="1800" dirty="0" smtClean="0"/>
              <a:t>系统帐号</a:t>
            </a:r>
            <a:endParaRPr lang="en-US" altLang="zh-CN" sz="1800" dirty="0" smtClean="0"/>
          </a:p>
          <a:p>
            <a:pPr lvl="1">
              <a:lnSpc>
                <a:spcPct val="120000"/>
              </a:lnSpc>
            </a:pPr>
            <a:r>
              <a:rPr lang="zh-CN" altLang="en-US" sz="1800" dirty="0" smtClean="0"/>
              <a:t>域管理账号</a:t>
            </a:r>
          </a:p>
          <a:p>
            <a:pPr lvl="1">
              <a:lnSpc>
                <a:spcPct val="120000"/>
              </a:lnSpc>
            </a:pPr>
            <a:r>
              <a:rPr lang="zh-CN" altLang="en-US" sz="1800" dirty="0" smtClean="0"/>
              <a:t>组件服务器帐号</a:t>
            </a:r>
            <a:endParaRPr lang="en-US" altLang="zh-CN" sz="1800" dirty="0" smtClean="0"/>
          </a:p>
          <a:p>
            <a:pPr lvl="1">
              <a:lnSpc>
                <a:spcPct val="120000"/>
              </a:lnSpc>
            </a:pPr>
            <a:r>
              <a:rPr lang="zh-CN" altLang="en-US" sz="1800" dirty="0" smtClean="0"/>
              <a:t>访问数据库的帐号</a:t>
            </a:r>
          </a:p>
          <a:p>
            <a:pPr lvl="1">
              <a:lnSpc>
                <a:spcPct val="120000"/>
              </a:lnSpc>
            </a:pPr>
            <a:r>
              <a:rPr lang="en-US" altLang="zh-CN" sz="1800" dirty="0" smtClean="0"/>
              <a:t>FT</a:t>
            </a:r>
            <a:r>
              <a:rPr lang="en-US" sz="1800" dirty="0" smtClean="0"/>
              <a:t>P</a:t>
            </a:r>
            <a:r>
              <a:rPr lang="zh-CN" altLang="en-US" sz="1800" dirty="0" smtClean="0"/>
              <a:t>帐号</a:t>
            </a:r>
            <a:endParaRPr lang="en-US" altLang="zh-CN" sz="1800" dirty="0" smtClean="0"/>
          </a:p>
          <a:p>
            <a:pPr lvl="1">
              <a:lnSpc>
                <a:spcPct val="120000"/>
              </a:lnSpc>
            </a:pPr>
            <a:r>
              <a:rPr lang="en-US" altLang="zh-CN" sz="1800" dirty="0" smtClean="0"/>
              <a:t>ITA</a:t>
            </a:r>
            <a:r>
              <a:rPr lang="zh-CN" altLang="en-US" sz="1800" dirty="0" smtClean="0"/>
              <a:t>北向接口帐号</a:t>
            </a:r>
          </a:p>
          <a:p>
            <a:pPr lvl="1">
              <a:lnSpc>
                <a:spcPct val="120000"/>
              </a:lnSpc>
            </a:pPr>
            <a:r>
              <a:rPr lang="en-US" altLang="zh-CN" sz="1800" dirty="0" smtClean="0"/>
              <a:t>WI</a:t>
            </a:r>
            <a:r>
              <a:rPr lang="zh-CN" altLang="en-US" sz="1800" dirty="0" smtClean="0"/>
              <a:t>北向接口帐号</a:t>
            </a:r>
          </a:p>
          <a:p>
            <a:pPr lvl="1">
              <a:lnSpc>
                <a:spcPct val="120000"/>
              </a:lnSpc>
            </a:pPr>
            <a:r>
              <a:rPr lang="zh-CN" altLang="en-US" sz="1800" dirty="0" smtClean="0"/>
              <a:t>虚拟机镜像模板中的本地帐号</a:t>
            </a:r>
          </a:p>
          <a:p>
            <a:pPr>
              <a:lnSpc>
                <a:spcPct val="120000"/>
              </a:lnSpc>
            </a:pPr>
            <a:endParaRPr lang="en-US" dirty="0"/>
          </a:p>
        </p:txBody>
      </p:sp>
    </p:spTree>
    <p:extLst>
      <p:ext uri="{BB962C8B-B14F-4D97-AF65-F5344CB8AC3E}">
        <p14:creationId xmlns:p14="http://schemas.microsoft.com/office/powerpoint/2010/main" val="2659333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修改帐户</a:t>
            </a:r>
            <a:r>
              <a:rPr lang="zh-CN" altLang="en-US" smtClean="0"/>
              <a:t>锁定阈值</a:t>
            </a:r>
            <a:endParaRPr lang="zh-CN" altLang="en-US" dirty="0" smtClean="0"/>
          </a:p>
        </p:txBody>
      </p:sp>
      <p:sp>
        <p:nvSpPr>
          <p:cNvPr id="3" name="文本占位符 2"/>
          <p:cNvSpPr>
            <a:spLocks noGrp="1"/>
          </p:cNvSpPr>
          <p:nvPr>
            <p:ph type="body" sz="quarter" idx="10"/>
          </p:nvPr>
        </p:nvSpPr>
        <p:spPr/>
        <p:txBody>
          <a:bodyPr/>
          <a:lstStyle/>
          <a:p>
            <a:r>
              <a:rPr lang="zh-CN" altLang="en-US" dirty="0" smtClean="0"/>
              <a:t>在基础架构域</a:t>
            </a:r>
            <a:r>
              <a:rPr lang="en-US" altLang="zh-CN" dirty="0" smtClean="0"/>
              <a:t>AD</a:t>
            </a:r>
            <a:r>
              <a:rPr lang="zh-CN" altLang="en-US" dirty="0" smtClean="0"/>
              <a:t>服务器上编辑组策略中的帐户锁定阈值。</a:t>
            </a:r>
          </a:p>
          <a:p>
            <a:r>
              <a:rPr lang="zh-CN" altLang="en-US" dirty="0" smtClean="0"/>
              <a:t>从安全角度考虑，为了防范帐户无限制的尝试登录访问，需要对</a:t>
            </a:r>
            <a:r>
              <a:rPr lang="en-US" altLang="zh-CN" dirty="0" err="1" smtClean="0"/>
              <a:t>FusionAccess</a:t>
            </a:r>
            <a:r>
              <a:rPr lang="zh-CN" altLang="en-US" dirty="0" smtClean="0"/>
              <a:t>组件的服务器帐号设置登录失败尝试次数的限制。</a:t>
            </a:r>
          </a:p>
          <a:p>
            <a:endParaRPr 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728" y="2956145"/>
            <a:ext cx="4903453" cy="3429212"/>
          </a:xfrm>
          <a:prstGeom prst="rect">
            <a:avLst/>
          </a:prstGeom>
          <a:ln w="12700">
            <a:solidFill>
              <a:schemeClr val="bg1">
                <a:lumMod val="85000"/>
              </a:schemeClr>
            </a:solidFill>
          </a:ln>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051" y="3212976"/>
            <a:ext cx="4908811" cy="2491160"/>
          </a:xfrm>
          <a:prstGeom prst="rect">
            <a:avLst/>
          </a:prstGeom>
          <a:ln w="12700">
            <a:solidFill>
              <a:schemeClr val="bg1">
                <a:lumMod val="85000"/>
              </a:schemeClr>
            </a:solidFill>
          </a:ln>
        </p:spPr>
      </p:pic>
      <p:sp>
        <p:nvSpPr>
          <p:cNvPr id="6" name="右箭头 5"/>
          <p:cNvSpPr/>
          <p:nvPr/>
        </p:nvSpPr>
        <p:spPr bwMode="auto">
          <a:xfrm>
            <a:off x="5953030" y="4185084"/>
            <a:ext cx="596923" cy="471494"/>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273415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本节主要讲述了桌面云系统账户管理中，主要管理哪些账户，以及如何修改账户相关的门限阈值。</a:t>
            </a:r>
            <a:endParaRPr lang="en-US" altLang="zh-CN" dirty="0" smtClean="0"/>
          </a:p>
        </p:txBody>
      </p:sp>
    </p:spTree>
    <p:extLst>
      <p:ext uri="{BB962C8B-B14F-4D97-AF65-F5344CB8AC3E}">
        <p14:creationId xmlns:p14="http://schemas.microsoft.com/office/powerpoint/2010/main" val="25873673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accent4">
                    <a:lumMod val="50000"/>
                    <a:lumOff val="50000"/>
                  </a:schemeClr>
                </a:solidFill>
              </a:rPr>
              <a:t>概述及常用工具</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云桌面维护</a:t>
            </a:r>
            <a:r>
              <a:rPr lang="zh-CN" altLang="en-US" dirty="0" smtClean="0">
                <a:solidFill>
                  <a:schemeClr val="accent4">
                    <a:lumMod val="50000"/>
                    <a:lumOff val="50000"/>
                  </a:schemeClr>
                </a:solidFill>
              </a:rPr>
              <a:t>任务</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运</a:t>
            </a:r>
            <a:r>
              <a:rPr lang="zh-CN" altLang="en-US" dirty="0" smtClean="0">
                <a:solidFill>
                  <a:schemeClr val="accent4">
                    <a:lumMod val="50000"/>
                    <a:lumOff val="50000"/>
                  </a:schemeClr>
                </a:solidFill>
              </a:rPr>
              <a:t>维注意事项</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业务调整</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业务回收</a:t>
            </a:r>
            <a:endParaRPr lang="en-US" altLang="zh-CN" dirty="0">
              <a:solidFill>
                <a:schemeClr val="accent4">
                  <a:lumMod val="50000"/>
                  <a:lumOff val="50000"/>
                </a:schemeClr>
              </a:solidFill>
            </a:endParaRPr>
          </a:p>
          <a:p>
            <a:r>
              <a:rPr lang="zh-CN" altLang="en-US" dirty="0">
                <a:solidFill>
                  <a:schemeClr val="accent4">
                    <a:lumMod val="50000"/>
                    <a:lumOff val="50000"/>
                  </a:schemeClr>
                </a:solidFill>
              </a:rPr>
              <a:t>策略管理</a:t>
            </a:r>
            <a:endParaRPr lang="en-US" altLang="zh-CN" dirty="0">
              <a:solidFill>
                <a:schemeClr val="accent4">
                  <a:lumMod val="50000"/>
                  <a:lumOff val="50000"/>
                </a:schemeClr>
              </a:solidFill>
            </a:endParaRPr>
          </a:p>
          <a:p>
            <a:r>
              <a:rPr lang="zh-CN" altLang="en-US" dirty="0" smtClean="0">
                <a:solidFill>
                  <a:schemeClr val="accent4">
                    <a:lumMod val="50000"/>
                    <a:lumOff val="50000"/>
                  </a:schemeClr>
                </a:solidFill>
              </a:rPr>
              <a:t>账户管理</a:t>
            </a:r>
            <a:endParaRPr lang="en-US" altLang="zh-CN" dirty="0" smtClean="0">
              <a:solidFill>
                <a:schemeClr val="accent4">
                  <a:lumMod val="50000"/>
                  <a:lumOff val="50000"/>
                </a:schemeClr>
              </a:solidFill>
            </a:endParaRPr>
          </a:p>
          <a:p>
            <a:r>
              <a:rPr lang="zh-CN" altLang="en-US" b="1" dirty="0"/>
              <a:t>安全管理</a:t>
            </a:r>
            <a:endParaRPr lang="en-US" altLang="zh-CN" b="1" dirty="0"/>
          </a:p>
          <a:p>
            <a:r>
              <a:rPr lang="zh-CN" altLang="en-US" dirty="0">
                <a:solidFill>
                  <a:schemeClr val="accent4">
                    <a:lumMod val="50000"/>
                    <a:lumOff val="50000"/>
                  </a:schemeClr>
                </a:solidFill>
              </a:rPr>
              <a:t>备份与恢复</a:t>
            </a:r>
            <a:endParaRPr lang="en-US" altLang="zh-CN" dirty="0">
              <a:solidFill>
                <a:schemeClr val="accent4">
                  <a:lumMod val="50000"/>
                  <a:lumOff val="50000"/>
                </a:schemeClr>
              </a:solidFill>
            </a:endParaRPr>
          </a:p>
          <a:p>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3830567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vDesk</a:t>
            </a:r>
            <a:r>
              <a:rPr lang="en-US" altLang="zh-CN" dirty="0" smtClean="0"/>
              <a:t> - </a:t>
            </a:r>
            <a:r>
              <a:rPr lang="zh-CN" altLang="en-US" dirty="0" smtClean="0"/>
              <a:t>用户体验优化工具</a:t>
            </a:r>
            <a:endParaRPr lang="zh-CN" altLang="en-US"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2" name="图片 1"/>
          <p:cNvPicPr>
            <a:picLocks noChangeAspect="1"/>
          </p:cNvPicPr>
          <p:nvPr/>
        </p:nvPicPr>
        <p:blipFill>
          <a:blip r:embed="rId3"/>
          <a:stretch>
            <a:fillRect/>
          </a:stretch>
        </p:blipFill>
        <p:spPr>
          <a:xfrm>
            <a:off x="994743" y="1247578"/>
            <a:ext cx="5348239" cy="3989425"/>
          </a:xfrm>
          <a:prstGeom prst="rect">
            <a:avLst/>
          </a:prstGeom>
          <a:ln w="12700">
            <a:solidFill>
              <a:schemeClr val="bg1">
                <a:lumMod val="85000"/>
              </a:schemeClr>
            </a:solidFill>
          </a:ln>
        </p:spPr>
      </p:pic>
      <p:graphicFrame>
        <p:nvGraphicFramePr>
          <p:cNvPr id="8" name="表格 292"/>
          <p:cNvGraphicFramePr>
            <a:graphicFrameLocks noGrp="1"/>
          </p:cNvGraphicFramePr>
          <p:nvPr>
            <p:extLst>
              <p:ext uri="{D42A27DB-BD31-4B8C-83A1-F6EECF244321}">
                <p14:modId xmlns:p14="http://schemas.microsoft.com/office/powerpoint/2010/main" val="4222336149"/>
              </p:ext>
            </p:extLst>
          </p:nvPr>
        </p:nvGraphicFramePr>
        <p:xfrm>
          <a:off x="6561938" y="1261668"/>
          <a:ext cx="4928932" cy="3975335"/>
        </p:xfrm>
        <a:graphic>
          <a:graphicData uri="http://schemas.openxmlformats.org/drawingml/2006/table">
            <a:tbl>
              <a:tblPr firstRow="1" bandRow="1">
                <a:tableStyleId>{2D5ABB26-0587-4C30-8999-92F81FD0307C}</a:tableStyleId>
              </a:tblPr>
              <a:tblGrid>
                <a:gridCol w="1195720"/>
                <a:gridCol w="3733212"/>
              </a:tblGrid>
              <a:tr h="418973">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indent="0" algn="ctr"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功能名称</a:t>
                      </a:r>
                      <a:endParaRPr lang="zh-CN" altLang="en-US" sz="1200" kern="1200" dirty="0">
                        <a:solidFill>
                          <a:schemeClr val="tx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indent="0" algn="ctr"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功能介绍</a:t>
                      </a:r>
                      <a:endParaRPr lang="zh-CN" alt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59889">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一键检查</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优化</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对影响虚拟机体验的指标进行一键式检查，并进行一键式优化。</a:t>
                      </a:r>
                      <a:endParaRPr lang="zh-CN" alt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043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系统加速</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对影响虚拟机系统性能的指标进行检查并进行优化。</a:t>
                      </a:r>
                      <a:endParaRPr lang="zh-CN" alt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043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显示优化</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对影响虚拟机显示性能的指标进行检查并进行优化。</a:t>
                      </a:r>
                      <a:endParaRPr lang="zh-CN" altLang="en-US" sz="12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5712">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常用工具</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连接检修工具：当虚拟机无法连接时，使用该工具进行检测并对可修复的选项进行自动修复。</a:t>
                      </a:r>
                    </a:p>
                    <a:p>
                      <a:pPr marL="0" indent="0" algn="l" defTabSz="914400" rtl="0" eaLnBrk="1" latinLnBrk="0" hangingPunct="1">
                        <a:buFont typeface="Arial" panose="020B0604020202020204" pitchFamily="34" charset="0"/>
                        <a:buNone/>
                      </a:pPr>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日志收集工具：一键式收集虚拟机的日志用于问题定位。</a:t>
                      </a:r>
                    </a:p>
                    <a:p>
                      <a:pPr marL="0" indent="0" algn="l" defTabSz="914400" rtl="0" eaLnBrk="1" latinLnBrk="0" hangingPunct="1">
                        <a:buFont typeface="Arial" panose="020B0604020202020204" pitchFamily="34" charset="0"/>
                        <a:buNone/>
                      </a:pPr>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华为外设助手：策略自检、配置指导、常规分析、深度分析。</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889">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其他</a:t>
                      </a:r>
                      <a:endParaRPr lang="zh-CN" altLang="en-US" sz="1200" kern="120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0" algn="l" defTabSz="914400" rtl="0" eaLnBrk="1" latinLnBrk="0" hangingPunct="1">
                        <a:buFont typeface="Arial" panose="020B0604020202020204" pitchFamily="34" charset="0"/>
                        <a:buNone/>
                      </a:pPr>
                      <a:r>
                        <a:rPr lang="zh-CN" altLang="en-US" sz="1200" kern="1200" dirty="0" smtClean="0">
                          <a:solidFill>
                            <a:schemeClr val="tx1"/>
                          </a:solidFill>
                          <a:latin typeface="+mn-lt"/>
                          <a:ea typeface="+mn-ea"/>
                          <a:cs typeface="+mn-cs"/>
                        </a:rPr>
                        <a:t>运行时间超过</a:t>
                      </a:r>
                      <a:r>
                        <a:rPr lang="en-US" altLang="zh-CN" sz="1200" kern="1200" dirty="0" smtClean="0">
                          <a:solidFill>
                            <a:schemeClr val="tx1"/>
                          </a:solidFill>
                          <a:latin typeface="+mn-lt"/>
                          <a:ea typeface="+mn-ea"/>
                          <a:cs typeface="+mn-cs"/>
                        </a:rPr>
                        <a:t>10</a:t>
                      </a:r>
                      <a:r>
                        <a:rPr lang="zh-CN" altLang="en-US" sz="1200" kern="1200" dirty="0" smtClean="0">
                          <a:solidFill>
                            <a:schemeClr val="tx1"/>
                          </a:solidFill>
                          <a:latin typeface="+mn-lt"/>
                          <a:ea typeface="+mn-ea"/>
                          <a:cs typeface="+mn-cs"/>
                        </a:rPr>
                        <a:t>天提示重启；在线反馈；版本更新；一键式访问论坛；设置；帮助。</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2027548" y="5445224"/>
            <a:ext cx="8136904" cy="584775"/>
          </a:xfrm>
          <a:prstGeom prst="rect">
            <a:avLst/>
          </a:prstGeom>
          <a:solidFill>
            <a:schemeClr val="bg1">
              <a:lumMod val="75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600" b="1" dirty="0" smtClean="0">
                <a:solidFill>
                  <a:schemeClr val="tx1"/>
                </a:solidFill>
                <a:latin typeface="微软雅黑" pitchFamily="34" charset="-122"/>
                <a:ea typeface="微软雅黑" pitchFamily="34" charset="-122"/>
              </a:rPr>
              <a:t>Huawei vDesk </a:t>
            </a:r>
            <a:r>
              <a:rPr lang="zh-CN" altLang="en-US" sz="1600" b="1" dirty="0" smtClean="0">
                <a:solidFill>
                  <a:schemeClr val="tx1"/>
                </a:solidFill>
                <a:latin typeface="微软雅黑" pitchFamily="34" charset="-122"/>
                <a:ea typeface="微软雅黑" pitchFamily="34" charset="-122"/>
              </a:rPr>
              <a:t>用户体验优化工具，包含了华为长期对桌面云用户体验优化的经验积累，极大方便提升用户使用桌面云的体验。</a:t>
            </a:r>
            <a:endParaRPr lang="zh-CN" altLang="en-US" sz="16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0322149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云形 79"/>
          <p:cNvSpPr/>
          <p:nvPr/>
        </p:nvSpPr>
        <p:spPr bwMode="auto">
          <a:xfrm>
            <a:off x="5165535" y="1522324"/>
            <a:ext cx="4210243" cy="1512168"/>
          </a:xfrm>
          <a:prstGeom prst="cloud">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lang="zh-CN" altLang="en-US" dirty="0" smtClean="0"/>
              <a:t>安全方案总体架构</a:t>
            </a:r>
            <a:endParaRPr lang="en-US" altLang="en-US" dirty="0"/>
          </a:p>
        </p:txBody>
      </p:sp>
      <p:sp>
        <p:nvSpPr>
          <p:cNvPr id="6" name="矩形 5"/>
          <p:cNvSpPr/>
          <p:nvPr/>
        </p:nvSpPr>
        <p:spPr bwMode="auto">
          <a:xfrm>
            <a:off x="8847096" y="3375616"/>
            <a:ext cx="2562924" cy="2702242"/>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华文细黑" pitchFamily="2" charset="-122"/>
            </a:endParaRPr>
          </a:p>
        </p:txBody>
      </p:sp>
      <p:sp>
        <p:nvSpPr>
          <p:cNvPr id="7" name="矩形 94"/>
          <p:cNvSpPr>
            <a:spLocks noChangeArrowheads="1"/>
          </p:cNvSpPr>
          <p:nvPr/>
        </p:nvSpPr>
        <p:spPr bwMode="auto">
          <a:xfrm>
            <a:off x="8847047" y="3125939"/>
            <a:ext cx="2566615" cy="273837"/>
          </a:xfrm>
          <a:prstGeom prst="rect">
            <a:avLst/>
          </a:prstGeom>
          <a:solidFill>
            <a:srgbClr val="00B0F0"/>
          </a:solidFill>
          <a:ln>
            <a:headEnd/>
            <a:tailEnd/>
          </a:ln>
        </p:spPr>
        <p:style>
          <a:lnRef idx="1">
            <a:schemeClr val="accent6"/>
          </a:lnRef>
          <a:fillRef idx="2">
            <a:schemeClr val="accent6"/>
          </a:fillRef>
          <a:effectRef idx="1">
            <a:schemeClr val="accent6"/>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sz="900" dirty="0">
              <a:solidFill>
                <a:srgbClr val="000000"/>
              </a:solidFill>
              <a:ea typeface="华文细黑" pitchFamily="2" charset="-122"/>
            </a:endParaRPr>
          </a:p>
        </p:txBody>
      </p:sp>
      <p:sp>
        <p:nvSpPr>
          <p:cNvPr id="8" name="矩形 7"/>
          <p:cNvSpPr/>
          <p:nvPr/>
        </p:nvSpPr>
        <p:spPr bwMode="auto">
          <a:xfrm>
            <a:off x="6293348" y="4781438"/>
            <a:ext cx="2553696" cy="1303829"/>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kern="0" dirty="0">
              <a:solidFill>
                <a:srgbClr val="000000"/>
              </a:solidFill>
              <a:latin typeface="+mn-lt"/>
              <a:ea typeface="华文细黑" pitchFamily="2" charset="-122"/>
            </a:endParaRPr>
          </a:p>
        </p:txBody>
      </p:sp>
      <p:sp>
        <p:nvSpPr>
          <p:cNvPr id="9" name="矩形 8"/>
          <p:cNvSpPr/>
          <p:nvPr/>
        </p:nvSpPr>
        <p:spPr bwMode="auto">
          <a:xfrm>
            <a:off x="6199233" y="3413460"/>
            <a:ext cx="2647800" cy="1369608"/>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华文细黑" pitchFamily="2" charset="-122"/>
            </a:endParaRPr>
          </a:p>
        </p:txBody>
      </p:sp>
      <p:sp>
        <p:nvSpPr>
          <p:cNvPr id="10" name="矩形 90"/>
          <p:cNvSpPr>
            <a:spLocks noChangeArrowheads="1"/>
          </p:cNvSpPr>
          <p:nvPr/>
        </p:nvSpPr>
        <p:spPr bwMode="auto">
          <a:xfrm>
            <a:off x="6293348" y="3125939"/>
            <a:ext cx="2553696" cy="273837"/>
          </a:xfrm>
          <a:prstGeom prst="rect">
            <a:avLst/>
          </a:prstGeom>
          <a:solidFill>
            <a:srgbClr val="00B0F0"/>
          </a:solidFill>
          <a:ln>
            <a:headEnd/>
            <a:tailEnd/>
          </a:ln>
        </p:spPr>
        <p:style>
          <a:lnRef idx="1">
            <a:schemeClr val="accent6"/>
          </a:lnRef>
          <a:fillRef idx="2">
            <a:schemeClr val="accent6"/>
          </a:fillRef>
          <a:effectRef idx="1">
            <a:schemeClr val="accent6"/>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sz="900" dirty="0">
              <a:solidFill>
                <a:srgbClr val="000000"/>
              </a:solidFill>
              <a:ea typeface="华文细黑" pitchFamily="2" charset="-122"/>
            </a:endParaRPr>
          </a:p>
        </p:txBody>
      </p:sp>
      <p:sp>
        <p:nvSpPr>
          <p:cNvPr id="11" name="矩形 10"/>
          <p:cNvSpPr/>
          <p:nvPr/>
        </p:nvSpPr>
        <p:spPr bwMode="auto">
          <a:xfrm>
            <a:off x="3645538" y="4793542"/>
            <a:ext cx="2647800" cy="1291724"/>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华文细黑" pitchFamily="2" charset="-122"/>
            </a:endParaRPr>
          </a:p>
        </p:txBody>
      </p:sp>
      <p:sp>
        <p:nvSpPr>
          <p:cNvPr id="12" name="矩形 88"/>
          <p:cNvSpPr>
            <a:spLocks noChangeArrowheads="1"/>
          </p:cNvSpPr>
          <p:nvPr/>
        </p:nvSpPr>
        <p:spPr bwMode="auto">
          <a:xfrm>
            <a:off x="3645538" y="4506039"/>
            <a:ext cx="2647800" cy="275406"/>
          </a:xfrm>
          <a:prstGeom prst="rect">
            <a:avLst/>
          </a:prstGeom>
          <a:solidFill>
            <a:srgbClr val="00B0F0"/>
          </a:solidFill>
          <a:ln>
            <a:headEnd/>
            <a:tailEnd/>
          </a:ln>
        </p:spPr>
        <p:style>
          <a:lnRef idx="1">
            <a:schemeClr val="accent1"/>
          </a:lnRef>
          <a:fillRef idx="2">
            <a:schemeClr val="accent1"/>
          </a:fillRef>
          <a:effectRef idx="1">
            <a:schemeClr val="accent1"/>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dirty="0">
              <a:solidFill>
                <a:srgbClr val="000000"/>
              </a:solidFill>
              <a:ea typeface="华文细黑" pitchFamily="2" charset="-122"/>
            </a:endParaRPr>
          </a:p>
        </p:txBody>
      </p:sp>
      <p:sp>
        <p:nvSpPr>
          <p:cNvPr id="13" name="矩形 12"/>
          <p:cNvSpPr/>
          <p:nvPr/>
        </p:nvSpPr>
        <p:spPr bwMode="auto">
          <a:xfrm>
            <a:off x="1080867" y="4781438"/>
            <a:ext cx="2566862" cy="1291724"/>
          </a:xfrm>
          <a:prstGeom prst="rect">
            <a:avLst/>
          </a:prstGeom>
          <a:solidFill>
            <a:schemeClr val="bg1">
              <a:lumMod val="85000"/>
            </a:scheme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华文细黑" pitchFamily="2" charset="-122"/>
            </a:endParaRPr>
          </a:p>
        </p:txBody>
      </p:sp>
      <p:sp>
        <p:nvSpPr>
          <p:cNvPr id="14" name="矩形 86"/>
          <p:cNvSpPr>
            <a:spLocks noChangeArrowheads="1"/>
          </p:cNvSpPr>
          <p:nvPr/>
        </p:nvSpPr>
        <p:spPr bwMode="auto">
          <a:xfrm>
            <a:off x="1076820" y="4533405"/>
            <a:ext cx="2552106" cy="248039"/>
          </a:xfrm>
          <a:prstGeom prst="rect">
            <a:avLst/>
          </a:prstGeom>
          <a:solidFill>
            <a:srgbClr val="00B0F0"/>
          </a:solidFill>
          <a:ln>
            <a:headEnd/>
            <a:tailEnd/>
          </a:ln>
        </p:spPr>
        <p:style>
          <a:lnRef idx="1">
            <a:schemeClr val="accent1"/>
          </a:lnRef>
          <a:fillRef idx="2">
            <a:schemeClr val="accent1"/>
          </a:fillRef>
          <a:effectRef idx="1">
            <a:schemeClr val="accent1"/>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dirty="0">
              <a:solidFill>
                <a:srgbClr val="000000"/>
              </a:solidFill>
              <a:ea typeface="华文细黑" pitchFamily="2" charset="-122"/>
            </a:endParaRPr>
          </a:p>
        </p:txBody>
      </p:sp>
      <p:sp>
        <p:nvSpPr>
          <p:cNvPr id="15" name="矩形 85"/>
          <p:cNvSpPr>
            <a:spLocks noChangeArrowheads="1"/>
          </p:cNvSpPr>
          <p:nvPr/>
        </p:nvSpPr>
        <p:spPr bwMode="auto">
          <a:xfrm>
            <a:off x="3645538" y="3125939"/>
            <a:ext cx="2647800" cy="273837"/>
          </a:xfrm>
          <a:prstGeom prst="rect">
            <a:avLst/>
          </a:prstGeom>
          <a:solidFill>
            <a:srgbClr val="00B0F0"/>
          </a:solidFill>
          <a:ln>
            <a:headEnd/>
            <a:tailEnd/>
          </a:ln>
        </p:spPr>
        <p:style>
          <a:lnRef idx="1">
            <a:schemeClr val="accent6"/>
          </a:lnRef>
          <a:fillRef idx="2">
            <a:schemeClr val="accent6"/>
          </a:fillRef>
          <a:effectRef idx="1">
            <a:schemeClr val="accent6"/>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sz="900" dirty="0">
              <a:solidFill>
                <a:srgbClr val="000000"/>
              </a:solidFill>
              <a:ea typeface="华文细黑" pitchFamily="2" charset="-122"/>
            </a:endParaRPr>
          </a:p>
        </p:txBody>
      </p:sp>
      <p:sp>
        <p:nvSpPr>
          <p:cNvPr id="16" name="矩形 15"/>
          <p:cNvSpPr/>
          <p:nvPr/>
        </p:nvSpPr>
        <p:spPr bwMode="auto">
          <a:xfrm>
            <a:off x="3645538" y="3413447"/>
            <a:ext cx="2647800" cy="1082661"/>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华文细黑" pitchFamily="2" charset="-122"/>
            </a:endParaRPr>
          </a:p>
        </p:txBody>
      </p:sp>
      <p:sp>
        <p:nvSpPr>
          <p:cNvPr id="18" name="Text Box 21"/>
          <p:cNvSpPr txBox="1">
            <a:spLocks noChangeArrowheads="1"/>
          </p:cNvSpPr>
          <p:nvPr/>
        </p:nvSpPr>
        <p:spPr bwMode="gray">
          <a:xfrm>
            <a:off x="6365321" y="2008958"/>
            <a:ext cx="1992101" cy="434924"/>
          </a:xfrm>
          <a:prstGeom prst="rect">
            <a:avLst/>
          </a:prstGeom>
          <a:noFill/>
          <a:ln w="9525">
            <a:noFill/>
            <a:miter lim="800000"/>
            <a:headEnd/>
            <a:tailEnd/>
          </a:ln>
        </p:spPr>
        <p:txBody>
          <a:bodyPr wrap="square" lIns="64952" tIns="32479" rIns="64952" bIns="32479">
            <a:spAutoFit/>
          </a:bodyPr>
          <a:lstStyle/>
          <a:p>
            <a:pPr algn="ctr" defTabSz="832189" fontAlgn="auto">
              <a:spcBef>
                <a:spcPts val="0"/>
              </a:spcBef>
              <a:spcAft>
                <a:spcPts val="0"/>
              </a:spcAft>
              <a:defRPr/>
            </a:pPr>
            <a:r>
              <a:rPr lang="zh-CN" altLang="en-US" sz="2400" kern="0" dirty="0">
                <a:solidFill>
                  <a:srgbClr val="C00000"/>
                </a:solidFill>
                <a:latin typeface="微软雅黑" panose="020B0503020204020204" pitchFamily="34" charset="-122"/>
                <a:ea typeface="微软雅黑" panose="020B0503020204020204" pitchFamily="34" charset="-122"/>
              </a:rPr>
              <a:t>桌面云系统</a:t>
            </a:r>
          </a:p>
        </p:txBody>
      </p:sp>
      <p:sp>
        <p:nvSpPr>
          <p:cNvPr id="72" name="Freeform 124"/>
          <p:cNvSpPr>
            <a:spLocks noChangeAspect="1" noEditPoints="1"/>
          </p:cNvSpPr>
          <p:nvPr/>
        </p:nvSpPr>
        <p:spPr bwMode="auto">
          <a:xfrm>
            <a:off x="4378066" y="2303939"/>
            <a:ext cx="81089" cy="254187"/>
          </a:xfrm>
          <a:custGeom>
            <a:avLst/>
            <a:gdLst>
              <a:gd name="T0" fmla="*/ 80 w 80"/>
              <a:gd name="T1" fmla="*/ 16 h 316"/>
              <a:gd name="T2" fmla="*/ 0 w 80"/>
              <a:gd name="T3" fmla="*/ 300 h 316"/>
              <a:gd name="T4" fmla="*/ 30 w 80"/>
              <a:gd name="T5" fmla="*/ 206 h 316"/>
              <a:gd name="T6" fmla="*/ 76 w 80"/>
              <a:gd name="T7" fmla="*/ 260 h 316"/>
              <a:gd name="T8" fmla="*/ 76 w 80"/>
              <a:gd name="T9" fmla="*/ 214 h 316"/>
              <a:gd name="T10" fmla="*/ 76 w 80"/>
              <a:gd name="T11" fmla="*/ 264 h 316"/>
              <a:gd name="T12" fmla="*/ 54 w 80"/>
              <a:gd name="T13" fmla="*/ 306 h 316"/>
              <a:gd name="T14" fmla="*/ 76 w 80"/>
              <a:gd name="T15" fmla="*/ 310 h 316"/>
              <a:gd name="T16" fmla="*/ 48 w 80"/>
              <a:gd name="T17" fmla="*/ 304 h 316"/>
              <a:gd name="T18" fmla="*/ 4 w 80"/>
              <a:gd name="T19" fmla="*/ 250 h 316"/>
              <a:gd name="T20" fmla="*/ 48 w 80"/>
              <a:gd name="T21" fmla="*/ 304 h 316"/>
              <a:gd name="T22" fmla="*/ 26 w 80"/>
              <a:gd name="T23" fmla="*/ 250 h 316"/>
              <a:gd name="T24" fmla="*/ 4 w 80"/>
              <a:gd name="T25" fmla="*/ 200 h 316"/>
              <a:gd name="T26" fmla="*/ 4 w 80"/>
              <a:gd name="T27" fmla="*/ 246 h 316"/>
              <a:gd name="T28" fmla="*/ 48 w 80"/>
              <a:gd name="T29" fmla="*/ 204 h 316"/>
              <a:gd name="T30" fmla="*/ 4 w 80"/>
              <a:gd name="T31" fmla="*/ 148 h 316"/>
              <a:gd name="T32" fmla="*/ 4 w 80"/>
              <a:gd name="T33" fmla="*/ 144 h 316"/>
              <a:gd name="T34" fmla="*/ 24 w 80"/>
              <a:gd name="T35" fmla="*/ 106 h 316"/>
              <a:gd name="T36" fmla="*/ 4 w 80"/>
              <a:gd name="T37" fmla="*/ 110 h 316"/>
              <a:gd name="T38" fmla="*/ 4 w 80"/>
              <a:gd name="T39" fmla="*/ 144 h 316"/>
              <a:gd name="T40" fmla="*/ 48 w 80"/>
              <a:gd name="T41" fmla="*/ 106 h 316"/>
              <a:gd name="T42" fmla="*/ 4 w 80"/>
              <a:gd name="T43" fmla="*/ 54 h 316"/>
              <a:gd name="T44" fmla="*/ 4 w 80"/>
              <a:gd name="T45" fmla="*/ 50 h 316"/>
              <a:gd name="T46" fmla="*/ 22 w 80"/>
              <a:gd name="T47" fmla="*/ 10 h 316"/>
              <a:gd name="T48" fmla="*/ 4 w 80"/>
              <a:gd name="T49" fmla="*/ 42 h 316"/>
              <a:gd name="T50" fmla="*/ 26 w 80"/>
              <a:gd name="T51" fmla="*/ 10 h 316"/>
              <a:gd name="T52" fmla="*/ 76 w 80"/>
              <a:gd name="T53" fmla="*/ 64 h 316"/>
              <a:gd name="T54" fmla="*/ 42 w 80"/>
              <a:gd name="T55" fmla="*/ 14 h 316"/>
              <a:gd name="T56" fmla="*/ 76 w 80"/>
              <a:gd name="T57" fmla="*/ 68 h 316"/>
              <a:gd name="T58" fmla="*/ 52 w 80"/>
              <a:gd name="T59" fmla="*/ 108 h 316"/>
              <a:gd name="T60" fmla="*/ 76 w 80"/>
              <a:gd name="T61" fmla="*/ 70 h 316"/>
              <a:gd name="T62" fmla="*/ 76 w 80"/>
              <a:gd name="T63" fmla="*/ 116 h 316"/>
              <a:gd name="T64" fmla="*/ 28 w 80"/>
              <a:gd name="T65" fmla="*/ 148 h 316"/>
              <a:gd name="T66" fmla="*/ 76 w 80"/>
              <a:gd name="T67" fmla="*/ 116 h 316"/>
              <a:gd name="T68" fmla="*/ 52 w 80"/>
              <a:gd name="T69" fmla="*/ 158 h 316"/>
              <a:gd name="T70" fmla="*/ 76 w 80"/>
              <a:gd name="T71" fmla="*/ 210 h 316"/>
              <a:gd name="T72" fmla="*/ 76 w 80"/>
              <a:gd name="T73" fmla="*/ 162 h 3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316"/>
              <a:gd name="T113" fmla="*/ 80 w 80"/>
              <a:gd name="T114" fmla="*/ 316 h 3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316">
                <a:moveTo>
                  <a:pt x="0" y="0"/>
                </a:moveTo>
                <a:lnTo>
                  <a:pt x="80" y="16"/>
                </a:lnTo>
                <a:lnTo>
                  <a:pt x="80" y="316"/>
                </a:lnTo>
                <a:lnTo>
                  <a:pt x="0" y="300"/>
                </a:lnTo>
                <a:lnTo>
                  <a:pt x="0" y="0"/>
                </a:lnTo>
                <a:close/>
                <a:moveTo>
                  <a:pt x="30" y="206"/>
                </a:moveTo>
                <a:lnTo>
                  <a:pt x="30" y="250"/>
                </a:lnTo>
                <a:lnTo>
                  <a:pt x="76" y="260"/>
                </a:lnTo>
                <a:lnTo>
                  <a:pt x="76" y="252"/>
                </a:lnTo>
                <a:lnTo>
                  <a:pt x="76" y="214"/>
                </a:lnTo>
                <a:lnTo>
                  <a:pt x="30" y="206"/>
                </a:lnTo>
                <a:close/>
                <a:moveTo>
                  <a:pt x="76" y="264"/>
                </a:moveTo>
                <a:lnTo>
                  <a:pt x="54" y="260"/>
                </a:lnTo>
                <a:lnTo>
                  <a:pt x="54" y="306"/>
                </a:lnTo>
                <a:lnTo>
                  <a:pt x="62" y="308"/>
                </a:lnTo>
                <a:lnTo>
                  <a:pt x="76" y="310"/>
                </a:lnTo>
                <a:lnTo>
                  <a:pt x="76" y="264"/>
                </a:lnTo>
                <a:close/>
                <a:moveTo>
                  <a:pt x="48" y="304"/>
                </a:moveTo>
                <a:lnTo>
                  <a:pt x="48" y="260"/>
                </a:lnTo>
                <a:lnTo>
                  <a:pt x="4" y="250"/>
                </a:lnTo>
                <a:lnTo>
                  <a:pt x="4" y="296"/>
                </a:lnTo>
                <a:lnTo>
                  <a:pt x="48" y="304"/>
                </a:lnTo>
                <a:close/>
                <a:moveTo>
                  <a:pt x="4" y="246"/>
                </a:moveTo>
                <a:lnTo>
                  <a:pt x="26" y="250"/>
                </a:lnTo>
                <a:lnTo>
                  <a:pt x="26" y="204"/>
                </a:lnTo>
                <a:lnTo>
                  <a:pt x="4" y="200"/>
                </a:lnTo>
                <a:lnTo>
                  <a:pt x="4" y="224"/>
                </a:lnTo>
                <a:lnTo>
                  <a:pt x="4" y="246"/>
                </a:lnTo>
                <a:close/>
                <a:moveTo>
                  <a:pt x="4" y="196"/>
                </a:moveTo>
                <a:lnTo>
                  <a:pt x="48" y="204"/>
                </a:lnTo>
                <a:lnTo>
                  <a:pt x="48" y="158"/>
                </a:lnTo>
                <a:lnTo>
                  <a:pt x="4" y="148"/>
                </a:lnTo>
                <a:lnTo>
                  <a:pt x="4" y="196"/>
                </a:lnTo>
                <a:close/>
                <a:moveTo>
                  <a:pt x="4" y="144"/>
                </a:moveTo>
                <a:lnTo>
                  <a:pt x="24" y="148"/>
                </a:lnTo>
                <a:lnTo>
                  <a:pt x="24" y="106"/>
                </a:lnTo>
                <a:lnTo>
                  <a:pt x="4" y="102"/>
                </a:lnTo>
                <a:lnTo>
                  <a:pt x="4" y="110"/>
                </a:lnTo>
                <a:lnTo>
                  <a:pt x="4" y="132"/>
                </a:lnTo>
                <a:lnTo>
                  <a:pt x="4" y="144"/>
                </a:lnTo>
                <a:close/>
                <a:moveTo>
                  <a:pt x="4" y="98"/>
                </a:moveTo>
                <a:lnTo>
                  <a:pt x="48" y="106"/>
                </a:lnTo>
                <a:lnTo>
                  <a:pt x="48" y="64"/>
                </a:lnTo>
                <a:lnTo>
                  <a:pt x="4" y="54"/>
                </a:lnTo>
                <a:lnTo>
                  <a:pt x="4" y="98"/>
                </a:lnTo>
                <a:close/>
                <a:moveTo>
                  <a:pt x="4" y="50"/>
                </a:moveTo>
                <a:lnTo>
                  <a:pt x="22" y="54"/>
                </a:lnTo>
                <a:lnTo>
                  <a:pt x="22" y="10"/>
                </a:lnTo>
                <a:lnTo>
                  <a:pt x="4" y="6"/>
                </a:lnTo>
                <a:lnTo>
                  <a:pt x="4" y="42"/>
                </a:lnTo>
                <a:lnTo>
                  <a:pt x="4" y="50"/>
                </a:lnTo>
                <a:close/>
                <a:moveTo>
                  <a:pt x="26" y="10"/>
                </a:moveTo>
                <a:lnTo>
                  <a:pt x="26" y="54"/>
                </a:lnTo>
                <a:lnTo>
                  <a:pt x="76" y="64"/>
                </a:lnTo>
                <a:lnTo>
                  <a:pt x="76" y="20"/>
                </a:lnTo>
                <a:lnTo>
                  <a:pt x="42" y="14"/>
                </a:lnTo>
                <a:lnTo>
                  <a:pt x="26" y="10"/>
                </a:lnTo>
                <a:close/>
                <a:moveTo>
                  <a:pt x="76" y="68"/>
                </a:moveTo>
                <a:lnTo>
                  <a:pt x="52" y="64"/>
                </a:lnTo>
                <a:lnTo>
                  <a:pt x="52" y="108"/>
                </a:lnTo>
                <a:lnTo>
                  <a:pt x="76" y="112"/>
                </a:lnTo>
                <a:lnTo>
                  <a:pt x="76" y="70"/>
                </a:lnTo>
                <a:lnTo>
                  <a:pt x="76" y="68"/>
                </a:lnTo>
                <a:close/>
                <a:moveTo>
                  <a:pt x="76" y="116"/>
                </a:moveTo>
                <a:lnTo>
                  <a:pt x="28" y="106"/>
                </a:lnTo>
                <a:lnTo>
                  <a:pt x="28" y="148"/>
                </a:lnTo>
                <a:lnTo>
                  <a:pt x="76" y="158"/>
                </a:lnTo>
                <a:lnTo>
                  <a:pt x="76" y="116"/>
                </a:lnTo>
                <a:close/>
                <a:moveTo>
                  <a:pt x="76" y="162"/>
                </a:moveTo>
                <a:lnTo>
                  <a:pt x="52" y="158"/>
                </a:lnTo>
                <a:lnTo>
                  <a:pt x="52" y="206"/>
                </a:lnTo>
                <a:lnTo>
                  <a:pt x="76" y="210"/>
                </a:lnTo>
                <a:lnTo>
                  <a:pt x="76" y="194"/>
                </a:lnTo>
                <a:lnTo>
                  <a:pt x="76" y="162"/>
                </a:lnTo>
                <a:close/>
              </a:path>
            </a:pathLst>
          </a:custGeom>
          <a:solidFill>
            <a:srgbClr val="FFFFFF"/>
          </a:solidFill>
          <a:ln w="9525">
            <a:noFill/>
            <a:round/>
            <a:headEnd/>
            <a:tailEnd/>
          </a:ln>
        </p:spPr>
        <p:txBody>
          <a:bodyPr lIns="91264" tIns="45635" rIns="91264" bIns="45635"/>
          <a:lstStyle/>
          <a:p>
            <a:pPr defTabSz="832189" fontAlgn="auto">
              <a:spcBef>
                <a:spcPts val="0"/>
              </a:spcBef>
              <a:spcAft>
                <a:spcPts val="0"/>
              </a:spcAft>
              <a:defRPr/>
            </a:pPr>
            <a:endParaRPr lang="en-US" sz="1100" kern="0" dirty="0">
              <a:solidFill>
                <a:srgbClr val="FFFFFF"/>
              </a:solidFill>
              <a:latin typeface="+mn-lt"/>
              <a:ea typeface="华文细黑" pitchFamily="2" charset="-122"/>
            </a:endParaRPr>
          </a:p>
        </p:txBody>
      </p:sp>
      <p:sp>
        <p:nvSpPr>
          <p:cNvPr id="20" name="Text Box 120"/>
          <p:cNvSpPr txBox="1">
            <a:spLocks noChangeArrowheads="1"/>
          </p:cNvSpPr>
          <p:nvPr/>
        </p:nvSpPr>
        <p:spPr bwMode="gray">
          <a:xfrm>
            <a:off x="1226077" y="4495071"/>
            <a:ext cx="2239443" cy="299509"/>
          </a:xfrm>
          <a:prstGeom prst="rect">
            <a:avLst/>
          </a:prstGeom>
          <a:noFill/>
          <a:ln w="9525" algn="ctr">
            <a:noFill/>
            <a:miter lim="800000"/>
            <a:headEnd/>
            <a:tailEnd/>
          </a:ln>
        </p:spPr>
        <p:txBody>
          <a:bodyPr wrap="square" lIns="83251" tIns="41626" rIns="83251" bIns="41626">
            <a:spAutoFit/>
          </a:bodyPr>
          <a:lstStyle/>
          <a:p>
            <a:pPr algn="ctr" defTabSz="832189" fontAlgn="auto">
              <a:spcBef>
                <a:spcPct val="50000"/>
              </a:spcBef>
              <a:spcAft>
                <a:spcPts val="0"/>
              </a:spcAft>
              <a:defRPr/>
            </a:pPr>
            <a:r>
              <a:rPr lang="zh-CN" altLang="en-US" sz="1400" kern="0" dirty="0">
                <a:solidFill>
                  <a:srgbClr val="000000"/>
                </a:solidFill>
                <a:latin typeface="微软雅黑" panose="020B0503020204020204" pitchFamily="34" charset="-122"/>
                <a:ea typeface="微软雅黑" panose="020B0503020204020204" pitchFamily="34" charset="-122"/>
              </a:rPr>
              <a:t>终端接入控制</a:t>
            </a:r>
            <a:endParaRPr lang="en-US" altLang="zh-CN" sz="1400" kern="0" dirty="0">
              <a:solidFill>
                <a:srgbClr val="000000"/>
              </a:solidFill>
              <a:latin typeface="微软雅黑" panose="020B0503020204020204" pitchFamily="34" charset="-122"/>
              <a:ea typeface="微软雅黑" panose="020B0503020204020204" pitchFamily="34" charset="-122"/>
            </a:endParaRPr>
          </a:p>
        </p:txBody>
      </p:sp>
      <p:sp>
        <p:nvSpPr>
          <p:cNvPr id="48" name="Text Box 124"/>
          <p:cNvSpPr txBox="1">
            <a:spLocks noChangeArrowheads="1"/>
          </p:cNvSpPr>
          <p:nvPr/>
        </p:nvSpPr>
        <p:spPr bwMode="white">
          <a:xfrm>
            <a:off x="3612067" y="3437071"/>
            <a:ext cx="2738672" cy="1059040"/>
          </a:xfrm>
          <a:prstGeom prst="rect">
            <a:avLst/>
          </a:prstGeom>
          <a:noFill/>
          <a:ln w="9525">
            <a:noFill/>
            <a:miter lim="800000"/>
            <a:headEnd/>
            <a:tailEnd/>
          </a:ln>
        </p:spPr>
        <p:txBody>
          <a:bodyPr lIns="91281" tIns="45640" rIns="91281" bIns="45640"/>
          <a:lstStyle/>
          <a:p>
            <a:pPr marL="98882" indent="-98882" defTabSz="832189" fontAlgn="auto">
              <a:spcBef>
                <a:spcPts val="0"/>
              </a:spcBef>
              <a:spcAft>
                <a:spcPts val="0"/>
              </a:spcAft>
              <a:buFont typeface="Wingdings" pitchFamily="2" charset="2"/>
              <a:buChar char="Ø"/>
              <a:defRPr/>
            </a:pPr>
            <a:endParaRPr lang="en-US" altLang="zh-CN" kern="0" dirty="0">
              <a:solidFill>
                <a:srgbClr val="000000"/>
              </a:solidFill>
              <a:latin typeface="+mn-lt"/>
              <a:ea typeface="华文细黑" pitchFamily="2" charset="-122"/>
            </a:endParaRPr>
          </a:p>
        </p:txBody>
      </p:sp>
      <p:grpSp>
        <p:nvGrpSpPr>
          <p:cNvPr id="22" name="Group 126"/>
          <p:cNvGrpSpPr>
            <a:grpSpLocks/>
          </p:cNvGrpSpPr>
          <p:nvPr/>
        </p:nvGrpSpPr>
        <p:grpSpPr bwMode="auto">
          <a:xfrm>
            <a:off x="3655941" y="4493878"/>
            <a:ext cx="2513089" cy="1380174"/>
            <a:chOff x="1789" y="3077"/>
            <a:chExt cx="1437" cy="1172"/>
          </a:xfrm>
        </p:grpSpPr>
        <p:sp>
          <p:nvSpPr>
            <p:cNvPr id="46" name="Text Box 129"/>
            <p:cNvSpPr txBox="1">
              <a:spLocks noChangeArrowheads="1"/>
            </p:cNvSpPr>
            <p:nvPr/>
          </p:nvSpPr>
          <p:spPr bwMode="white">
            <a:xfrm>
              <a:off x="1789" y="3412"/>
              <a:ext cx="1437" cy="837"/>
            </a:xfrm>
            <a:prstGeom prst="rect">
              <a:avLst/>
            </a:prstGeom>
            <a:noFill/>
            <a:ln w="9525">
              <a:noFill/>
              <a:miter lim="800000"/>
              <a:headEnd/>
              <a:tailEnd/>
            </a:ln>
          </p:spPr>
          <p:txBody>
            <a:bodyPr lIns="83251" tIns="41626" rIns="83251" bIns="41626"/>
            <a:lstStyle>
              <a:defPPr>
                <a:defRPr lang="zh-CN"/>
              </a:defPPr>
              <a:lvl1pPr marL="98882" indent="-98882" defTabSz="832189" fontAlgn="auto">
                <a:spcBef>
                  <a:spcPts val="0"/>
                </a:spcBef>
                <a:spcAft>
                  <a:spcPts val="0"/>
                </a:spcAft>
                <a:buFont typeface="Wingdings" pitchFamily="2" charset="2"/>
                <a:buChar char="Ø"/>
                <a:defRPr sz="1200" kern="0">
                  <a:solidFill>
                    <a:srgbClr val="000000"/>
                  </a:solidFill>
                  <a:latin typeface="微软雅黑" panose="020B0503020204020204" pitchFamily="34" charset="-122"/>
                  <a:ea typeface="微软雅黑" panose="020B0503020204020204" pitchFamily="34" charset="-122"/>
                </a:defRPr>
              </a:lvl1pPr>
            </a:lstStyle>
            <a:p>
              <a:r>
                <a:rPr lang="zh-CN" altLang="en-US" sz="1400" dirty="0"/>
                <a:t>外设通道可控（打开</a:t>
              </a:r>
              <a:r>
                <a:rPr lang="en-US" altLang="zh-CN" sz="1400" dirty="0"/>
                <a:t>/</a:t>
              </a:r>
              <a:r>
                <a:rPr lang="zh-CN" altLang="en-US" sz="1400" dirty="0"/>
                <a:t>关闭）</a:t>
              </a:r>
              <a:endParaRPr lang="en-US" altLang="zh-CN" sz="1400" dirty="0"/>
            </a:p>
            <a:p>
              <a:r>
                <a:rPr lang="en-US" altLang="zh-CN" sz="1400" dirty="0"/>
                <a:t>USB</a:t>
              </a:r>
              <a:r>
                <a:rPr lang="zh-CN" altLang="en-US" sz="1400" dirty="0"/>
                <a:t>存储设备只读控制</a:t>
              </a:r>
              <a:endParaRPr lang="en-US" altLang="zh-CN" sz="1400" dirty="0"/>
            </a:p>
            <a:p>
              <a:r>
                <a:rPr lang="zh-CN" altLang="en-US" sz="1400" dirty="0"/>
                <a:t>满足国际和国家密码算法的传输加密保护</a:t>
              </a:r>
              <a:endParaRPr lang="en-US" altLang="zh-CN" sz="1400" dirty="0"/>
            </a:p>
          </p:txBody>
        </p:sp>
        <p:sp>
          <p:nvSpPr>
            <p:cNvPr id="47" name="Text Box 130"/>
            <p:cNvSpPr txBox="1">
              <a:spLocks noChangeArrowheads="1"/>
            </p:cNvSpPr>
            <p:nvPr/>
          </p:nvSpPr>
          <p:spPr bwMode="gray">
            <a:xfrm>
              <a:off x="1901" y="3077"/>
              <a:ext cx="1253" cy="261"/>
            </a:xfrm>
            <a:prstGeom prst="rect">
              <a:avLst/>
            </a:prstGeom>
            <a:noFill/>
            <a:ln w="9525" algn="ctr">
              <a:noFill/>
              <a:miter lim="800000"/>
              <a:headEnd/>
              <a:tailEnd/>
            </a:ln>
          </p:spPr>
          <p:txBody>
            <a:bodyPr wrap="square" lIns="83251" tIns="41626" rIns="83251" bIns="41626">
              <a:spAutoFit/>
            </a:bodyPr>
            <a:lstStyle>
              <a:defPPr>
                <a:defRPr lang="zh-CN"/>
              </a:defPPr>
              <a:lvl1pPr algn="ctr" defTabSz="832189" fontAlgn="auto">
                <a:spcBef>
                  <a:spcPct val="50000"/>
                </a:spcBef>
                <a:spcAft>
                  <a:spcPts val="0"/>
                </a:spcAft>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桌面协议安全</a:t>
              </a:r>
              <a:endParaRPr lang="en-US" altLang="zh-CN" dirty="0"/>
            </a:p>
          </p:txBody>
        </p:sp>
      </p:grpSp>
      <p:sp>
        <p:nvSpPr>
          <p:cNvPr id="23" name="Text Box 136"/>
          <p:cNvSpPr txBox="1">
            <a:spLocks noChangeArrowheads="1"/>
          </p:cNvSpPr>
          <p:nvPr/>
        </p:nvSpPr>
        <p:spPr bwMode="gray">
          <a:xfrm>
            <a:off x="6427728" y="3100575"/>
            <a:ext cx="2242924" cy="307615"/>
          </a:xfrm>
          <a:prstGeom prst="rect">
            <a:avLst/>
          </a:prstGeom>
          <a:noFill/>
          <a:ln w="9525" algn="ctr">
            <a:noFill/>
            <a:miter lim="800000"/>
            <a:headEnd/>
            <a:tailEnd/>
          </a:ln>
        </p:spPr>
        <p:txBody>
          <a:bodyPr wrap="square" lIns="83251" tIns="41626" rIns="83251" bIns="41626">
            <a:spAutoFit/>
          </a:bodyPr>
          <a:lstStyle>
            <a:defPPr>
              <a:defRPr lang="zh-CN"/>
            </a:defPPr>
            <a:lvl1pPr algn="ctr" defTabSz="832189" fontAlgn="auto">
              <a:spcBef>
                <a:spcPct val="50000"/>
              </a:spcBef>
              <a:spcAft>
                <a:spcPts val="0"/>
              </a:spcAft>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系统安全</a:t>
            </a:r>
          </a:p>
        </p:txBody>
      </p:sp>
      <p:sp>
        <p:nvSpPr>
          <p:cNvPr id="24" name="Text Box 140"/>
          <p:cNvSpPr txBox="1">
            <a:spLocks noChangeArrowheads="1"/>
          </p:cNvSpPr>
          <p:nvPr/>
        </p:nvSpPr>
        <p:spPr bwMode="white">
          <a:xfrm>
            <a:off x="6364095" y="3446720"/>
            <a:ext cx="2429278" cy="2060035"/>
          </a:xfrm>
          <a:prstGeom prst="rect">
            <a:avLst/>
          </a:prstGeom>
          <a:noFill/>
          <a:ln w="9525">
            <a:noFill/>
            <a:miter lim="800000"/>
            <a:headEnd/>
            <a:tailEnd/>
          </a:ln>
        </p:spPr>
        <p:txBody>
          <a:bodyPr lIns="83251" tIns="41626" rIns="83251" bIns="41626"/>
          <a:lstStyle>
            <a:defPPr>
              <a:defRPr lang="zh-CN"/>
            </a:defPPr>
            <a:lvl1pPr marL="98882" indent="-98882" defTabSz="832189" fontAlgn="auto">
              <a:spcBef>
                <a:spcPts val="0"/>
              </a:spcBef>
              <a:spcAft>
                <a:spcPts val="0"/>
              </a:spcAft>
              <a:buFont typeface="Wingdings" pitchFamily="2" charset="2"/>
              <a:buChar char="Ø"/>
              <a:defRPr sz="1200" kern="0">
                <a:solidFill>
                  <a:srgbClr val="000000"/>
                </a:solidFill>
                <a:latin typeface="微软雅黑" panose="020B0503020204020204" pitchFamily="34" charset="-122"/>
                <a:ea typeface="微软雅黑" panose="020B0503020204020204" pitchFamily="34" charset="-122"/>
              </a:defRPr>
            </a:lvl1pPr>
          </a:lstStyle>
          <a:p>
            <a:r>
              <a:rPr lang="zh-CN" altLang="en-US" sz="1400" dirty="0"/>
              <a:t>操作系统</a:t>
            </a:r>
            <a:r>
              <a:rPr lang="en-US" altLang="zh-CN" sz="1400" dirty="0"/>
              <a:t>/</a:t>
            </a:r>
            <a:r>
              <a:rPr lang="zh-CN" altLang="en-US" sz="1400" dirty="0"/>
              <a:t>数据库加固</a:t>
            </a:r>
            <a:endParaRPr lang="en-US" altLang="zh-CN" sz="1400" dirty="0"/>
          </a:p>
          <a:p>
            <a:r>
              <a:rPr lang="zh-CN" altLang="en-US" sz="1400" dirty="0"/>
              <a:t>防病毒</a:t>
            </a:r>
            <a:endParaRPr lang="en-US" altLang="zh-CN" sz="1400" dirty="0"/>
          </a:p>
          <a:p>
            <a:r>
              <a:rPr lang="zh-CN" altLang="en-US" sz="1400" dirty="0"/>
              <a:t>安全补丁</a:t>
            </a:r>
            <a:endParaRPr lang="en-US" altLang="zh-CN" sz="1400" dirty="0"/>
          </a:p>
          <a:p>
            <a:r>
              <a:rPr lang="zh-CN" altLang="en-US" sz="1400" dirty="0"/>
              <a:t>部件间通信双向认证及</a:t>
            </a:r>
            <a:r>
              <a:rPr lang="en-US" altLang="zh-CN" sz="1400" dirty="0"/>
              <a:t>SSL</a:t>
            </a:r>
            <a:r>
              <a:rPr lang="zh-CN" altLang="en-US" sz="1400" dirty="0"/>
              <a:t>传输加密</a:t>
            </a:r>
            <a:endParaRPr lang="en-US" altLang="zh-CN" sz="1400" dirty="0"/>
          </a:p>
          <a:p>
            <a:r>
              <a:rPr lang="en-US" altLang="zh-CN" sz="1400" dirty="0"/>
              <a:t>Web</a:t>
            </a:r>
            <a:r>
              <a:rPr lang="zh-CN" altLang="en-US" sz="1400" dirty="0"/>
              <a:t>防攻击（执行恶意代码、跨站脚本攻击、</a:t>
            </a:r>
            <a:r>
              <a:rPr lang="en-US" altLang="zh-CN" sz="1400" dirty="0"/>
              <a:t>SQL</a:t>
            </a:r>
            <a:r>
              <a:rPr lang="zh-CN" altLang="en-US" sz="1400" dirty="0"/>
              <a:t>注入等）</a:t>
            </a:r>
            <a:endParaRPr lang="en-US" altLang="zh-CN" sz="1400" dirty="0"/>
          </a:p>
          <a:p>
            <a:r>
              <a:rPr lang="zh-CN" altLang="en-US" sz="1400" dirty="0"/>
              <a:t>代码安全扫描</a:t>
            </a:r>
            <a:endParaRPr lang="en-US" altLang="zh-CN" sz="1400" dirty="0"/>
          </a:p>
          <a:p>
            <a:r>
              <a:rPr lang="zh-CN" altLang="en-US" sz="1400" dirty="0"/>
              <a:t>账号与口令安全</a:t>
            </a:r>
            <a:endParaRPr lang="en-US" altLang="zh-CN" sz="1400" dirty="0"/>
          </a:p>
          <a:p>
            <a:r>
              <a:rPr lang="zh-CN" altLang="en-US" sz="1400" dirty="0"/>
              <a:t>发布软件完整性</a:t>
            </a:r>
          </a:p>
        </p:txBody>
      </p:sp>
      <p:sp>
        <p:nvSpPr>
          <p:cNvPr id="25" name="Text Box 145"/>
          <p:cNvSpPr txBox="1">
            <a:spLocks noChangeArrowheads="1"/>
          </p:cNvSpPr>
          <p:nvPr/>
        </p:nvSpPr>
        <p:spPr bwMode="white">
          <a:xfrm>
            <a:off x="8946935" y="3442413"/>
            <a:ext cx="2459037" cy="1162278"/>
          </a:xfrm>
          <a:prstGeom prst="rect">
            <a:avLst/>
          </a:prstGeom>
          <a:noFill/>
          <a:ln w="9525">
            <a:noFill/>
            <a:miter lim="800000"/>
            <a:headEnd/>
            <a:tailEnd/>
          </a:ln>
        </p:spPr>
        <p:txBody>
          <a:bodyPr lIns="83251" tIns="41626" rIns="83251" bIns="41626"/>
          <a:lstStyle>
            <a:defPPr>
              <a:defRPr lang="zh-CN"/>
            </a:defPPr>
            <a:lvl1pPr marL="98882" indent="-98882" defTabSz="832189" fontAlgn="auto">
              <a:spcBef>
                <a:spcPts val="0"/>
              </a:spcBef>
              <a:spcAft>
                <a:spcPts val="0"/>
              </a:spcAft>
              <a:buFont typeface="Wingdings" pitchFamily="2" charset="2"/>
              <a:buChar char="Ø"/>
              <a:defRPr sz="1200" kern="0">
                <a:solidFill>
                  <a:srgbClr val="000000"/>
                </a:solidFill>
                <a:latin typeface="微软雅黑" panose="020B0503020204020204" pitchFamily="34" charset="-122"/>
                <a:ea typeface="微软雅黑" panose="020B0503020204020204" pitchFamily="34" charset="-122"/>
              </a:defRPr>
            </a:lvl1pPr>
          </a:lstStyle>
          <a:p>
            <a:r>
              <a:rPr lang="zh-CN" altLang="en-US" sz="1400" dirty="0"/>
              <a:t>三员分立</a:t>
            </a:r>
            <a:endParaRPr lang="en-US" altLang="zh-CN" sz="1400" dirty="0"/>
          </a:p>
          <a:p>
            <a:r>
              <a:rPr lang="zh-CN" altLang="en-US" sz="1400" dirty="0"/>
              <a:t>分权分域</a:t>
            </a:r>
            <a:endParaRPr lang="en-US" altLang="zh-CN" sz="1400" dirty="0"/>
          </a:p>
          <a:p>
            <a:r>
              <a:rPr lang="zh-CN" altLang="en-US" sz="1400" dirty="0"/>
              <a:t>日志审计</a:t>
            </a:r>
            <a:endParaRPr lang="en-US" altLang="zh-CN" sz="1400" dirty="0"/>
          </a:p>
          <a:p>
            <a:endParaRPr lang="zh-CN" altLang="en-US" sz="1400" dirty="0"/>
          </a:p>
          <a:p>
            <a:endParaRPr lang="zh-CN" altLang="en-US" sz="1400" dirty="0"/>
          </a:p>
          <a:p>
            <a:endParaRPr lang="en-US" altLang="zh-CN" sz="1400" dirty="0"/>
          </a:p>
        </p:txBody>
      </p:sp>
      <p:sp>
        <p:nvSpPr>
          <p:cNvPr id="26" name="Text Box 146"/>
          <p:cNvSpPr txBox="1">
            <a:spLocks noChangeArrowheads="1"/>
          </p:cNvSpPr>
          <p:nvPr/>
        </p:nvSpPr>
        <p:spPr bwMode="gray">
          <a:xfrm>
            <a:off x="9108665" y="3112186"/>
            <a:ext cx="2030460" cy="299509"/>
          </a:xfrm>
          <a:prstGeom prst="rect">
            <a:avLst/>
          </a:prstGeom>
          <a:noFill/>
          <a:ln w="9525" algn="ctr">
            <a:noFill/>
            <a:miter lim="800000"/>
            <a:headEnd/>
            <a:tailEnd/>
          </a:ln>
        </p:spPr>
        <p:txBody>
          <a:bodyPr wrap="square" lIns="83251" tIns="41626" rIns="83251" bIns="41626">
            <a:spAutoFit/>
          </a:bodyPr>
          <a:lstStyle>
            <a:defPPr>
              <a:defRPr lang="zh-CN"/>
            </a:defPPr>
            <a:lvl1pPr algn="ctr" defTabSz="832189" fontAlgn="auto">
              <a:spcBef>
                <a:spcPct val="50000"/>
              </a:spcBef>
              <a:spcAft>
                <a:spcPts val="0"/>
              </a:spcAft>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运维管理安全</a:t>
            </a:r>
          </a:p>
        </p:txBody>
      </p:sp>
      <p:sp>
        <p:nvSpPr>
          <p:cNvPr id="27" name="Text Box 119"/>
          <p:cNvSpPr txBox="1">
            <a:spLocks noChangeArrowheads="1"/>
          </p:cNvSpPr>
          <p:nvPr/>
        </p:nvSpPr>
        <p:spPr bwMode="white">
          <a:xfrm>
            <a:off x="1091452" y="4884449"/>
            <a:ext cx="2572203" cy="1019826"/>
          </a:xfrm>
          <a:prstGeom prst="rect">
            <a:avLst/>
          </a:prstGeom>
          <a:noFill/>
          <a:ln w="9525">
            <a:noFill/>
            <a:miter lim="800000"/>
            <a:headEnd/>
            <a:tailEnd/>
          </a:ln>
        </p:spPr>
        <p:txBody>
          <a:bodyPr lIns="83251" tIns="41626" rIns="83251" bIns="41626"/>
          <a:lstStyle/>
          <a:p>
            <a:pPr marL="98882" indent="-98882" defTabSz="832189" fontAlgn="auto">
              <a:spcBef>
                <a:spcPts val="0"/>
              </a:spcBef>
              <a:spcAft>
                <a:spcPts val="0"/>
              </a:spcAft>
              <a:buFont typeface="Wingdings" pitchFamily="2" charset="2"/>
              <a:buChar char="Ø"/>
              <a:defRPr/>
            </a:pPr>
            <a:r>
              <a:rPr lang="zh-CN" altLang="en-US" sz="1400" kern="0" dirty="0">
                <a:solidFill>
                  <a:srgbClr val="000000"/>
                </a:solidFill>
                <a:latin typeface="微软雅黑" panose="020B0503020204020204" pitchFamily="34" charset="-122"/>
                <a:ea typeface="微软雅黑" panose="020B0503020204020204" pitchFamily="34" charset="-122"/>
              </a:rPr>
              <a:t>固定</a:t>
            </a:r>
            <a:r>
              <a:rPr lang="en-US" altLang="zh-CN" sz="1400" kern="0" dirty="0">
                <a:solidFill>
                  <a:srgbClr val="000000"/>
                </a:solidFill>
                <a:latin typeface="微软雅黑" panose="020B0503020204020204" pitchFamily="34" charset="-122"/>
                <a:ea typeface="微软雅黑" panose="020B0503020204020204" pitchFamily="34" charset="-122"/>
              </a:rPr>
              <a:t>TC</a:t>
            </a:r>
            <a:r>
              <a:rPr lang="zh-CN" altLang="en-US" sz="1400" kern="0" dirty="0">
                <a:solidFill>
                  <a:srgbClr val="000000"/>
                </a:solidFill>
                <a:latin typeface="微软雅黑" panose="020B0503020204020204" pitchFamily="34" charset="-122"/>
                <a:ea typeface="微软雅黑" panose="020B0503020204020204" pitchFamily="34" charset="-122"/>
              </a:rPr>
              <a:t>接入</a:t>
            </a:r>
            <a:endParaRPr lang="en-US" altLang="zh-CN" sz="1400" kern="0" dirty="0">
              <a:solidFill>
                <a:srgbClr val="000000"/>
              </a:solidFill>
              <a:latin typeface="微软雅黑" panose="020B0503020204020204" pitchFamily="34" charset="-122"/>
              <a:ea typeface="微软雅黑" panose="020B0503020204020204" pitchFamily="34" charset="-122"/>
            </a:endParaRPr>
          </a:p>
          <a:p>
            <a:pPr marL="98882" indent="-98882" defTabSz="832189" fontAlgn="auto">
              <a:spcBef>
                <a:spcPts val="0"/>
              </a:spcBef>
              <a:spcAft>
                <a:spcPts val="0"/>
              </a:spcAft>
              <a:buFont typeface="Wingdings" pitchFamily="2" charset="2"/>
              <a:buChar char="Ø"/>
              <a:defRPr/>
            </a:pPr>
            <a:r>
              <a:rPr lang="en-US" altLang="zh-CN" sz="1400" kern="0" dirty="0">
                <a:solidFill>
                  <a:srgbClr val="000000"/>
                </a:solidFill>
                <a:latin typeface="微软雅黑" panose="020B0503020204020204" pitchFamily="34" charset="-122"/>
                <a:ea typeface="微软雅黑" panose="020B0503020204020204" pitchFamily="34" charset="-122"/>
              </a:rPr>
              <a:t>TC</a:t>
            </a:r>
            <a:r>
              <a:rPr lang="zh-CN" altLang="en-US" sz="1400" kern="0" dirty="0">
                <a:solidFill>
                  <a:srgbClr val="000000"/>
                </a:solidFill>
                <a:latin typeface="微软雅黑" panose="020B0503020204020204" pitchFamily="34" charset="-122"/>
                <a:ea typeface="微软雅黑" panose="020B0503020204020204" pitchFamily="34" charset="-122"/>
              </a:rPr>
              <a:t>唯一硬件标识用户身份绑定</a:t>
            </a:r>
            <a:endParaRPr lang="en-US" altLang="zh-CN" sz="1400" kern="0" dirty="0">
              <a:solidFill>
                <a:srgbClr val="000000"/>
              </a:solidFill>
              <a:latin typeface="微软雅黑" panose="020B0503020204020204" pitchFamily="34" charset="-122"/>
              <a:ea typeface="微软雅黑" panose="020B0503020204020204" pitchFamily="34" charset="-122"/>
            </a:endParaRPr>
          </a:p>
          <a:p>
            <a:pPr marL="98882" indent="-98882" defTabSz="832189" fontAlgn="auto">
              <a:spcBef>
                <a:spcPts val="0"/>
              </a:spcBef>
              <a:spcAft>
                <a:spcPts val="0"/>
              </a:spcAft>
              <a:buFont typeface="Wingdings" pitchFamily="2" charset="2"/>
              <a:buChar char="Ø"/>
              <a:defRPr/>
            </a:pPr>
            <a:r>
              <a:rPr lang="en-US" altLang="zh-CN" sz="1400" kern="0" dirty="0">
                <a:solidFill>
                  <a:srgbClr val="000000"/>
                </a:solidFill>
                <a:latin typeface="微软雅黑" panose="020B0503020204020204" pitchFamily="34" charset="-122"/>
                <a:ea typeface="微软雅黑" panose="020B0503020204020204" pitchFamily="34" charset="-122"/>
              </a:rPr>
              <a:t>TC</a:t>
            </a:r>
            <a:r>
              <a:rPr lang="zh-CN" altLang="en-US" sz="1400" kern="0" dirty="0">
                <a:solidFill>
                  <a:srgbClr val="000000"/>
                </a:solidFill>
                <a:latin typeface="微软雅黑" panose="020B0503020204020204" pitchFamily="34" charset="-122"/>
                <a:ea typeface="微软雅黑" panose="020B0503020204020204" pitchFamily="34" charset="-122"/>
              </a:rPr>
              <a:t>网络接入</a:t>
            </a:r>
            <a:r>
              <a:rPr lang="en-US" altLang="zh-CN" sz="1400" kern="0" dirty="0">
                <a:solidFill>
                  <a:srgbClr val="000000"/>
                </a:solidFill>
                <a:latin typeface="微软雅黑" panose="020B0503020204020204" pitchFamily="34" charset="-122"/>
                <a:ea typeface="微软雅黑" panose="020B0503020204020204" pitchFamily="34" charset="-122"/>
              </a:rPr>
              <a:t>802.1X</a:t>
            </a:r>
            <a:r>
              <a:rPr lang="zh-CN" altLang="en-US" sz="1400" kern="0" dirty="0">
                <a:solidFill>
                  <a:srgbClr val="000000"/>
                </a:solidFill>
                <a:latin typeface="微软雅黑" panose="020B0503020204020204" pitchFamily="34" charset="-122"/>
                <a:ea typeface="微软雅黑" panose="020B0503020204020204" pitchFamily="34" charset="-122"/>
              </a:rPr>
              <a:t>认证</a:t>
            </a:r>
            <a:endParaRPr lang="en-US" altLang="zh-CN" sz="1400" kern="0" dirty="0">
              <a:solidFill>
                <a:srgbClr val="000000"/>
              </a:solidFill>
              <a:latin typeface="微软雅黑" panose="020B0503020204020204" pitchFamily="34" charset="-122"/>
              <a:ea typeface="微软雅黑" panose="020B0503020204020204" pitchFamily="34" charset="-122"/>
            </a:endParaRPr>
          </a:p>
          <a:p>
            <a:pPr marL="98882" indent="-98882" defTabSz="832189" fontAlgn="auto">
              <a:spcBef>
                <a:spcPts val="0"/>
              </a:spcBef>
              <a:spcAft>
                <a:spcPts val="0"/>
              </a:spcAft>
              <a:buFont typeface="Wingdings" pitchFamily="2" charset="2"/>
              <a:buChar char="Ø"/>
              <a:defRPr/>
            </a:pPr>
            <a:endParaRPr lang="en-US" altLang="zh-CN" sz="1400" kern="0" dirty="0">
              <a:solidFill>
                <a:srgbClr val="000000"/>
              </a:solidFill>
              <a:latin typeface="微软雅黑" panose="020B0503020204020204" pitchFamily="34" charset="-122"/>
              <a:ea typeface="微软雅黑" panose="020B0503020204020204" pitchFamily="34" charset="-122"/>
            </a:endParaRPr>
          </a:p>
        </p:txBody>
      </p:sp>
      <p:sp>
        <p:nvSpPr>
          <p:cNvPr id="28" name="矩形 97"/>
          <p:cNvSpPr>
            <a:spLocks noChangeArrowheads="1"/>
          </p:cNvSpPr>
          <p:nvPr/>
        </p:nvSpPr>
        <p:spPr bwMode="auto">
          <a:xfrm>
            <a:off x="3645537" y="1311600"/>
            <a:ext cx="2658386" cy="4773661"/>
          </a:xfrm>
          <a:prstGeom prst="rect">
            <a:avLst/>
          </a:prstGeom>
          <a:noFill/>
          <a:ln w="19050">
            <a:solidFill>
              <a:srgbClr val="92D050"/>
            </a:solidFill>
            <a:prstDash val="dash"/>
            <a:miter lim="800000"/>
            <a:headEnd/>
            <a:tailEnd/>
          </a:ln>
        </p:spPr>
        <p:txBody>
          <a:bodyPr lIns="83366" tIns="41683" rIns="83366" bIns="41683"/>
          <a:lstStyle/>
          <a:p>
            <a:pPr defTabSz="831919">
              <a:buClr>
                <a:srgbClr val="CC9900"/>
              </a:buClr>
              <a:buFont typeface="Wingdings" pitchFamily="2" charset="2"/>
              <a:buChar char="n"/>
            </a:pPr>
            <a:endParaRPr lang="zh-CN" altLang="en-US" sz="1100" dirty="0">
              <a:solidFill>
                <a:srgbClr val="000000"/>
              </a:solidFill>
              <a:latin typeface="+mn-lt"/>
              <a:ea typeface="华文细黑" pitchFamily="2" charset="-122"/>
            </a:endParaRPr>
          </a:p>
        </p:txBody>
      </p:sp>
      <p:sp>
        <p:nvSpPr>
          <p:cNvPr id="29" name="TextBox 104"/>
          <p:cNvSpPr txBox="1">
            <a:spLocks noChangeArrowheads="1"/>
          </p:cNvSpPr>
          <p:nvPr/>
        </p:nvSpPr>
        <p:spPr bwMode="auto">
          <a:xfrm>
            <a:off x="1091444" y="6085261"/>
            <a:ext cx="2571455" cy="299624"/>
          </a:xfrm>
          <a:prstGeom prst="rect">
            <a:avLst/>
          </a:prstGeom>
          <a:solidFill>
            <a:schemeClr val="accent2">
              <a:lumMod val="20000"/>
              <a:lumOff val="80000"/>
            </a:schemeClr>
          </a:solidFill>
          <a:ln>
            <a:noFill/>
            <a:prstDash val="solid"/>
            <a:headEnd/>
            <a:tailEnd/>
          </a:ln>
        </p:spPr>
        <p:style>
          <a:lnRef idx="1">
            <a:schemeClr val="dk1"/>
          </a:lnRef>
          <a:fillRef idx="2">
            <a:schemeClr val="dk1"/>
          </a:fillRef>
          <a:effectRef idx="1">
            <a:schemeClr val="dk1"/>
          </a:effectRef>
          <a:fontRef idx="minor">
            <a:schemeClr val="dk1"/>
          </a:fontRef>
        </p:style>
        <p:txBody>
          <a:bodyPr wrap="square" lIns="83366" tIns="41683" rIns="83366" bIns="41683">
            <a:spAutoFit/>
          </a:bodyPr>
          <a:lstStyle/>
          <a:p>
            <a:pPr algn="ctr"/>
            <a:r>
              <a:rPr lang="zh-CN" altLang="en-US" sz="1400" dirty="0">
                <a:solidFill>
                  <a:srgbClr val="000000"/>
                </a:solidFill>
                <a:latin typeface="微软雅黑" panose="020B0503020204020204" pitchFamily="34" charset="-122"/>
                <a:ea typeface="微软雅黑" panose="020B0503020204020204" pitchFamily="34" charset="-122"/>
              </a:rPr>
              <a:t>桌面终端</a:t>
            </a:r>
          </a:p>
        </p:txBody>
      </p:sp>
      <p:sp>
        <p:nvSpPr>
          <p:cNvPr id="30" name="TextBox 105"/>
          <p:cNvSpPr txBox="1">
            <a:spLocks noChangeArrowheads="1"/>
          </p:cNvSpPr>
          <p:nvPr/>
        </p:nvSpPr>
        <p:spPr bwMode="auto">
          <a:xfrm>
            <a:off x="3645406" y="6085261"/>
            <a:ext cx="2647286" cy="299624"/>
          </a:xfrm>
          <a:prstGeom prst="rect">
            <a:avLst/>
          </a:prstGeom>
          <a:solidFill>
            <a:schemeClr val="accent2">
              <a:lumMod val="20000"/>
              <a:lumOff val="80000"/>
            </a:schemeClr>
          </a:solidFill>
          <a:ln>
            <a:noFill/>
            <a:prstDash val="solid"/>
            <a:headEnd/>
            <a:tailEnd/>
          </a:ln>
        </p:spPr>
        <p:style>
          <a:lnRef idx="1">
            <a:schemeClr val="dk1"/>
          </a:lnRef>
          <a:fillRef idx="2">
            <a:schemeClr val="dk1"/>
          </a:fillRef>
          <a:effectRef idx="1">
            <a:schemeClr val="dk1"/>
          </a:effectRef>
          <a:fontRef idx="minor">
            <a:schemeClr val="dk1"/>
          </a:fontRef>
        </p:style>
        <p:txBody>
          <a:bodyPr wrap="square" lIns="83366" tIns="41683" rIns="83366" bIns="41683">
            <a:spAutoFit/>
          </a:bodyPr>
          <a:lstStyle>
            <a:defPPr>
              <a:defRPr lang="zh-CN"/>
            </a:defPPr>
            <a:lvl1pPr algn="ctr">
              <a:defRPr sz="1400">
                <a:solidFill>
                  <a:srgbClr val="000000"/>
                </a:solidFill>
                <a:latin typeface="微软雅黑" panose="020B0503020204020204" pitchFamily="34" charset="-122"/>
                <a:ea typeface="微软雅黑" panose="020B0503020204020204" pitchFamily="34" charset="-122"/>
              </a:defRPr>
            </a:lvl1pPr>
          </a:lstStyle>
          <a:p>
            <a:r>
              <a:rPr lang="zh-CN" altLang="en-US" dirty="0"/>
              <a:t>接入、协议</a:t>
            </a:r>
          </a:p>
        </p:txBody>
      </p:sp>
      <p:sp>
        <p:nvSpPr>
          <p:cNvPr id="31" name="TextBox 106"/>
          <p:cNvSpPr txBox="1">
            <a:spLocks noChangeArrowheads="1"/>
          </p:cNvSpPr>
          <p:nvPr/>
        </p:nvSpPr>
        <p:spPr bwMode="auto">
          <a:xfrm>
            <a:off x="6293348" y="6085261"/>
            <a:ext cx="2658943" cy="299624"/>
          </a:xfrm>
          <a:prstGeom prst="rect">
            <a:avLst/>
          </a:prstGeom>
          <a:solidFill>
            <a:schemeClr val="accent2">
              <a:lumMod val="20000"/>
              <a:lumOff val="80000"/>
            </a:schemeClr>
          </a:solidFill>
          <a:ln>
            <a:noFill/>
            <a:prstDash val="solid"/>
            <a:headEnd/>
            <a:tailEnd/>
          </a:ln>
        </p:spPr>
        <p:style>
          <a:lnRef idx="1">
            <a:schemeClr val="dk1"/>
          </a:lnRef>
          <a:fillRef idx="2">
            <a:schemeClr val="dk1"/>
          </a:fillRef>
          <a:effectRef idx="1">
            <a:schemeClr val="dk1"/>
          </a:effectRef>
          <a:fontRef idx="minor">
            <a:schemeClr val="dk1"/>
          </a:fontRef>
        </p:style>
        <p:txBody>
          <a:bodyPr wrap="square" lIns="83366" tIns="41683" rIns="83366" bIns="41683">
            <a:spAutoFit/>
          </a:bodyPr>
          <a:lstStyle>
            <a:defPPr>
              <a:defRPr lang="zh-CN"/>
            </a:defPPr>
            <a:lvl1pPr algn="ctr">
              <a:defRPr sz="1400">
                <a:solidFill>
                  <a:srgbClr val="000000"/>
                </a:solidFill>
                <a:latin typeface="微软雅黑" panose="020B0503020204020204" pitchFamily="34" charset="-122"/>
                <a:ea typeface="微软雅黑" panose="020B0503020204020204" pitchFamily="34" charset="-122"/>
              </a:defRPr>
            </a:lvl1pPr>
          </a:lstStyle>
          <a:p>
            <a:r>
              <a:rPr lang="zh-CN" altLang="en-US" dirty="0"/>
              <a:t>系统平台</a:t>
            </a:r>
          </a:p>
        </p:txBody>
      </p:sp>
      <p:sp>
        <p:nvSpPr>
          <p:cNvPr id="32" name="TextBox 107"/>
          <p:cNvSpPr txBox="1">
            <a:spLocks noChangeArrowheads="1"/>
          </p:cNvSpPr>
          <p:nvPr/>
        </p:nvSpPr>
        <p:spPr bwMode="auto">
          <a:xfrm>
            <a:off x="8847046" y="6085261"/>
            <a:ext cx="2573789" cy="299624"/>
          </a:xfrm>
          <a:prstGeom prst="rect">
            <a:avLst/>
          </a:prstGeom>
          <a:solidFill>
            <a:schemeClr val="accent2">
              <a:lumMod val="20000"/>
              <a:lumOff val="80000"/>
            </a:schemeClr>
          </a:solidFill>
          <a:ln>
            <a:noFill/>
            <a:prstDash val="solid"/>
            <a:headEnd/>
            <a:tailEnd/>
          </a:ln>
        </p:spPr>
        <p:style>
          <a:lnRef idx="1">
            <a:schemeClr val="dk1"/>
          </a:lnRef>
          <a:fillRef idx="2">
            <a:schemeClr val="dk1"/>
          </a:fillRef>
          <a:effectRef idx="1">
            <a:schemeClr val="dk1"/>
          </a:effectRef>
          <a:fontRef idx="minor">
            <a:schemeClr val="dk1"/>
          </a:fontRef>
        </p:style>
        <p:txBody>
          <a:bodyPr wrap="square" lIns="83366" tIns="41683" rIns="83366" bIns="41683">
            <a:spAutoFit/>
          </a:bodyPr>
          <a:lstStyle>
            <a:defPPr>
              <a:defRPr lang="zh-CN"/>
            </a:defPPr>
            <a:lvl1pPr algn="ctr">
              <a:defRPr sz="1400">
                <a:solidFill>
                  <a:srgbClr val="000000"/>
                </a:solidFill>
                <a:latin typeface="微软雅黑" panose="020B0503020204020204" pitchFamily="34" charset="-122"/>
                <a:ea typeface="微软雅黑" panose="020B0503020204020204" pitchFamily="34" charset="-122"/>
              </a:defRPr>
            </a:lvl1pPr>
          </a:lstStyle>
          <a:p>
            <a:r>
              <a:rPr lang="zh-CN" altLang="en-US" dirty="0"/>
              <a:t>管理</a:t>
            </a:r>
          </a:p>
        </p:txBody>
      </p:sp>
      <p:sp>
        <p:nvSpPr>
          <p:cNvPr id="33" name="矩形 96"/>
          <p:cNvSpPr>
            <a:spLocks noChangeArrowheads="1"/>
          </p:cNvSpPr>
          <p:nvPr/>
        </p:nvSpPr>
        <p:spPr bwMode="auto">
          <a:xfrm>
            <a:off x="1091852" y="1311600"/>
            <a:ext cx="2553696" cy="4773661"/>
          </a:xfrm>
          <a:prstGeom prst="rect">
            <a:avLst/>
          </a:prstGeom>
          <a:noFill/>
          <a:ln w="19050">
            <a:solidFill>
              <a:srgbClr val="92D050"/>
            </a:solidFill>
            <a:prstDash val="dash"/>
            <a:miter lim="800000"/>
            <a:headEnd/>
            <a:tailEnd/>
          </a:ln>
        </p:spPr>
        <p:txBody>
          <a:bodyPr lIns="83366" tIns="41683" rIns="83366" bIns="41683"/>
          <a:lstStyle/>
          <a:p>
            <a:pPr defTabSz="831919">
              <a:buClr>
                <a:srgbClr val="CC9900"/>
              </a:buClr>
              <a:buFont typeface="Wingdings" pitchFamily="2" charset="2"/>
              <a:buChar char="n"/>
            </a:pPr>
            <a:endParaRPr lang="zh-CN" altLang="en-US" sz="1100" dirty="0">
              <a:solidFill>
                <a:srgbClr val="000000"/>
              </a:solidFill>
              <a:latin typeface="+mn-lt"/>
              <a:ea typeface="华文细黑" pitchFamily="2" charset="-122"/>
            </a:endParaRPr>
          </a:p>
        </p:txBody>
      </p:sp>
      <p:sp>
        <p:nvSpPr>
          <p:cNvPr id="35" name="矩形 99"/>
          <p:cNvSpPr>
            <a:spLocks noChangeArrowheads="1"/>
          </p:cNvSpPr>
          <p:nvPr/>
        </p:nvSpPr>
        <p:spPr bwMode="auto">
          <a:xfrm>
            <a:off x="8863781" y="1311605"/>
            <a:ext cx="2536962" cy="4753551"/>
          </a:xfrm>
          <a:prstGeom prst="rect">
            <a:avLst/>
          </a:prstGeom>
          <a:noFill/>
          <a:ln w="19050">
            <a:solidFill>
              <a:srgbClr val="92D050"/>
            </a:solidFill>
            <a:prstDash val="lgDash"/>
            <a:miter lim="800000"/>
            <a:headEnd/>
            <a:tailEnd/>
          </a:ln>
        </p:spPr>
        <p:txBody>
          <a:bodyPr lIns="83366" tIns="41683" rIns="83366" bIns="41683"/>
          <a:lstStyle/>
          <a:p>
            <a:pPr defTabSz="831919">
              <a:buClr>
                <a:srgbClr val="CC9900"/>
              </a:buClr>
              <a:buFont typeface="Wingdings" pitchFamily="2" charset="2"/>
              <a:buChar char="n"/>
            </a:pP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39" name="Text Box 74"/>
          <p:cNvSpPr txBox="1">
            <a:spLocks noChangeArrowheads="1"/>
          </p:cNvSpPr>
          <p:nvPr/>
        </p:nvSpPr>
        <p:spPr bwMode="auto">
          <a:xfrm>
            <a:off x="10216506" y="1242130"/>
            <a:ext cx="1245251" cy="292254"/>
          </a:xfrm>
          <a:prstGeom prst="rect">
            <a:avLst/>
          </a:prstGeom>
          <a:noFill/>
          <a:ln w="25400" algn="ctr">
            <a:noFill/>
            <a:miter lim="800000"/>
            <a:headEnd/>
            <a:tailEnd/>
          </a:ln>
        </p:spPr>
        <p:txBody>
          <a:bodyPr lIns="76068" tIns="38034" rIns="76068" bIns="38034">
            <a:spAutoFit/>
          </a:bodyPr>
          <a:lstStyle/>
          <a:p>
            <a:pPr algn="r" defTabSz="731556" eaLnBrk="0" hangingPunct="0"/>
            <a:r>
              <a:rPr lang="zh-CN" altLang="en-US" sz="1400" dirty="0">
                <a:solidFill>
                  <a:srgbClr val="003399"/>
                </a:solidFill>
                <a:latin typeface="微软雅黑" panose="020B0503020204020204" pitchFamily="34" charset="-122"/>
                <a:ea typeface="微软雅黑" panose="020B0503020204020204" pitchFamily="34" charset="-122"/>
              </a:rPr>
              <a:t>运维人员</a:t>
            </a:r>
          </a:p>
        </p:txBody>
      </p:sp>
      <p:sp>
        <p:nvSpPr>
          <p:cNvPr id="40" name="Text Box 51"/>
          <p:cNvSpPr txBox="1">
            <a:spLocks noChangeArrowheads="1"/>
          </p:cNvSpPr>
          <p:nvPr/>
        </p:nvSpPr>
        <p:spPr bwMode="auto">
          <a:xfrm>
            <a:off x="10315243" y="1594846"/>
            <a:ext cx="1068229" cy="268731"/>
          </a:xfrm>
          <a:prstGeom prst="rect">
            <a:avLst/>
          </a:prstGeom>
          <a:noFill/>
          <a:ln w="9525">
            <a:noFill/>
            <a:miter lim="800000"/>
            <a:headEnd/>
            <a:tailEnd/>
          </a:ln>
        </p:spPr>
        <p:txBody>
          <a:bodyPr lIns="83256" tIns="41626" rIns="83256" bIns="41626">
            <a:spAutoFit/>
          </a:bodyPr>
          <a:lstStyle/>
          <a:p>
            <a:pPr defTabSz="834707" latinLnBrk="1"/>
            <a:r>
              <a:rPr kumimoji="1" lang="en-US" altLang="zh-CN" sz="1200" dirty="0">
                <a:solidFill>
                  <a:srgbClr val="006600"/>
                </a:solidFill>
                <a:latin typeface="+mn-lt"/>
                <a:ea typeface="华文细黑" pitchFamily="2" charset="-122"/>
              </a:rPr>
              <a:t>User A</a:t>
            </a:r>
            <a:endParaRPr kumimoji="1" lang="zh-CN" altLang="en-US" sz="1200" dirty="0">
              <a:solidFill>
                <a:srgbClr val="006600"/>
              </a:solidFill>
              <a:latin typeface="+mn-lt"/>
              <a:ea typeface="华文细黑" pitchFamily="2" charset="-122"/>
            </a:endParaRPr>
          </a:p>
        </p:txBody>
      </p:sp>
      <p:sp>
        <p:nvSpPr>
          <p:cNvPr id="42" name="Text Box 51"/>
          <p:cNvSpPr txBox="1">
            <a:spLocks noChangeArrowheads="1"/>
          </p:cNvSpPr>
          <p:nvPr/>
        </p:nvSpPr>
        <p:spPr bwMode="auto">
          <a:xfrm>
            <a:off x="9739082" y="2638718"/>
            <a:ext cx="1068229" cy="268731"/>
          </a:xfrm>
          <a:prstGeom prst="rect">
            <a:avLst/>
          </a:prstGeom>
          <a:noFill/>
          <a:ln w="9525">
            <a:noFill/>
            <a:miter lim="800000"/>
            <a:headEnd/>
            <a:tailEnd/>
          </a:ln>
        </p:spPr>
        <p:txBody>
          <a:bodyPr lIns="83256" tIns="41626" rIns="83256" bIns="41626">
            <a:spAutoFit/>
          </a:bodyPr>
          <a:lstStyle/>
          <a:p>
            <a:pPr defTabSz="834707" latinLnBrk="1"/>
            <a:r>
              <a:rPr kumimoji="1" lang="en-US" altLang="zh-CN" sz="1200" dirty="0">
                <a:solidFill>
                  <a:srgbClr val="006600"/>
                </a:solidFill>
                <a:latin typeface="+mn-lt"/>
                <a:ea typeface="华文细黑" pitchFamily="2" charset="-122"/>
              </a:rPr>
              <a:t>User B</a:t>
            </a:r>
            <a:endParaRPr kumimoji="1" lang="zh-CN" altLang="en-US" sz="1200" dirty="0">
              <a:solidFill>
                <a:srgbClr val="006600"/>
              </a:solidFill>
              <a:latin typeface="+mn-lt"/>
              <a:ea typeface="华文细黑" pitchFamily="2" charset="-122"/>
            </a:endParaRPr>
          </a:p>
        </p:txBody>
      </p:sp>
      <p:sp>
        <p:nvSpPr>
          <p:cNvPr id="44" name="Line 27"/>
          <p:cNvSpPr>
            <a:spLocks noChangeShapeType="1"/>
          </p:cNvSpPr>
          <p:nvPr/>
        </p:nvSpPr>
        <p:spPr bwMode="auto">
          <a:xfrm flipV="1">
            <a:off x="9839311" y="1901518"/>
            <a:ext cx="685179" cy="47813"/>
          </a:xfrm>
          <a:prstGeom prst="line">
            <a:avLst/>
          </a:prstGeom>
          <a:noFill/>
          <a:ln w="38100">
            <a:solidFill>
              <a:srgbClr val="FF6600"/>
            </a:solidFill>
            <a:round/>
            <a:headEnd/>
            <a:tailEnd/>
          </a:ln>
        </p:spPr>
        <p:txBody>
          <a:bodyPr lIns="91411" tIns="45705" rIns="91411" bIns="45705" anchor="ctr"/>
          <a:lstStyle/>
          <a:p>
            <a:endParaRPr lang="zh-CN" altLang="en-US" sz="1100">
              <a:solidFill>
                <a:srgbClr val="000000"/>
              </a:solidFill>
              <a:latin typeface="+mn-lt"/>
              <a:ea typeface="华文细黑" pitchFamily="2" charset="-122"/>
            </a:endParaRPr>
          </a:p>
        </p:txBody>
      </p:sp>
      <p:sp>
        <p:nvSpPr>
          <p:cNvPr id="45" name="Line 27"/>
          <p:cNvSpPr>
            <a:spLocks noChangeShapeType="1"/>
          </p:cNvSpPr>
          <p:nvPr/>
        </p:nvSpPr>
        <p:spPr bwMode="auto">
          <a:xfrm>
            <a:off x="9777086" y="2092779"/>
            <a:ext cx="517846" cy="454492"/>
          </a:xfrm>
          <a:prstGeom prst="line">
            <a:avLst/>
          </a:prstGeom>
          <a:noFill/>
          <a:ln w="38100">
            <a:solidFill>
              <a:srgbClr val="FF6600"/>
            </a:solidFill>
            <a:round/>
            <a:headEnd/>
            <a:tailEnd/>
          </a:ln>
        </p:spPr>
        <p:txBody>
          <a:bodyPr lIns="91411" tIns="45705" rIns="91411" bIns="45705" anchor="ctr"/>
          <a:lstStyle/>
          <a:p>
            <a:endParaRPr lang="zh-CN" altLang="en-US" sz="1100">
              <a:solidFill>
                <a:srgbClr val="000000"/>
              </a:solidFill>
              <a:latin typeface="+mn-lt"/>
              <a:ea typeface="华文细黑" pitchFamily="2" charset="-122"/>
            </a:endParaRPr>
          </a:p>
        </p:txBody>
      </p:sp>
      <p:grpSp>
        <p:nvGrpSpPr>
          <p:cNvPr id="74" name="组合 142"/>
          <p:cNvGrpSpPr/>
          <p:nvPr/>
        </p:nvGrpSpPr>
        <p:grpSpPr>
          <a:xfrm>
            <a:off x="2041186" y="2402438"/>
            <a:ext cx="617271" cy="457513"/>
            <a:chOff x="7089459" y="3598864"/>
            <a:chExt cx="134937" cy="100014"/>
          </a:xfrm>
        </p:grpSpPr>
        <p:sp>
          <p:nvSpPr>
            <p:cNvPr id="75" name="Line 41"/>
            <p:cNvSpPr>
              <a:spLocks noChangeShapeType="1"/>
            </p:cNvSpPr>
            <p:nvPr/>
          </p:nvSpPr>
          <p:spPr bwMode="auto">
            <a:xfrm>
              <a:off x="7111684" y="3683002"/>
              <a:ext cx="92075" cy="1588"/>
            </a:xfrm>
            <a:prstGeom prst="line">
              <a:avLst/>
            </a:pr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Rectangle 43"/>
            <p:cNvSpPr>
              <a:spLocks noChangeArrowheads="1"/>
            </p:cNvSpPr>
            <p:nvPr/>
          </p:nvSpPr>
          <p:spPr bwMode="auto">
            <a:xfrm>
              <a:off x="7106922" y="3598864"/>
              <a:ext cx="100012" cy="69850"/>
            </a:xfrm>
            <a:prstGeom prst="rect">
              <a:avLst/>
            </a:prstGeom>
            <a:noFill/>
            <a:ln w="19050">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1" name="组合 19611"/>
          <p:cNvGrpSpPr/>
          <p:nvPr/>
        </p:nvGrpSpPr>
        <p:grpSpPr>
          <a:xfrm>
            <a:off x="3715394" y="2138820"/>
            <a:ext cx="588570" cy="450403"/>
            <a:chOff x="5067300" y="938213"/>
            <a:chExt cx="441325" cy="401638"/>
          </a:xfrm>
          <a:solidFill>
            <a:srgbClr val="3C3C3B"/>
          </a:solidFill>
        </p:grpSpPr>
        <p:sp>
          <p:nvSpPr>
            <p:cNvPr id="82" name="Freeform 16"/>
            <p:cNvSpPr>
              <a:spLocks/>
            </p:cNvSpPr>
            <p:nvPr/>
          </p:nvSpPr>
          <p:spPr bwMode="auto">
            <a:xfrm>
              <a:off x="5127625" y="1133476"/>
              <a:ext cx="80963" cy="20638"/>
            </a:xfrm>
            <a:custGeom>
              <a:avLst/>
              <a:gdLst>
                <a:gd name="T0" fmla="*/ 96 w 96"/>
                <a:gd name="T1" fmla="*/ 25 h 25"/>
                <a:gd name="T2" fmla="*/ 96 w 96"/>
                <a:gd name="T3" fmla="*/ 25 h 25"/>
                <a:gd name="T4" fmla="*/ 0 w 96"/>
                <a:gd name="T5" fmla="*/ 25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5"/>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3201"/>
            </a:p>
          </p:txBody>
        </p:sp>
        <p:sp>
          <p:nvSpPr>
            <p:cNvPr id="83" name="Freeform 17"/>
            <p:cNvSpPr>
              <a:spLocks/>
            </p:cNvSpPr>
            <p:nvPr/>
          </p:nvSpPr>
          <p:spPr bwMode="auto">
            <a:xfrm>
              <a:off x="5194300" y="1111251"/>
              <a:ext cx="34925" cy="63500"/>
            </a:xfrm>
            <a:custGeom>
              <a:avLst/>
              <a:gdLst>
                <a:gd name="T0" fmla="*/ 0 w 42"/>
                <a:gd name="T1" fmla="*/ 0 h 75"/>
                <a:gd name="T2" fmla="*/ 0 w 42"/>
                <a:gd name="T3" fmla="*/ 0 h 75"/>
                <a:gd name="T4" fmla="*/ 42 w 42"/>
                <a:gd name="T5" fmla="*/ 37 h 75"/>
                <a:gd name="T6" fmla="*/ 0 w 42"/>
                <a:gd name="T7" fmla="*/ 75 h 75"/>
                <a:gd name="T8" fmla="*/ 0 w 42"/>
                <a:gd name="T9" fmla="*/ 0 h 75"/>
              </a:gdLst>
              <a:ahLst/>
              <a:cxnLst>
                <a:cxn ang="0">
                  <a:pos x="T0" y="T1"/>
                </a:cxn>
                <a:cxn ang="0">
                  <a:pos x="T2" y="T3"/>
                </a:cxn>
                <a:cxn ang="0">
                  <a:pos x="T4" y="T5"/>
                </a:cxn>
                <a:cxn ang="0">
                  <a:pos x="T6" y="T7"/>
                </a:cxn>
                <a:cxn ang="0">
                  <a:pos x="T8" y="T9"/>
                </a:cxn>
              </a:cxnLst>
              <a:rect l="0" t="0" r="r" b="b"/>
              <a:pathLst>
                <a:path w="42" h="75">
                  <a:moveTo>
                    <a:pt x="0" y="0"/>
                  </a:moveTo>
                  <a:lnTo>
                    <a:pt x="0" y="0"/>
                  </a:lnTo>
                  <a:lnTo>
                    <a:pt x="42" y="37"/>
                  </a:lnTo>
                  <a:lnTo>
                    <a:pt x="0" y="75"/>
                  </a:lnTo>
                  <a:lnTo>
                    <a:pt x="0" y="0"/>
                  </a:lnTo>
                  <a:close/>
                </a:path>
              </a:pathLst>
            </a:custGeom>
            <a:grpFill/>
            <a:ln w="0">
              <a:noFill/>
              <a:prstDash val="solid"/>
              <a:round/>
              <a:headEnd/>
              <a:tailEnd/>
            </a:ln>
          </p:spPr>
          <p:txBody>
            <a:bodyPr/>
            <a:lstStyle/>
            <a:p>
              <a:pPr defTabSz="543689">
                <a:defRPr/>
              </a:pPr>
              <a:endParaRPr lang="zh-CN" altLang="en-US" sz="3201"/>
            </a:p>
          </p:txBody>
        </p:sp>
        <p:sp>
          <p:nvSpPr>
            <p:cNvPr id="84" name="Freeform 18"/>
            <p:cNvSpPr>
              <a:spLocks/>
            </p:cNvSpPr>
            <p:nvPr/>
          </p:nvSpPr>
          <p:spPr bwMode="auto">
            <a:xfrm>
              <a:off x="5348288" y="1095376"/>
              <a:ext cx="88900" cy="20638"/>
            </a:xfrm>
            <a:custGeom>
              <a:avLst/>
              <a:gdLst>
                <a:gd name="T0" fmla="*/ 106 w 106"/>
                <a:gd name="T1" fmla="*/ 24 h 24"/>
                <a:gd name="T2" fmla="*/ 106 w 106"/>
                <a:gd name="T3" fmla="*/ 24 h 24"/>
                <a:gd name="T4" fmla="*/ 0 w 106"/>
                <a:gd name="T5" fmla="*/ 24 h 24"/>
                <a:gd name="T6" fmla="*/ 0 w 106"/>
                <a:gd name="T7" fmla="*/ 0 h 24"/>
                <a:gd name="T8" fmla="*/ 106 w 106"/>
                <a:gd name="T9" fmla="*/ 0 h 24"/>
                <a:gd name="T10" fmla="*/ 106 w 106"/>
                <a:gd name="T11" fmla="*/ 24 h 24"/>
              </a:gdLst>
              <a:ahLst/>
              <a:cxnLst>
                <a:cxn ang="0">
                  <a:pos x="T0" y="T1"/>
                </a:cxn>
                <a:cxn ang="0">
                  <a:pos x="T2" y="T3"/>
                </a:cxn>
                <a:cxn ang="0">
                  <a:pos x="T4" y="T5"/>
                </a:cxn>
                <a:cxn ang="0">
                  <a:pos x="T6" y="T7"/>
                </a:cxn>
                <a:cxn ang="0">
                  <a:pos x="T8" y="T9"/>
                </a:cxn>
                <a:cxn ang="0">
                  <a:pos x="T10" y="T11"/>
                </a:cxn>
              </a:cxnLst>
              <a:rect l="0" t="0" r="r" b="b"/>
              <a:pathLst>
                <a:path w="106" h="24">
                  <a:moveTo>
                    <a:pt x="106" y="24"/>
                  </a:moveTo>
                  <a:lnTo>
                    <a:pt x="106" y="24"/>
                  </a:lnTo>
                  <a:lnTo>
                    <a:pt x="0" y="24"/>
                  </a:lnTo>
                  <a:lnTo>
                    <a:pt x="0" y="0"/>
                  </a:lnTo>
                  <a:lnTo>
                    <a:pt x="106" y="0"/>
                  </a:lnTo>
                  <a:lnTo>
                    <a:pt x="106" y="24"/>
                  </a:lnTo>
                  <a:close/>
                </a:path>
              </a:pathLst>
            </a:custGeom>
            <a:grpFill/>
            <a:ln w="0">
              <a:noFill/>
              <a:prstDash val="solid"/>
              <a:round/>
              <a:headEnd/>
              <a:tailEnd/>
            </a:ln>
          </p:spPr>
          <p:txBody>
            <a:bodyPr/>
            <a:lstStyle/>
            <a:p>
              <a:pPr defTabSz="543689">
                <a:defRPr/>
              </a:pPr>
              <a:endParaRPr lang="zh-CN" altLang="en-US" sz="3201"/>
            </a:p>
          </p:txBody>
        </p:sp>
        <p:sp>
          <p:nvSpPr>
            <p:cNvPr id="85" name="Freeform 19"/>
            <p:cNvSpPr>
              <a:spLocks/>
            </p:cNvSpPr>
            <p:nvPr/>
          </p:nvSpPr>
          <p:spPr bwMode="auto">
            <a:xfrm>
              <a:off x="5421313" y="1073151"/>
              <a:ext cx="36513" cy="65088"/>
            </a:xfrm>
            <a:custGeom>
              <a:avLst/>
              <a:gdLst>
                <a:gd name="T0" fmla="*/ 1 w 43"/>
                <a:gd name="T1" fmla="*/ 0 h 76"/>
                <a:gd name="T2" fmla="*/ 1 w 43"/>
                <a:gd name="T3" fmla="*/ 0 h 76"/>
                <a:gd name="T4" fmla="*/ 43 w 43"/>
                <a:gd name="T5" fmla="*/ 38 h 76"/>
                <a:gd name="T6" fmla="*/ 0 w 43"/>
                <a:gd name="T7" fmla="*/ 76 h 76"/>
                <a:gd name="T8" fmla="*/ 1 w 43"/>
                <a:gd name="T9" fmla="*/ 0 h 76"/>
              </a:gdLst>
              <a:ahLst/>
              <a:cxnLst>
                <a:cxn ang="0">
                  <a:pos x="T0" y="T1"/>
                </a:cxn>
                <a:cxn ang="0">
                  <a:pos x="T2" y="T3"/>
                </a:cxn>
                <a:cxn ang="0">
                  <a:pos x="T4" y="T5"/>
                </a:cxn>
                <a:cxn ang="0">
                  <a:pos x="T6" y="T7"/>
                </a:cxn>
                <a:cxn ang="0">
                  <a:pos x="T8" y="T9"/>
                </a:cxn>
              </a:cxnLst>
              <a:rect l="0" t="0" r="r" b="b"/>
              <a:pathLst>
                <a:path w="43" h="76">
                  <a:moveTo>
                    <a:pt x="1" y="0"/>
                  </a:moveTo>
                  <a:lnTo>
                    <a:pt x="1" y="0"/>
                  </a:lnTo>
                  <a:lnTo>
                    <a:pt x="43" y="38"/>
                  </a:lnTo>
                  <a:lnTo>
                    <a:pt x="0" y="76"/>
                  </a:lnTo>
                  <a:lnTo>
                    <a:pt x="1" y="0"/>
                  </a:lnTo>
                  <a:close/>
                </a:path>
              </a:pathLst>
            </a:custGeom>
            <a:grpFill/>
            <a:ln w="0">
              <a:noFill/>
              <a:prstDash val="solid"/>
              <a:round/>
              <a:headEnd/>
              <a:tailEnd/>
            </a:ln>
          </p:spPr>
          <p:txBody>
            <a:bodyPr/>
            <a:lstStyle/>
            <a:p>
              <a:pPr defTabSz="543689">
                <a:defRPr/>
              </a:pPr>
              <a:endParaRPr lang="zh-CN" altLang="en-US" sz="3201"/>
            </a:p>
          </p:txBody>
        </p:sp>
        <p:sp>
          <p:nvSpPr>
            <p:cNvPr id="86" name="Freeform 20"/>
            <p:cNvSpPr>
              <a:spLocks/>
            </p:cNvSpPr>
            <p:nvPr/>
          </p:nvSpPr>
          <p:spPr bwMode="auto">
            <a:xfrm>
              <a:off x="5348288" y="1168401"/>
              <a:ext cx="88900" cy="22225"/>
            </a:xfrm>
            <a:custGeom>
              <a:avLst/>
              <a:gdLst>
                <a:gd name="T0" fmla="*/ 106 w 106"/>
                <a:gd name="T1" fmla="*/ 25 h 25"/>
                <a:gd name="T2" fmla="*/ 106 w 106"/>
                <a:gd name="T3" fmla="*/ 25 h 25"/>
                <a:gd name="T4" fmla="*/ 0 w 106"/>
                <a:gd name="T5" fmla="*/ 25 h 25"/>
                <a:gd name="T6" fmla="*/ 0 w 106"/>
                <a:gd name="T7" fmla="*/ 0 h 25"/>
                <a:gd name="T8" fmla="*/ 106 w 106"/>
                <a:gd name="T9" fmla="*/ 0 h 25"/>
                <a:gd name="T10" fmla="*/ 106 w 106"/>
                <a:gd name="T11" fmla="*/ 25 h 25"/>
              </a:gdLst>
              <a:ahLst/>
              <a:cxnLst>
                <a:cxn ang="0">
                  <a:pos x="T0" y="T1"/>
                </a:cxn>
                <a:cxn ang="0">
                  <a:pos x="T2" y="T3"/>
                </a:cxn>
                <a:cxn ang="0">
                  <a:pos x="T4" y="T5"/>
                </a:cxn>
                <a:cxn ang="0">
                  <a:pos x="T6" y="T7"/>
                </a:cxn>
                <a:cxn ang="0">
                  <a:pos x="T8" y="T9"/>
                </a:cxn>
                <a:cxn ang="0">
                  <a:pos x="T10" y="T11"/>
                </a:cxn>
              </a:cxnLst>
              <a:rect l="0" t="0" r="r" b="b"/>
              <a:pathLst>
                <a:path w="106" h="25">
                  <a:moveTo>
                    <a:pt x="106" y="25"/>
                  </a:moveTo>
                  <a:lnTo>
                    <a:pt x="106" y="25"/>
                  </a:lnTo>
                  <a:lnTo>
                    <a:pt x="0" y="25"/>
                  </a:lnTo>
                  <a:lnTo>
                    <a:pt x="0" y="0"/>
                  </a:lnTo>
                  <a:lnTo>
                    <a:pt x="106" y="0"/>
                  </a:lnTo>
                  <a:lnTo>
                    <a:pt x="106" y="25"/>
                  </a:lnTo>
                  <a:close/>
                </a:path>
              </a:pathLst>
            </a:custGeom>
            <a:grpFill/>
            <a:ln w="0">
              <a:noFill/>
              <a:prstDash val="solid"/>
              <a:round/>
              <a:headEnd/>
              <a:tailEnd/>
            </a:ln>
          </p:spPr>
          <p:txBody>
            <a:bodyPr/>
            <a:lstStyle/>
            <a:p>
              <a:pPr defTabSz="543689">
                <a:defRPr/>
              </a:pPr>
              <a:endParaRPr lang="zh-CN" altLang="en-US" sz="3201"/>
            </a:p>
          </p:txBody>
        </p:sp>
        <p:sp>
          <p:nvSpPr>
            <p:cNvPr id="87" name="Freeform 21"/>
            <p:cNvSpPr>
              <a:spLocks/>
            </p:cNvSpPr>
            <p:nvPr/>
          </p:nvSpPr>
          <p:spPr bwMode="auto">
            <a:xfrm>
              <a:off x="5421313" y="1147763"/>
              <a:ext cx="36513" cy="63500"/>
            </a:xfrm>
            <a:custGeom>
              <a:avLst/>
              <a:gdLst>
                <a:gd name="T0" fmla="*/ 1 w 43"/>
                <a:gd name="T1" fmla="*/ 0 h 75"/>
                <a:gd name="T2" fmla="*/ 1 w 43"/>
                <a:gd name="T3" fmla="*/ 0 h 75"/>
                <a:gd name="T4" fmla="*/ 43 w 43"/>
                <a:gd name="T5" fmla="*/ 37 h 75"/>
                <a:gd name="T6" fmla="*/ 0 w 43"/>
                <a:gd name="T7" fmla="*/ 75 h 75"/>
                <a:gd name="T8" fmla="*/ 1 w 43"/>
                <a:gd name="T9" fmla="*/ 0 h 75"/>
              </a:gdLst>
              <a:ahLst/>
              <a:cxnLst>
                <a:cxn ang="0">
                  <a:pos x="T0" y="T1"/>
                </a:cxn>
                <a:cxn ang="0">
                  <a:pos x="T2" y="T3"/>
                </a:cxn>
                <a:cxn ang="0">
                  <a:pos x="T4" y="T5"/>
                </a:cxn>
                <a:cxn ang="0">
                  <a:pos x="T6" y="T7"/>
                </a:cxn>
                <a:cxn ang="0">
                  <a:pos x="T8" y="T9"/>
                </a:cxn>
              </a:cxnLst>
              <a:rect l="0" t="0" r="r" b="b"/>
              <a:pathLst>
                <a:path w="43" h="75">
                  <a:moveTo>
                    <a:pt x="1" y="0"/>
                  </a:moveTo>
                  <a:lnTo>
                    <a:pt x="1" y="0"/>
                  </a:lnTo>
                  <a:lnTo>
                    <a:pt x="43" y="37"/>
                  </a:lnTo>
                  <a:lnTo>
                    <a:pt x="0" y="75"/>
                  </a:lnTo>
                  <a:lnTo>
                    <a:pt x="1" y="0"/>
                  </a:lnTo>
                  <a:close/>
                </a:path>
              </a:pathLst>
            </a:custGeom>
            <a:grpFill/>
            <a:ln w="0">
              <a:noFill/>
              <a:prstDash val="solid"/>
              <a:round/>
              <a:headEnd/>
              <a:tailEnd/>
            </a:ln>
          </p:spPr>
          <p:txBody>
            <a:bodyPr/>
            <a:lstStyle/>
            <a:p>
              <a:pPr defTabSz="543689">
                <a:defRPr/>
              </a:pPr>
              <a:endParaRPr lang="zh-CN" altLang="en-US" sz="3201"/>
            </a:p>
          </p:txBody>
        </p:sp>
        <p:sp>
          <p:nvSpPr>
            <p:cNvPr id="88" name="Freeform 22"/>
            <p:cNvSpPr>
              <a:spLocks/>
            </p:cNvSpPr>
            <p:nvPr/>
          </p:nvSpPr>
          <p:spPr bwMode="auto">
            <a:xfrm>
              <a:off x="5133975" y="1204913"/>
              <a:ext cx="82550" cy="55563"/>
            </a:xfrm>
            <a:custGeom>
              <a:avLst/>
              <a:gdLst>
                <a:gd name="T0" fmla="*/ 11 w 96"/>
                <a:gd name="T1" fmla="*/ 65 h 65"/>
                <a:gd name="T2" fmla="*/ 11 w 96"/>
                <a:gd name="T3" fmla="*/ 65 h 65"/>
                <a:gd name="T4" fmla="*/ 0 w 96"/>
                <a:gd name="T5" fmla="*/ 43 h 65"/>
                <a:gd name="T6" fmla="*/ 85 w 96"/>
                <a:gd name="T7" fmla="*/ 0 h 65"/>
                <a:gd name="T8" fmla="*/ 96 w 96"/>
                <a:gd name="T9" fmla="*/ 22 h 65"/>
                <a:gd name="T10" fmla="*/ 11 w 96"/>
                <a:gd name="T11" fmla="*/ 65 h 65"/>
              </a:gdLst>
              <a:ahLst/>
              <a:cxnLst>
                <a:cxn ang="0">
                  <a:pos x="T0" y="T1"/>
                </a:cxn>
                <a:cxn ang="0">
                  <a:pos x="T2" y="T3"/>
                </a:cxn>
                <a:cxn ang="0">
                  <a:pos x="T4" y="T5"/>
                </a:cxn>
                <a:cxn ang="0">
                  <a:pos x="T6" y="T7"/>
                </a:cxn>
                <a:cxn ang="0">
                  <a:pos x="T8" y="T9"/>
                </a:cxn>
                <a:cxn ang="0">
                  <a:pos x="T10" y="T11"/>
                </a:cxn>
              </a:cxnLst>
              <a:rect l="0" t="0" r="r" b="b"/>
              <a:pathLst>
                <a:path w="96" h="65">
                  <a:moveTo>
                    <a:pt x="11" y="65"/>
                  </a:moveTo>
                  <a:lnTo>
                    <a:pt x="11" y="65"/>
                  </a:lnTo>
                  <a:lnTo>
                    <a:pt x="0" y="43"/>
                  </a:lnTo>
                  <a:lnTo>
                    <a:pt x="85" y="0"/>
                  </a:lnTo>
                  <a:lnTo>
                    <a:pt x="96" y="22"/>
                  </a:lnTo>
                  <a:lnTo>
                    <a:pt x="11" y="65"/>
                  </a:lnTo>
                  <a:close/>
                </a:path>
              </a:pathLst>
            </a:custGeom>
            <a:grpFill/>
            <a:ln w="0">
              <a:noFill/>
              <a:prstDash val="solid"/>
              <a:round/>
              <a:headEnd/>
              <a:tailEnd/>
            </a:ln>
          </p:spPr>
          <p:txBody>
            <a:bodyPr/>
            <a:lstStyle/>
            <a:p>
              <a:pPr defTabSz="543689">
                <a:defRPr/>
              </a:pPr>
              <a:endParaRPr lang="zh-CN" altLang="en-US" sz="3201"/>
            </a:p>
          </p:txBody>
        </p:sp>
        <p:sp>
          <p:nvSpPr>
            <p:cNvPr id="89" name="Freeform 23"/>
            <p:cNvSpPr>
              <a:spLocks/>
            </p:cNvSpPr>
            <p:nvPr/>
          </p:nvSpPr>
          <p:spPr bwMode="auto">
            <a:xfrm>
              <a:off x="5183188" y="1192213"/>
              <a:ext cx="46038" cy="57150"/>
            </a:xfrm>
            <a:custGeom>
              <a:avLst/>
              <a:gdLst>
                <a:gd name="T0" fmla="*/ 0 w 55"/>
                <a:gd name="T1" fmla="*/ 0 h 67"/>
                <a:gd name="T2" fmla="*/ 0 w 55"/>
                <a:gd name="T3" fmla="*/ 0 h 67"/>
                <a:gd name="T4" fmla="*/ 55 w 55"/>
                <a:gd name="T5" fmla="*/ 15 h 67"/>
                <a:gd name="T6" fmla="*/ 35 w 55"/>
                <a:gd name="T7" fmla="*/ 67 h 67"/>
                <a:gd name="T8" fmla="*/ 0 w 55"/>
                <a:gd name="T9" fmla="*/ 0 h 67"/>
              </a:gdLst>
              <a:ahLst/>
              <a:cxnLst>
                <a:cxn ang="0">
                  <a:pos x="T0" y="T1"/>
                </a:cxn>
                <a:cxn ang="0">
                  <a:pos x="T2" y="T3"/>
                </a:cxn>
                <a:cxn ang="0">
                  <a:pos x="T4" y="T5"/>
                </a:cxn>
                <a:cxn ang="0">
                  <a:pos x="T6" y="T7"/>
                </a:cxn>
                <a:cxn ang="0">
                  <a:pos x="T8" y="T9"/>
                </a:cxn>
              </a:cxnLst>
              <a:rect l="0" t="0" r="r" b="b"/>
              <a:pathLst>
                <a:path w="55" h="67">
                  <a:moveTo>
                    <a:pt x="0" y="0"/>
                  </a:moveTo>
                  <a:lnTo>
                    <a:pt x="0" y="0"/>
                  </a:lnTo>
                  <a:lnTo>
                    <a:pt x="55" y="15"/>
                  </a:lnTo>
                  <a:lnTo>
                    <a:pt x="35" y="67"/>
                  </a:lnTo>
                  <a:lnTo>
                    <a:pt x="0" y="0"/>
                  </a:lnTo>
                  <a:close/>
                </a:path>
              </a:pathLst>
            </a:custGeom>
            <a:grpFill/>
            <a:ln w="0">
              <a:noFill/>
              <a:prstDash val="solid"/>
              <a:round/>
              <a:headEnd/>
              <a:tailEnd/>
            </a:ln>
          </p:spPr>
          <p:txBody>
            <a:bodyPr/>
            <a:lstStyle/>
            <a:p>
              <a:pPr defTabSz="543689">
                <a:defRPr/>
              </a:pPr>
              <a:endParaRPr lang="zh-CN" altLang="en-US" sz="3201"/>
            </a:p>
          </p:txBody>
        </p:sp>
        <p:sp>
          <p:nvSpPr>
            <p:cNvPr id="90" name="Freeform 24"/>
            <p:cNvSpPr>
              <a:spLocks/>
            </p:cNvSpPr>
            <p:nvPr/>
          </p:nvSpPr>
          <p:spPr bwMode="auto">
            <a:xfrm>
              <a:off x="5133975" y="1025526"/>
              <a:ext cx="82550" cy="55563"/>
            </a:xfrm>
            <a:custGeom>
              <a:avLst/>
              <a:gdLst>
                <a:gd name="T0" fmla="*/ 85 w 96"/>
                <a:gd name="T1" fmla="*/ 65 h 65"/>
                <a:gd name="T2" fmla="*/ 85 w 96"/>
                <a:gd name="T3" fmla="*/ 65 h 65"/>
                <a:gd name="T4" fmla="*/ 0 w 96"/>
                <a:gd name="T5" fmla="*/ 22 h 65"/>
                <a:gd name="T6" fmla="*/ 11 w 96"/>
                <a:gd name="T7" fmla="*/ 0 h 65"/>
                <a:gd name="T8" fmla="*/ 96 w 96"/>
                <a:gd name="T9" fmla="*/ 43 h 65"/>
                <a:gd name="T10" fmla="*/ 85 w 96"/>
                <a:gd name="T11" fmla="*/ 65 h 65"/>
              </a:gdLst>
              <a:ahLst/>
              <a:cxnLst>
                <a:cxn ang="0">
                  <a:pos x="T0" y="T1"/>
                </a:cxn>
                <a:cxn ang="0">
                  <a:pos x="T2" y="T3"/>
                </a:cxn>
                <a:cxn ang="0">
                  <a:pos x="T4" y="T5"/>
                </a:cxn>
                <a:cxn ang="0">
                  <a:pos x="T6" y="T7"/>
                </a:cxn>
                <a:cxn ang="0">
                  <a:pos x="T8" y="T9"/>
                </a:cxn>
                <a:cxn ang="0">
                  <a:pos x="T10" y="T11"/>
                </a:cxn>
              </a:cxnLst>
              <a:rect l="0" t="0" r="r" b="b"/>
              <a:pathLst>
                <a:path w="96" h="65">
                  <a:moveTo>
                    <a:pt x="85" y="65"/>
                  </a:moveTo>
                  <a:lnTo>
                    <a:pt x="85" y="65"/>
                  </a:lnTo>
                  <a:lnTo>
                    <a:pt x="0" y="22"/>
                  </a:lnTo>
                  <a:lnTo>
                    <a:pt x="11" y="0"/>
                  </a:lnTo>
                  <a:lnTo>
                    <a:pt x="96" y="43"/>
                  </a:lnTo>
                  <a:lnTo>
                    <a:pt x="85" y="65"/>
                  </a:lnTo>
                  <a:close/>
                </a:path>
              </a:pathLst>
            </a:custGeom>
            <a:grpFill/>
            <a:ln w="0">
              <a:noFill/>
              <a:prstDash val="solid"/>
              <a:round/>
              <a:headEnd/>
              <a:tailEnd/>
            </a:ln>
          </p:spPr>
          <p:txBody>
            <a:bodyPr/>
            <a:lstStyle/>
            <a:p>
              <a:pPr defTabSz="543689">
                <a:defRPr/>
              </a:pPr>
              <a:endParaRPr lang="zh-CN" altLang="en-US" sz="3201"/>
            </a:p>
          </p:txBody>
        </p:sp>
        <p:sp>
          <p:nvSpPr>
            <p:cNvPr id="91" name="Freeform 25"/>
            <p:cNvSpPr>
              <a:spLocks/>
            </p:cNvSpPr>
            <p:nvPr/>
          </p:nvSpPr>
          <p:spPr bwMode="auto">
            <a:xfrm>
              <a:off x="5183188" y="1036638"/>
              <a:ext cx="46038" cy="57150"/>
            </a:xfrm>
            <a:custGeom>
              <a:avLst/>
              <a:gdLst>
                <a:gd name="T0" fmla="*/ 0 w 55"/>
                <a:gd name="T1" fmla="*/ 67 h 67"/>
                <a:gd name="T2" fmla="*/ 0 w 55"/>
                <a:gd name="T3" fmla="*/ 67 h 67"/>
                <a:gd name="T4" fmla="*/ 55 w 55"/>
                <a:gd name="T5" fmla="*/ 53 h 67"/>
                <a:gd name="T6" fmla="*/ 35 w 55"/>
                <a:gd name="T7" fmla="*/ 0 h 67"/>
                <a:gd name="T8" fmla="*/ 0 w 55"/>
                <a:gd name="T9" fmla="*/ 67 h 67"/>
              </a:gdLst>
              <a:ahLst/>
              <a:cxnLst>
                <a:cxn ang="0">
                  <a:pos x="T0" y="T1"/>
                </a:cxn>
                <a:cxn ang="0">
                  <a:pos x="T2" y="T3"/>
                </a:cxn>
                <a:cxn ang="0">
                  <a:pos x="T4" y="T5"/>
                </a:cxn>
                <a:cxn ang="0">
                  <a:pos x="T6" y="T7"/>
                </a:cxn>
                <a:cxn ang="0">
                  <a:pos x="T8" y="T9"/>
                </a:cxn>
              </a:cxnLst>
              <a:rect l="0" t="0" r="r" b="b"/>
              <a:pathLst>
                <a:path w="55" h="67">
                  <a:moveTo>
                    <a:pt x="0" y="67"/>
                  </a:moveTo>
                  <a:lnTo>
                    <a:pt x="0" y="67"/>
                  </a:lnTo>
                  <a:lnTo>
                    <a:pt x="55" y="53"/>
                  </a:lnTo>
                  <a:lnTo>
                    <a:pt x="35" y="0"/>
                  </a:lnTo>
                  <a:lnTo>
                    <a:pt x="0" y="67"/>
                  </a:lnTo>
                  <a:close/>
                </a:path>
              </a:pathLst>
            </a:custGeom>
            <a:grpFill/>
            <a:ln w="0">
              <a:noFill/>
              <a:prstDash val="solid"/>
              <a:round/>
              <a:headEnd/>
              <a:tailEnd/>
            </a:ln>
          </p:spPr>
          <p:txBody>
            <a:bodyPr/>
            <a:lstStyle/>
            <a:p>
              <a:pPr defTabSz="543689">
                <a:defRPr/>
              </a:pPr>
              <a:endParaRPr lang="zh-CN" altLang="en-US" sz="3201"/>
            </a:p>
          </p:txBody>
        </p:sp>
        <p:sp>
          <p:nvSpPr>
            <p:cNvPr id="92" name="Freeform 26"/>
            <p:cNvSpPr>
              <a:spLocks/>
            </p:cNvSpPr>
            <p:nvPr/>
          </p:nvSpPr>
          <p:spPr bwMode="auto">
            <a:xfrm>
              <a:off x="5280025" y="1006476"/>
              <a:ext cx="44450" cy="30163"/>
            </a:xfrm>
            <a:custGeom>
              <a:avLst/>
              <a:gdLst>
                <a:gd name="T0" fmla="*/ 0 w 53"/>
                <a:gd name="T1" fmla="*/ 34 h 34"/>
                <a:gd name="T2" fmla="*/ 0 w 53"/>
                <a:gd name="T3" fmla="*/ 34 h 34"/>
                <a:gd name="T4" fmla="*/ 53 w 53"/>
                <a:gd name="T5" fmla="*/ 34 h 34"/>
                <a:gd name="T6" fmla="*/ 53 w 53"/>
                <a:gd name="T7" fmla="*/ 0 h 34"/>
                <a:gd name="T8" fmla="*/ 0 w 53"/>
                <a:gd name="T9" fmla="*/ 0 h 34"/>
                <a:gd name="T10" fmla="*/ 0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0" y="34"/>
                  </a:moveTo>
                  <a:lnTo>
                    <a:pt x="0" y="34"/>
                  </a:lnTo>
                  <a:lnTo>
                    <a:pt x="53" y="34"/>
                  </a:lnTo>
                  <a:lnTo>
                    <a:pt x="53" y="0"/>
                  </a:lnTo>
                  <a:lnTo>
                    <a:pt x="0" y="0"/>
                  </a:lnTo>
                  <a:lnTo>
                    <a:pt x="0" y="34"/>
                  </a:lnTo>
                  <a:close/>
                </a:path>
              </a:pathLst>
            </a:custGeom>
            <a:grpFill/>
            <a:ln w="0">
              <a:noFill/>
              <a:prstDash val="solid"/>
              <a:round/>
              <a:headEnd/>
              <a:tailEnd/>
            </a:ln>
          </p:spPr>
          <p:txBody>
            <a:bodyPr/>
            <a:lstStyle/>
            <a:p>
              <a:pPr defTabSz="543689">
                <a:defRPr/>
              </a:pPr>
              <a:endParaRPr lang="zh-CN" altLang="en-US" sz="3201"/>
            </a:p>
          </p:txBody>
        </p:sp>
        <p:sp>
          <p:nvSpPr>
            <p:cNvPr id="93" name="Freeform 27"/>
            <p:cNvSpPr>
              <a:spLocks/>
            </p:cNvSpPr>
            <p:nvPr/>
          </p:nvSpPr>
          <p:spPr bwMode="auto">
            <a:xfrm>
              <a:off x="5253038" y="1006476"/>
              <a:ext cx="17463" cy="30163"/>
            </a:xfrm>
            <a:custGeom>
              <a:avLst/>
              <a:gdLst>
                <a:gd name="T0" fmla="*/ 20 w 20"/>
                <a:gd name="T1" fmla="*/ 0 h 34"/>
                <a:gd name="T2" fmla="*/ 20 w 20"/>
                <a:gd name="T3" fmla="*/ 0 h 34"/>
                <a:gd name="T4" fmla="*/ 0 w 20"/>
                <a:gd name="T5" fmla="*/ 0 h 34"/>
                <a:gd name="T6" fmla="*/ 0 w 20"/>
                <a:gd name="T7" fmla="*/ 34 h 34"/>
                <a:gd name="T8" fmla="*/ 20 w 20"/>
                <a:gd name="T9" fmla="*/ 34 h 34"/>
                <a:gd name="T10" fmla="*/ 2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20" y="0"/>
                  </a:moveTo>
                  <a:lnTo>
                    <a:pt x="20" y="0"/>
                  </a:lnTo>
                  <a:lnTo>
                    <a:pt x="0" y="0"/>
                  </a:lnTo>
                  <a:lnTo>
                    <a:pt x="0" y="34"/>
                  </a:lnTo>
                  <a:lnTo>
                    <a:pt x="20" y="34"/>
                  </a:lnTo>
                  <a:lnTo>
                    <a:pt x="20" y="0"/>
                  </a:lnTo>
                  <a:close/>
                </a:path>
              </a:pathLst>
            </a:custGeom>
            <a:grpFill/>
            <a:ln w="0">
              <a:noFill/>
              <a:prstDash val="solid"/>
              <a:round/>
              <a:headEnd/>
              <a:tailEnd/>
            </a:ln>
          </p:spPr>
          <p:txBody>
            <a:bodyPr/>
            <a:lstStyle/>
            <a:p>
              <a:pPr defTabSz="543689">
                <a:defRPr/>
              </a:pPr>
              <a:endParaRPr lang="zh-CN" altLang="en-US" sz="3201"/>
            </a:p>
          </p:txBody>
        </p:sp>
        <p:sp>
          <p:nvSpPr>
            <p:cNvPr id="94" name="Freeform 28"/>
            <p:cNvSpPr>
              <a:spLocks/>
            </p:cNvSpPr>
            <p:nvPr/>
          </p:nvSpPr>
          <p:spPr bwMode="auto">
            <a:xfrm>
              <a:off x="5280025" y="1081088"/>
              <a:ext cx="44450" cy="28575"/>
            </a:xfrm>
            <a:custGeom>
              <a:avLst/>
              <a:gdLst>
                <a:gd name="T0" fmla="*/ 0 w 53"/>
                <a:gd name="T1" fmla="*/ 35 h 35"/>
                <a:gd name="T2" fmla="*/ 0 w 53"/>
                <a:gd name="T3" fmla="*/ 35 h 35"/>
                <a:gd name="T4" fmla="*/ 53 w 53"/>
                <a:gd name="T5" fmla="*/ 35 h 35"/>
                <a:gd name="T6" fmla="*/ 53 w 53"/>
                <a:gd name="T7" fmla="*/ 0 h 35"/>
                <a:gd name="T8" fmla="*/ 0 w 53"/>
                <a:gd name="T9" fmla="*/ 0 h 35"/>
                <a:gd name="T10" fmla="*/ 0 w 53"/>
                <a:gd name="T11" fmla="*/ 35 h 35"/>
              </a:gdLst>
              <a:ahLst/>
              <a:cxnLst>
                <a:cxn ang="0">
                  <a:pos x="T0" y="T1"/>
                </a:cxn>
                <a:cxn ang="0">
                  <a:pos x="T2" y="T3"/>
                </a:cxn>
                <a:cxn ang="0">
                  <a:pos x="T4" y="T5"/>
                </a:cxn>
                <a:cxn ang="0">
                  <a:pos x="T6" y="T7"/>
                </a:cxn>
                <a:cxn ang="0">
                  <a:pos x="T8" y="T9"/>
                </a:cxn>
                <a:cxn ang="0">
                  <a:pos x="T10" y="T11"/>
                </a:cxn>
              </a:cxnLst>
              <a:rect l="0" t="0" r="r" b="b"/>
              <a:pathLst>
                <a:path w="53" h="35">
                  <a:moveTo>
                    <a:pt x="0" y="35"/>
                  </a:moveTo>
                  <a:lnTo>
                    <a:pt x="0" y="35"/>
                  </a:lnTo>
                  <a:lnTo>
                    <a:pt x="53" y="35"/>
                  </a:lnTo>
                  <a:lnTo>
                    <a:pt x="53" y="0"/>
                  </a:lnTo>
                  <a:lnTo>
                    <a:pt x="0" y="0"/>
                  </a:lnTo>
                  <a:lnTo>
                    <a:pt x="0" y="35"/>
                  </a:lnTo>
                  <a:close/>
                </a:path>
              </a:pathLst>
            </a:custGeom>
            <a:grpFill/>
            <a:ln w="0">
              <a:noFill/>
              <a:prstDash val="solid"/>
              <a:round/>
              <a:headEnd/>
              <a:tailEnd/>
            </a:ln>
          </p:spPr>
          <p:txBody>
            <a:bodyPr/>
            <a:lstStyle/>
            <a:p>
              <a:pPr defTabSz="543689">
                <a:defRPr/>
              </a:pPr>
              <a:endParaRPr lang="zh-CN" altLang="en-US" sz="3201"/>
            </a:p>
          </p:txBody>
        </p:sp>
        <p:sp>
          <p:nvSpPr>
            <p:cNvPr id="95" name="Freeform 29"/>
            <p:cNvSpPr>
              <a:spLocks/>
            </p:cNvSpPr>
            <p:nvPr/>
          </p:nvSpPr>
          <p:spPr bwMode="auto">
            <a:xfrm>
              <a:off x="5253038" y="1081088"/>
              <a:ext cx="17463" cy="28575"/>
            </a:xfrm>
            <a:custGeom>
              <a:avLst/>
              <a:gdLst>
                <a:gd name="T0" fmla="*/ 20 w 20"/>
                <a:gd name="T1" fmla="*/ 0 h 35"/>
                <a:gd name="T2" fmla="*/ 20 w 20"/>
                <a:gd name="T3" fmla="*/ 0 h 35"/>
                <a:gd name="T4" fmla="*/ 0 w 20"/>
                <a:gd name="T5" fmla="*/ 0 h 35"/>
                <a:gd name="T6" fmla="*/ 0 w 20"/>
                <a:gd name="T7" fmla="*/ 35 h 35"/>
                <a:gd name="T8" fmla="*/ 20 w 20"/>
                <a:gd name="T9" fmla="*/ 35 h 35"/>
                <a:gd name="T10" fmla="*/ 20 w 20"/>
                <a:gd name="T11" fmla="*/ 0 h 35"/>
              </a:gdLst>
              <a:ahLst/>
              <a:cxnLst>
                <a:cxn ang="0">
                  <a:pos x="T0" y="T1"/>
                </a:cxn>
                <a:cxn ang="0">
                  <a:pos x="T2" y="T3"/>
                </a:cxn>
                <a:cxn ang="0">
                  <a:pos x="T4" y="T5"/>
                </a:cxn>
                <a:cxn ang="0">
                  <a:pos x="T6" y="T7"/>
                </a:cxn>
                <a:cxn ang="0">
                  <a:pos x="T8" y="T9"/>
                </a:cxn>
                <a:cxn ang="0">
                  <a:pos x="T10" y="T11"/>
                </a:cxn>
              </a:cxnLst>
              <a:rect l="0" t="0" r="r" b="b"/>
              <a:pathLst>
                <a:path w="20" h="35">
                  <a:moveTo>
                    <a:pt x="20" y="0"/>
                  </a:moveTo>
                  <a:lnTo>
                    <a:pt x="20" y="0"/>
                  </a:lnTo>
                  <a:lnTo>
                    <a:pt x="0" y="0"/>
                  </a:lnTo>
                  <a:lnTo>
                    <a:pt x="0" y="35"/>
                  </a:lnTo>
                  <a:lnTo>
                    <a:pt x="20" y="35"/>
                  </a:lnTo>
                  <a:lnTo>
                    <a:pt x="20" y="0"/>
                  </a:lnTo>
                  <a:close/>
                </a:path>
              </a:pathLst>
            </a:custGeom>
            <a:grpFill/>
            <a:ln w="0">
              <a:noFill/>
              <a:prstDash val="solid"/>
              <a:round/>
              <a:headEnd/>
              <a:tailEnd/>
            </a:ln>
          </p:spPr>
          <p:txBody>
            <a:bodyPr/>
            <a:lstStyle/>
            <a:p>
              <a:pPr defTabSz="543689">
                <a:defRPr/>
              </a:pPr>
              <a:endParaRPr lang="zh-CN" altLang="en-US" sz="3201"/>
            </a:p>
          </p:txBody>
        </p:sp>
        <p:sp>
          <p:nvSpPr>
            <p:cNvPr id="96" name="Freeform 30"/>
            <p:cNvSpPr>
              <a:spLocks/>
            </p:cNvSpPr>
            <p:nvPr/>
          </p:nvSpPr>
          <p:spPr bwMode="auto">
            <a:xfrm>
              <a:off x="5280025" y="1155701"/>
              <a:ext cx="44450" cy="28575"/>
            </a:xfrm>
            <a:custGeom>
              <a:avLst/>
              <a:gdLst>
                <a:gd name="T0" fmla="*/ 0 w 53"/>
                <a:gd name="T1" fmla="*/ 34 h 34"/>
                <a:gd name="T2" fmla="*/ 0 w 53"/>
                <a:gd name="T3" fmla="*/ 34 h 34"/>
                <a:gd name="T4" fmla="*/ 53 w 53"/>
                <a:gd name="T5" fmla="*/ 34 h 34"/>
                <a:gd name="T6" fmla="*/ 53 w 53"/>
                <a:gd name="T7" fmla="*/ 0 h 34"/>
                <a:gd name="T8" fmla="*/ 0 w 53"/>
                <a:gd name="T9" fmla="*/ 0 h 34"/>
                <a:gd name="T10" fmla="*/ 0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0" y="34"/>
                  </a:moveTo>
                  <a:lnTo>
                    <a:pt x="0" y="34"/>
                  </a:lnTo>
                  <a:lnTo>
                    <a:pt x="53" y="34"/>
                  </a:lnTo>
                  <a:lnTo>
                    <a:pt x="53" y="0"/>
                  </a:lnTo>
                  <a:lnTo>
                    <a:pt x="0" y="0"/>
                  </a:lnTo>
                  <a:lnTo>
                    <a:pt x="0" y="34"/>
                  </a:lnTo>
                  <a:close/>
                </a:path>
              </a:pathLst>
            </a:custGeom>
            <a:grpFill/>
            <a:ln w="0">
              <a:noFill/>
              <a:prstDash val="solid"/>
              <a:round/>
              <a:headEnd/>
              <a:tailEnd/>
            </a:ln>
          </p:spPr>
          <p:txBody>
            <a:bodyPr/>
            <a:lstStyle/>
            <a:p>
              <a:pPr defTabSz="543689">
                <a:defRPr/>
              </a:pPr>
              <a:endParaRPr lang="zh-CN" altLang="en-US" sz="3201"/>
            </a:p>
          </p:txBody>
        </p:sp>
        <p:sp>
          <p:nvSpPr>
            <p:cNvPr id="97" name="Freeform 31"/>
            <p:cNvSpPr>
              <a:spLocks/>
            </p:cNvSpPr>
            <p:nvPr/>
          </p:nvSpPr>
          <p:spPr bwMode="auto">
            <a:xfrm>
              <a:off x="5253038" y="1155701"/>
              <a:ext cx="17463" cy="28575"/>
            </a:xfrm>
            <a:custGeom>
              <a:avLst/>
              <a:gdLst>
                <a:gd name="T0" fmla="*/ 20 w 20"/>
                <a:gd name="T1" fmla="*/ 0 h 34"/>
                <a:gd name="T2" fmla="*/ 20 w 20"/>
                <a:gd name="T3" fmla="*/ 0 h 34"/>
                <a:gd name="T4" fmla="*/ 0 w 20"/>
                <a:gd name="T5" fmla="*/ 0 h 34"/>
                <a:gd name="T6" fmla="*/ 0 w 20"/>
                <a:gd name="T7" fmla="*/ 34 h 34"/>
                <a:gd name="T8" fmla="*/ 20 w 20"/>
                <a:gd name="T9" fmla="*/ 34 h 34"/>
                <a:gd name="T10" fmla="*/ 2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20" y="0"/>
                  </a:moveTo>
                  <a:lnTo>
                    <a:pt x="20" y="0"/>
                  </a:lnTo>
                  <a:lnTo>
                    <a:pt x="0" y="0"/>
                  </a:lnTo>
                  <a:lnTo>
                    <a:pt x="0" y="34"/>
                  </a:lnTo>
                  <a:lnTo>
                    <a:pt x="20" y="34"/>
                  </a:lnTo>
                  <a:lnTo>
                    <a:pt x="20" y="0"/>
                  </a:lnTo>
                  <a:close/>
                </a:path>
              </a:pathLst>
            </a:custGeom>
            <a:grpFill/>
            <a:ln w="0">
              <a:noFill/>
              <a:prstDash val="solid"/>
              <a:round/>
              <a:headEnd/>
              <a:tailEnd/>
            </a:ln>
          </p:spPr>
          <p:txBody>
            <a:bodyPr/>
            <a:lstStyle/>
            <a:p>
              <a:pPr defTabSz="543689">
                <a:defRPr/>
              </a:pPr>
              <a:endParaRPr lang="zh-CN" altLang="en-US" sz="3201"/>
            </a:p>
          </p:txBody>
        </p:sp>
        <p:sp>
          <p:nvSpPr>
            <p:cNvPr id="98" name="Freeform 32"/>
            <p:cNvSpPr>
              <a:spLocks/>
            </p:cNvSpPr>
            <p:nvPr/>
          </p:nvSpPr>
          <p:spPr bwMode="auto">
            <a:xfrm>
              <a:off x="5280025" y="1228726"/>
              <a:ext cx="44450" cy="28575"/>
            </a:xfrm>
            <a:custGeom>
              <a:avLst/>
              <a:gdLst>
                <a:gd name="T0" fmla="*/ 0 w 53"/>
                <a:gd name="T1" fmla="*/ 34 h 34"/>
                <a:gd name="T2" fmla="*/ 0 w 53"/>
                <a:gd name="T3" fmla="*/ 34 h 34"/>
                <a:gd name="T4" fmla="*/ 53 w 53"/>
                <a:gd name="T5" fmla="*/ 34 h 34"/>
                <a:gd name="T6" fmla="*/ 53 w 53"/>
                <a:gd name="T7" fmla="*/ 0 h 34"/>
                <a:gd name="T8" fmla="*/ 0 w 53"/>
                <a:gd name="T9" fmla="*/ 0 h 34"/>
                <a:gd name="T10" fmla="*/ 0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0" y="34"/>
                  </a:moveTo>
                  <a:lnTo>
                    <a:pt x="0" y="34"/>
                  </a:lnTo>
                  <a:lnTo>
                    <a:pt x="53" y="34"/>
                  </a:lnTo>
                  <a:lnTo>
                    <a:pt x="53" y="0"/>
                  </a:lnTo>
                  <a:lnTo>
                    <a:pt x="0" y="0"/>
                  </a:lnTo>
                  <a:lnTo>
                    <a:pt x="0" y="34"/>
                  </a:lnTo>
                  <a:close/>
                </a:path>
              </a:pathLst>
            </a:custGeom>
            <a:grpFill/>
            <a:ln w="0">
              <a:noFill/>
              <a:prstDash val="solid"/>
              <a:round/>
              <a:headEnd/>
              <a:tailEnd/>
            </a:ln>
          </p:spPr>
          <p:txBody>
            <a:bodyPr/>
            <a:lstStyle/>
            <a:p>
              <a:pPr defTabSz="543689">
                <a:defRPr/>
              </a:pPr>
              <a:endParaRPr lang="zh-CN" altLang="en-US" sz="3201"/>
            </a:p>
          </p:txBody>
        </p:sp>
        <p:sp>
          <p:nvSpPr>
            <p:cNvPr id="99" name="Freeform 33"/>
            <p:cNvSpPr>
              <a:spLocks/>
            </p:cNvSpPr>
            <p:nvPr/>
          </p:nvSpPr>
          <p:spPr bwMode="auto">
            <a:xfrm>
              <a:off x="5253038" y="1228726"/>
              <a:ext cx="17463" cy="28575"/>
            </a:xfrm>
            <a:custGeom>
              <a:avLst/>
              <a:gdLst>
                <a:gd name="T0" fmla="*/ 20 w 20"/>
                <a:gd name="T1" fmla="*/ 0 h 34"/>
                <a:gd name="T2" fmla="*/ 20 w 20"/>
                <a:gd name="T3" fmla="*/ 0 h 34"/>
                <a:gd name="T4" fmla="*/ 0 w 20"/>
                <a:gd name="T5" fmla="*/ 0 h 34"/>
                <a:gd name="T6" fmla="*/ 0 w 20"/>
                <a:gd name="T7" fmla="*/ 34 h 34"/>
                <a:gd name="T8" fmla="*/ 20 w 20"/>
                <a:gd name="T9" fmla="*/ 34 h 34"/>
                <a:gd name="T10" fmla="*/ 2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20" y="0"/>
                  </a:moveTo>
                  <a:lnTo>
                    <a:pt x="20" y="0"/>
                  </a:lnTo>
                  <a:lnTo>
                    <a:pt x="0" y="0"/>
                  </a:lnTo>
                  <a:lnTo>
                    <a:pt x="0" y="34"/>
                  </a:lnTo>
                  <a:lnTo>
                    <a:pt x="20" y="34"/>
                  </a:lnTo>
                  <a:lnTo>
                    <a:pt x="20" y="0"/>
                  </a:lnTo>
                  <a:close/>
                </a:path>
              </a:pathLst>
            </a:custGeom>
            <a:grpFill/>
            <a:ln w="0">
              <a:noFill/>
              <a:prstDash val="solid"/>
              <a:round/>
              <a:headEnd/>
              <a:tailEnd/>
            </a:ln>
          </p:spPr>
          <p:txBody>
            <a:bodyPr/>
            <a:lstStyle/>
            <a:p>
              <a:pPr defTabSz="543689">
                <a:defRPr/>
              </a:pPr>
              <a:endParaRPr lang="zh-CN" altLang="en-US" sz="3201"/>
            </a:p>
          </p:txBody>
        </p:sp>
        <p:sp>
          <p:nvSpPr>
            <p:cNvPr id="100" name="Freeform 34"/>
            <p:cNvSpPr>
              <a:spLocks/>
            </p:cNvSpPr>
            <p:nvPr/>
          </p:nvSpPr>
          <p:spPr bwMode="auto">
            <a:xfrm>
              <a:off x="5253038" y="1192213"/>
              <a:ext cx="46038" cy="28575"/>
            </a:xfrm>
            <a:custGeom>
              <a:avLst/>
              <a:gdLst>
                <a:gd name="T0" fmla="*/ 54 w 54"/>
                <a:gd name="T1" fmla="*/ 34 h 34"/>
                <a:gd name="T2" fmla="*/ 54 w 54"/>
                <a:gd name="T3" fmla="*/ 34 h 34"/>
                <a:gd name="T4" fmla="*/ 0 w 54"/>
                <a:gd name="T5" fmla="*/ 34 h 34"/>
                <a:gd name="T6" fmla="*/ 0 w 54"/>
                <a:gd name="T7" fmla="*/ 0 h 34"/>
                <a:gd name="T8" fmla="*/ 54 w 54"/>
                <a:gd name="T9" fmla="*/ 0 h 34"/>
                <a:gd name="T10" fmla="*/ 54 w 54"/>
                <a:gd name="T11" fmla="*/ 34 h 34"/>
              </a:gdLst>
              <a:ahLst/>
              <a:cxnLst>
                <a:cxn ang="0">
                  <a:pos x="T0" y="T1"/>
                </a:cxn>
                <a:cxn ang="0">
                  <a:pos x="T2" y="T3"/>
                </a:cxn>
                <a:cxn ang="0">
                  <a:pos x="T4" y="T5"/>
                </a:cxn>
                <a:cxn ang="0">
                  <a:pos x="T6" y="T7"/>
                </a:cxn>
                <a:cxn ang="0">
                  <a:pos x="T8" y="T9"/>
                </a:cxn>
                <a:cxn ang="0">
                  <a:pos x="T10" y="T11"/>
                </a:cxn>
              </a:cxnLst>
              <a:rect l="0" t="0" r="r" b="b"/>
              <a:pathLst>
                <a:path w="54" h="34">
                  <a:moveTo>
                    <a:pt x="54" y="34"/>
                  </a:moveTo>
                  <a:lnTo>
                    <a:pt x="54" y="34"/>
                  </a:lnTo>
                  <a:lnTo>
                    <a:pt x="0" y="34"/>
                  </a:lnTo>
                  <a:lnTo>
                    <a:pt x="0" y="0"/>
                  </a:lnTo>
                  <a:lnTo>
                    <a:pt x="54" y="0"/>
                  </a:lnTo>
                  <a:lnTo>
                    <a:pt x="54" y="34"/>
                  </a:lnTo>
                  <a:close/>
                </a:path>
              </a:pathLst>
            </a:custGeom>
            <a:grpFill/>
            <a:ln w="0">
              <a:noFill/>
              <a:prstDash val="solid"/>
              <a:round/>
              <a:headEnd/>
              <a:tailEnd/>
            </a:ln>
          </p:spPr>
          <p:txBody>
            <a:bodyPr/>
            <a:lstStyle/>
            <a:p>
              <a:pPr defTabSz="543689">
                <a:defRPr/>
              </a:pPr>
              <a:endParaRPr lang="zh-CN" altLang="en-US" sz="3201"/>
            </a:p>
          </p:txBody>
        </p:sp>
        <p:sp>
          <p:nvSpPr>
            <p:cNvPr id="101" name="Freeform 35"/>
            <p:cNvSpPr>
              <a:spLocks/>
            </p:cNvSpPr>
            <p:nvPr/>
          </p:nvSpPr>
          <p:spPr bwMode="auto">
            <a:xfrm>
              <a:off x="5307013" y="1192213"/>
              <a:ext cx="17463" cy="28575"/>
            </a:xfrm>
            <a:custGeom>
              <a:avLst/>
              <a:gdLst>
                <a:gd name="T0" fmla="*/ 0 w 20"/>
                <a:gd name="T1" fmla="*/ 0 h 34"/>
                <a:gd name="T2" fmla="*/ 0 w 20"/>
                <a:gd name="T3" fmla="*/ 0 h 34"/>
                <a:gd name="T4" fmla="*/ 20 w 20"/>
                <a:gd name="T5" fmla="*/ 0 h 34"/>
                <a:gd name="T6" fmla="*/ 20 w 20"/>
                <a:gd name="T7" fmla="*/ 34 h 34"/>
                <a:gd name="T8" fmla="*/ 0 w 20"/>
                <a:gd name="T9" fmla="*/ 34 h 34"/>
                <a:gd name="T10" fmla="*/ 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0" y="0"/>
                  </a:moveTo>
                  <a:lnTo>
                    <a:pt x="0" y="0"/>
                  </a:lnTo>
                  <a:lnTo>
                    <a:pt x="20" y="0"/>
                  </a:lnTo>
                  <a:lnTo>
                    <a:pt x="20" y="34"/>
                  </a:lnTo>
                  <a:lnTo>
                    <a:pt x="0" y="34"/>
                  </a:lnTo>
                  <a:lnTo>
                    <a:pt x="0" y="0"/>
                  </a:lnTo>
                  <a:close/>
                </a:path>
              </a:pathLst>
            </a:custGeom>
            <a:grpFill/>
            <a:ln w="0">
              <a:noFill/>
              <a:prstDash val="solid"/>
              <a:round/>
              <a:headEnd/>
              <a:tailEnd/>
            </a:ln>
          </p:spPr>
          <p:txBody>
            <a:bodyPr/>
            <a:lstStyle/>
            <a:p>
              <a:pPr defTabSz="543689">
                <a:defRPr/>
              </a:pPr>
              <a:endParaRPr lang="zh-CN" altLang="en-US" sz="3201"/>
            </a:p>
          </p:txBody>
        </p:sp>
        <p:sp>
          <p:nvSpPr>
            <p:cNvPr id="102" name="Freeform 36"/>
            <p:cNvSpPr>
              <a:spLocks/>
            </p:cNvSpPr>
            <p:nvPr/>
          </p:nvSpPr>
          <p:spPr bwMode="auto">
            <a:xfrm>
              <a:off x="5253038" y="1117601"/>
              <a:ext cx="46038" cy="30163"/>
            </a:xfrm>
            <a:custGeom>
              <a:avLst/>
              <a:gdLst>
                <a:gd name="T0" fmla="*/ 54 w 54"/>
                <a:gd name="T1" fmla="*/ 34 h 34"/>
                <a:gd name="T2" fmla="*/ 54 w 54"/>
                <a:gd name="T3" fmla="*/ 34 h 34"/>
                <a:gd name="T4" fmla="*/ 0 w 54"/>
                <a:gd name="T5" fmla="*/ 34 h 34"/>
                <a:gd name="T6" fmla="*/ 0 w 54"/>
                <a:gd name="T7" fmla="*/ 0 h 34"/>
                <a:gd name="T8" fmla="*/ 54 w 54"/>
                <a:gd name="T9" fmla="*/ 0 h 34"/>
                <a:gd name="T10" fmla="*/ 54 w 54"/>
                <a:gd name="T11" fmla="*/ 34 h 34"/>
              </a:gdLst>
              <a:ahLst/>
              <a:cxnLst>
                <a:cxn ang="0">
                  <a:pos x="T0" y="T1"/>
                </a:cxn>
                <a:cxn ang="0">
                  <a:pos x="T2" y="T3"/>
                </a:cxn>
                <a:cxn ang="0">
                  <a:pos x="T4" y="T5"/>
                </a:cxn>
                <a:cxn ang="0">
                  <a:pos x="T6" y="T7"/>
                </a:cxn>
                <a:cxn ang="0">
                  <a:pos x="T8" y="T9"/>
                </a:cxn>
                <a:cxn ang="0">
                  <a:pos x="T10" y="T11"/>
                </a:cxn>
              </a:cxnLst>
              <a:rect l="0" t="0" r="r" b="b"/>
              <a:pathLst>
                <a:path w="54" h="34">
                  <a:moveTo>
                    <a:pt x="54" y="34"/>
                  </a:moveTo>
                  <a:lnTo>
                    <a:pt x="54" y="34"/>
                  </a:lnTo>
                  <a:lnTo>
                    <a:pt x="0" y="34"/>
                  </a:lnTo>
                  <a:lnTo>
                    <a:pt x="0" y="0"/>
                  </a:lnTo>
                  <a:lnTo>
                    <a:pt x="54" y="0"/>
                  </a:lnTo>
                  <a:lnTo>
                    <a:pt x="54" y="34"/>
                  </a:lnTo>
                  <a:close/>
                </a:path>
              </a:pathLst>
            </a:custGeom>
            <a:grpFill/>
            <a:ln w="0">
              <a:noFill/>
              <a:prstDash val="solid"/>
              <a:round/>
              <a:headEnd/>
              <a:tailEnd/>
            </a:ln>
          </p:spPr>
          <p:txBody>
            <a:bodyPr/>
            <a:lstStyle/>
            <a:p>
              <a:pPr defTabSz="543689">
                <a:defRPr/>
              </a:pPr>
              <a:endParaRPr lang="zh-CN" altLang="en-US" sz="3201"/>
            </a:p>
          </p:txBody>
        </p:sp>
        <p:sp>
          <p:nvSpPr>
            <p:cNvPr id="103" name="Freeform 37"/>
            <p:cNvSpPr>
              <a:spLocks/>
            </p:cNvSpPr>
            <p:nvPr/>
          </p:nvSpPr>
          <p:spPr bwMode="auto">
            <a:xfrm>
              <a:off x="5307013" y="1117601"/>
              <a:ext cx="17463" cy="30163"/>
            </a:xfrm>
            <a:custGeom>
              <a:avLst/>
              <a:gdLst>
                <a:gd name="T0" fmla="*/ 0 w 20"/>
                <a:gd name="T1" fmla="*/ 0 h 34"/>
                <a:gd name="T2" fmla="*/ 0 w 20"/>
                <a:gd name="T3" fmla="*/ 0 h 34"/>
                <a:gd name="T4" fmla="*/ 20 w 20"/>
                <a:gd name="T5" fmla="*/ 0 h 34"/>
                <a:gd name="T6" fmla="*/ 20 w 20"/>
                <a:gd name="T7" fmla="*/ 34 h 34"/>
                <a:gd name="T8" fmla="*/ 0 w 20"/>
                <a:gd name="T9" fmla="*/ 34 h 34"/>
                <a:gd name="T10" fmla="*/ 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0" y="0"/>
                  </a:moveTo>
                  <a:lnTo>
                    <a:pt x="0" y="0"/>
                  </a:lnTo>
                  <a:lnTo>
                    <a:pt x="20" y="0"/>
                  </a:lnTo>
                  <a:lnTo>
                    <a:pt x="20" y="34"/>
                  </a:lnTo>
                  <a:lnTo>
                    <a:pt x="0" y="34"/>
                  </a:lnTo>
                  <a:lnTo>
                    <a:pt x="0" y="0"/>
                  </a:lnTo>
                  <a:close/>
                </a:path>
              </a:pathLst>
            </a:custGeom>
            <a:grpFill/>
            <a:ln w="0">
              <a:noFill/>
              <a:prstDash val="solid"/>
              <a:round/>
              <a:headEnd/>
              <a:tailEnd/>
            </a:ln>
          </p:spPr>
          <p:txBody>
            <a:bodyPr/>
            <a:lstStyle/>
            <a:p>
              <a:pPr defTabSz="543689">
                <a:defRPr/>
              </a:pPr>
              <a:endParaRPr lang="zh-CN" altLang="en-US" sz="3201"/>
            </a:p>
          </p:txBody>
        </p:sp>
        <p:sp>
          <p:nvSpPr>
            <p:cNvPr id="104" name="Freeform 38"/>
            <p:cNvSpPr>
              <a:spLocks/>
            </p:cNvSpPr>
            <p:nvPr/>
          </p:nvSpPr>
          <p:spPr bwMode="auto">
            <a:xfrm>
              <a:off x="5253038" y="1042988"/>
              <a:ext cx="46038" cy="30163"/>
            </a:xfrm>
            <a:custGeom>
              <a:avLst/>
              <a:gdLst>
                <a:gd name="T0" fmla="*/ 54 w 54"/>
                <a:gd name="T1" fmla="*/ 34 h 34"/>
                <a:gd name="T2" fmla="*/ 54 w 54"/>
                <a:gd name="T3" fmla="*/ 34 h 34"/>
                <a:gd name="T4" fmla="*/ 0 w 54"/>
                <a:gd name="T5" fmla="*/ 34 h 34"/>
                <a:gd name="T6" fmla="*/ 0 w 54"/>
                <a:gd name="T7" fmla="*/ 0 h 34"/>
                <a:gd name="T8" fmla="*/ 54 w 54"/>
                <a:gd name="T9" fmla="*/ 0 h 34"/>
                <a:gd name="T10" fmla="*/ 54 w 54"/>
                <a:gd name="T11" fmla="*/ 34 h 34"/>
              </a:gdLst>
              <a:ahLst/>
              <a:cxnLst>
                <a:cxn ang="0">
                  <a:pos x="T0" y="T1"/>
                </a:cxn>
                <a:cxn ang="0">
                  <a:pos x="T2" y="T3"/>
                </a:cxn>
                <a:cxn ang="0">
                  <a:pos x="T4" y="T5"/>
                </a:cxn>
                <a:cxn ang="0">
                  <a:pos x="T6" y="T7"/>
                </a:cxn>
                <a:cxn ang="0">
                  <a:pos x="T8" y="T9"/>
                </a:cxn>
                <a:cxn ang="0">
                  <a:pos x="T10" y="T11"/>
                </a:cxn>
              </a:cxnLst>
              <a:rect l="0" t="0" r="r" b="b"/>
              <a:pathLst>
                <a:path w="54" h="34">
                  <a:moveTo>
                    <a:pt x="54" y="34"/>
                  </a:moveTo>
                  <a:lnTo>
                    <a:pt x="54" y="34"/>
                  </a:lnTo>
                  <a:lnTo>
                    <a:pt x="0" y="34"/>
                  </a:lnTo>
                  <a:lnTo>
                    <a:pt x="0" y="0"/>
                  </a:lnTo>
                  <a:lnTo>
                    <a:pt x="54" y="0"/>
                  </a:lnTo>
                  <a:lnTo>
                    <a:pt x="54" y="34"/>
                  </a:lnTo>
                  <a:close/>
                </a:path>
              </a:pathLst>
            </a:custGeom>
            <a:grpFill/>
            <a:ln w="0">
              <a:noFill/>
              <a:prstDash val="solid"/>
              <a:round/>
              <a:headEnd/>
              <a:tailEnd/>
            </a:ln>
          </p:spPr>
          <p:txBody>
            <a:bodyPr/>
            <a:lstStyle/>
            <a:p>
              <a:pPr defTabSz="543689">
                <a:defRPr/>
              </a:pPr>
              <a:endParaRPr lang="zh-CN" altLang="en-US" sz="3201"/>
            </a:p>
          </p:txBody>
        </p:sp>
        <p:sp>
          <p:nvSpPr>
            <p:cNvPr id="105" name="Freeform 39"/>
            <p:cNvSpPr>
              <a:spLocks/>
            </p:cNvSpPr>
            <p:nvPr/>
          </p:nvSpPr>
          <p:spPr bwMode="auto">
            <a:xfrm>
              <a:off x="5307013" y="1042988"/>
              <a:ext cx="17463" cy="30163"/>
            </a:xfrm>
            <a:custGeom>
              <a:avLst/>
              <a:gdLst>
                <a:gd name="T0" fmla="*/ 0 w 20"/>
                <a:gd name="T1" fmla="*/ 0 h 34"/>
                <a:gd name="T2" fmla="*/ 0 w 20"/>
                <a:gd name="T3" fmla="*/ 0 h 34"/>
                <a:gd name="T4" fmla="*/ 20 w 20"/>
                <a:gd name="T5" fmla="*/ 0 h 34"/>
                <a:gd name="T6" fmla="*/ 20 w 20"/>
                <a:gd name="T7" fmla="*/ 34 h 34"/>
                <a:gd name="T8" fmla="*/ 0 w 20"/>
                <a:gd name="T9" fmla="*/ 34 h 34"/>
                <a:gd name="T10" fmla="*/ 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0" y="0"/>
                  </a:moveTo>
                  <a:lnTo>
                    <a:pt x="0" y="0"/>
                  </a:lnTo>
                  <a:lnTo>
                    <a:pt x="20" y="0"/>
                  </a:lnTo>
                  <a:lnTo>
                    <a:pt x="20" y="34"/>
                  </a:lnTo>
                  <a:lnTo>
                    <a:pt x="0" y="34"/>
                  </a:lnTo>
                  <a:lnTo>
                    <a:pt x="0" y="0"/>
                  </a:lnTo>
                  <a:close/>
                </a:path>
              </a:pathLst>
            </a:custGeom>
            <a:grpFill/>
            <a:ln w="0">
              <a:noFill/>
              <a:prstDash val="solid"/>
              <a:round/>
              <a:headEnd/>
              <a:tailEnd/>
            </a:ln>
          </p:spPr>
          <p:txBody>
            <a:bodyPr/>
            <a:lstStyle/>
            <a:p>
              <a:pPr defTabSz="543689">
                <a:defRPr/>
              </a:pPr>
              <a:endParaRPr lang="zh-CN" altLang="en-US" sz="3201"/>
            </a:p>
          </p:txBody>
        </p:sp>
        <p:sp>
          <p:nvSpPr>
            <p:cNvPr id="106" name="Freeform 40"/>
            <p:cNvSpPr>
              <a:spLocks/>
            </p:cNvSpPr>
            <p:nvPr/>
          </p:nvSpPr>
          <p:spPr bwMode="auto">
            <a:xfrm>
              <a:off x="5067300" y="938213"/>
              <a:ext cx="441325" cy="390525"/>
            </a:xfrm>
            <a:custGeom>
              <a:avLst/>
              <a:gdLst>
                <a:gd name="T0" fmla="*/ 466 w 518"/>
                <a:gd name="T1" fmla="*/ 456 h 456"/>
                <a:gd name="T2" fmla="*/ 466 w 518"/>
                <a:gd name="T3" fmla="*/ 456 h 456"/>
                <a:gd name="T4" fmla="*/ 401 w 518"/>
                <a:gd name="T5" fmla="*/ 456 h 456"/>
                <a:gd name="T6" fmla="*/ 389 w 518"/>
                <a:gd name="T7" fmla="*/ 444 h 456"/>
                <a:gd name="T8" fmla="*/ 401 w 518"/>
                <a:gd name="T9" fmla="*/ 432 h 456"/>
                <a:gd name="T10" fmla="*/ 466 w 518"/>
                <a:gd name="T11" fmla="*/ 432 h 456"/>
                <a:gd name="T12" fmla="*/ 493 w 518"/>
                <a:gd name="T13" fmla="*/ 409 h 456"/>
                <a:gd name="T14" fmla="*/ 493 w 518"/>
                <a:gd name="T15" fmla="*/ 47 h 456"/>
                <a:gd name="T16" fmla="*/ 466 w 518"/>
                <a:gd name="T17" fmla="*/ 24 h 456"/>
                <a:gd name="T18" fmla="*/ 52 w 518"/>
                <a:gd name="T19" fmla="*/ 24 h 456"/>
                <a:gd name="T20" fmla="*/ 25 w 518"/>
                <a:gd name="T21" fmla="*/ 47 h 456"/>
                <a:gd name="T22" fmla="*/ 25 w 518"/>
                <a:gd name="T23" fmla="*/ 409 h 456"/>
                <a:gd name="T24" fmla="*/ 52 w 518"/>
                <a:gd name="T25" fmla="*/ 432 h 456"/>
                <a:gd name="T26" fmla="*/ 310 w 518"/>
                <a:gd name="T27" fmla="*/ 432 h 456"/>
                <a:gd name="T28" fmla="*/ 322 w 518"/>
                <a:gd name="T29" fmla="*/ 444 h 456"/>
                <a:gd name="T30" fmla="*/ 310 w 518"/>
                <a:gd name="T31" fmla="*/ 456 h 456"/>
                <a:gd name="T32" fmla="*/ 52 w 518"/>
                <a:gd name="T33" fmla="*/ 456 h 456"/>
                <a:gd name="T34" fmla="*/ 0 w 518"/>
                <a:gd name="T35" fmla="*/ 409 h 456"/>
                <a:gd name="T36" fmla="*/ 0 w 518"/>
                <a:gd name="T37" fmla="*/ 47 h 456"/>
                <a:gd name="T38" fmla="*/ 52 w 518"/>
                <a:gd name="T39" fmla="*/ 0 h 456"/>
                <a:gd name="T40" fmla="*/ 466 w 518"/>
                <a:gd name="T41" fmla="*/ 0 h 456"/>
                <a:gd name="T42" fmla="*/ 518 w 518"/>
                <a:gd name="T43" fmla="*/ 47 h 456"/>
                <a:gd name="T44" fmla="*/ 518 w 518"/>
                <a:gd name="T45" fmla="*/ 409 h 456"/>
                <a:gd name="T46" fmla="*/ 466 w 518"/>
                <a:gd name="T47"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8" h="456">
                  <a:moveTo>
                    <a:pt x="466" y="456"/>
                  </a:moveTo>
                  <a:lnTo>
                    <a:pt x="466" y="456"/>
                  </a:lnTo>
                  <a:lnTo>
                    <a:pt x="401" y="456"/>
                  </a:lnTo>
                  <a:cubicBezTo>
                    <a:pt x="394" y="456"/>
                    <a:pt x="389" y="451"/>
                    <a:pt x="389" y="444"/>
                  </a:cubicBezTo>
                  <a:cubicBezTo>
                    <a:pt x="389" y="437"/>
                    <a:pt x="394" y="432"/>
                    <a:pt x="401" y="432"/>
                  </a:cubicBezTo>
                  <a:lnTo>
                    <a:pt x="466" y="432"/>
                  </a:lnTo>
                  <a:cubicBezTo>
                    <a:pt x="481" y="432"/>
                    <a:pt x="493" y="422"/>
                    <a:pt x="493" y="409"/>
                  </a:cubicBezTo>
                  <a:lnTo>
                    <a:pt x="493" y="47"/>
                  </a:lnTo>
                  <a:cubicBezTo>
                    <a:pt x="493" y="35"/>
                    <a:pt x="481" y="24"/>
                    <a:pt x="466" y="24"/>
                  </a:cubicBezTo>
                  <a:lnTo>
                    <a:pt x="52" y="24"/>
                  </a:lnTo>
                  <a:cubicBezTo>
                    <a:pt x="37" y="24"/>
                    <a:pt x="25" y="35"/>
                    <a:pt x="25" y="47"/>
                  </a:cubicBezTo>
                  <a:lnTo>
                    <a:pt x="25" y="409"/>
                  </a:lnTo>
                  <a:cubicBezTo>
                    <a:pt x="25" y="422"/>
                    <a:pt x="37" y="432"/>
                    <a:pt x="52" y="432"/>
                  </a:cubicBezTo>
                  <a:lnTo>
                    <a:pt x="310" y="432"/>
                  </a:lnTo>
                  <a:cubicBezTo>
                    <a:pt x="317" y="432"/>
                    <a:pt x="322" y="437"/>
                    <a:pt x="322" y="444"/>
                  </a:cubicBezTo>
                  <a:cubicBezTo>
                    <a:pt x="322" y="451"/>
                    <a:pt x="317" y="456"/>
                    <a:pt x="310" y="456"/>
                  </a:cubicBezTo>
                  <a:lnTo>
                    <a:pt x="52" y="456"/>
                  </a:lnTo>
                  <a:cubicBezTo>
                    <a:pt x="23" y="456"/>
                    <a:pt x="0" y="435"/>
                    <a:pt x="0" y="409"/>
                  </a:cubicBezTo>
                  <a:lnTo>
                    <a:pt x="0" y="47"/>
                  </a:lnTo>
                  <a:cubicBezTo>
                    <a:pt x="0" y="21"/>
                    <a:pt x="23" y="0"/>
                    <a:pt x="52" y="0"/>
                  </a:cubicBezTo>
                  <a:lnTo>
                    <a:pt x="466" y="0"/>
                  </a:lnTo>
                  <a:cubicBezTo>
                    <a:pt x="495" y="0"/>
                    <a:pt x="518" y="21"/>
                    <a:pt x="518" y="47"/>
                  </a:cubicBezTo>
                  <a:lnTo>
                    <a:pt x="518" y="409"/>
                  </a:lnTo>
                  <a:cubicBezTo>
                    <a:pt x="518" y="435"/>
                    <a:pt x="495" y="456"/>
                    <a:pt x="466" y="456"/>
                  </a:cubicBezTo>
                  <a:close/>
                </a:path>
              </a:pathLst>
            </a:custGeom>
            <a:grpFill/>
            <a:ln w="0">
              <a:noFill/>
              <a:prstDash val="solid"/>
              <a:round/>
              <a:headEnd/>
              <a:tailEnd/>
            </a:ln>
          </p:spPr>
          <p:txBody>
            <a:bodyPr/>
            <a:lstStyle/>
            <a:p>
              <a:pPr defTabSz="543689">
                <a:defRPr/>
              </a:pPr>
              <a:endParaRPr lang="zh-CN" altLang="en-US" sz="3201"/>
            </a:p>
          </p:txBody>
        </p:sp>
        <p:sp>
          <p:nvSpPr>
            <p:cNvPr id="107" name="Freeform 41"/>
            <p:cNvSpPr>
              <a:spLocks/>
            </p:cNvSpPr>
            <p:nvPr/>
          </p:nvSpPr>
          <p:spPr bwMode="auto">
            <a:xfrm>
              <a:off x="5310188" y="1295401"/>
              <a:ext cx="42863" cy="44450"/>
            </a:xfrm>
            <a:custGeom>
              <a:avLst/>
              <a:gdLst>
                <a:gd name="T0" fmla="*/ 51 w 51"/>
                <a:gd name="T1" fmla="*/ 26 h 52"/>
                <a:gd name="T2" fmla="*/ 51 w 51"/>
                <a:gd name="T3" fmla="*/ 26 h 52"/>
                <a:gd name="T4" fmla="*/ 25 w 51"/>
                <a:gd name="T5" fmla="*/ 52 h 52"/>
                <a:gd name="T6" fmla="*/ 0 w 51"/>
                <a:gd name="T7" fmla="*/ 26 h 52"/>
                <a:gd name="T8" fmla="*/ 25 w 51"/>
                <a:gd name="T9" fmla="*/ 0 h 52"/>
                <a:gd name="T10" fmla="*/ 51 w 51"/>
                <a:gd name="T11" fmla="*/ 26 h 52"/>
              </a:gdLst>
              <a:ahLst/>
              <a:cxnLst>
                <a:cxn ang="0">
                  <a:pos x="T0" y="T1"/>
                </a:cxn>
                <a:cxn ang="0">
                  <a:pos x="T2" y="T3"/>
                </a:cxn>
                <a:cxn ang="0">
                  <a:pos x="T4" y="T5"/>
                </a:cxn>
                <a:cxn ang="0">
                  <a:pos x="T6" y="T7"/>
                </a:cxn>
                <a:cxn ang="0">
                  <a:pos x="T8" y="T9"/>
                </a:cxn>
                <a:cxn ang="0">
                  <a:pos x="T10" y="T11"/>
                </a:cxn>
              </a:cxnLst>
              <a:rect l="0" t="0" r="r" b="b"/>
              <a:pathLst>
                <a:path w="51" h="52">
                  <a:moveTo>
                    <a:pt x="51" y="26"/>
                  </a:moveTo>
                  <a:lnTo>
                    <a:pt x="51" y="26"/>
                  </a:lnTo>
                  <a:cubicBezTo>
                    <a:pt x="51" y="40"/>
                    <a:pt x="40" y="52"/>
                    <a:pt x="25" y="52"/>
                  </a:cubicBezTo>
                  <a:cubicBezTo>
                    <a:pt x="11" y="52"/>
                    <a:pt x="0" y="40"/>
                    <a:pt x="0" y="26"/>
                  </a:cubicBezTo>
                  <a:cubicBezTo>
                    <a:pt x="0" y="12"/>
                    <a:pt x="11" y="0"/>
                    <a:pt x="25" y="0"/>
                  </a:cubicBezTo>
                  <a:cubicBezTo>
                    <a:pt x="40" y="0"/>
                    <a:pt x="51" y="12"/>
                    <a:pt x="51" y="26"/>
                  </a:cubicBezTo>
                  <a:close/>
                </a:path>
              </a:pathLst>
            </a:custGeom>
            <a:grpFill/>
            <a:ln w="0">
              <a:noFill/>
              <a:prstDash val="solid"/>
              <a:round/>
              <a:headEnd/>
              <a:tailEnd/>
            </a:ln>
          </p:spPr>
          <p:txBody>
            <a:bodyPr/>
            <a:lstStyle/>
            <a:p>
              <a:pPr defTabSz="543689">
                <a:defRPr/>
              </a:pPr>
              <a:endParaRPr lang="zh-CN" altLang="en-US" sz="3201"/>
            </a:p>
          </p:txBody>
        </p:sp>
        <p:sp>
          <p:nvSpPr>
            <p:cNvPr id="108" name="Freeform 42"/>
            <p:cNvSpPr>
              <a:spLocks/>
            </p:cNvSpPr>
            <p:nvPr/>
          </p:nvSpPr>
          <p:spPr bwMode="auto">
            <a:xfrm>
              <a:off x="5387975" y="1295401"/>
              <a:ext cx="42863" cy="44450"/>
            </a:xfrm>
            <a:custGeom>
              <a:avLst/>
              <a:gdLst>
                <a:gd name="T0" fmla="*/ 51 w 51"/>
                <a:gd name="T1" fmla="*/ 26 h 52"/>
                <a:gd name="T2" fmla="*/ 51 w 51"/>
                <a:gd name="T3" fmla="*/ 26 h 52"/>
                <a:gd name="T4" fmla="*/ 25 w 51"/>
                <a:gd name="T5" fmla="*/ 52 h 52"/>
                <a:gd name="T6" fmla="*/ 0 w 51"/>
                <a:gd name="T7" fmla="*/ 26 h 52"/>
                <a:gd name="T8" fmla="*/ 25 w 51"/>
                <a:gd name="T9" fmla="*/ 0 h 52"/>
                <a:gd name="T10" fmla="*/ 51 w 51"/>
                <a:gd name="T11" fmla="*/ 26 h 52"/>
              </a:gdLst>
              <a:ahLst/>
              <a:cxnLst>
                <a:cxn ang="0">
                  <a:pos x="T0" y="T1"/>
                </a:cxn>
                <a:cxn ang="0">
                  <a:pos x="T2" y="T3"/>
                </a:cxn>
                <a:cxn ang="0">
                  <a:pos x="T4" y="T5"/>
                </a:cxn>
                <a:cxn ang="0">
                  <a:pos x="T6" y="T7"/>
                </a:cxn>
                <a:cxn ang="0">
                  <a:pos x="T8" y="T9"/>
                </a:cxn>
                <a:cxn ang="0">
                  <a:pos x="T10" y="T11"/>
                </a:cxn>
              </a:cxnLst>
              <a:rect l="0" t="0" r="r" b="b"/>
              <a:pathLst>
                <a:path w="51" h="52">
                  <a:moveTo>
                    <a:pt x="51" y="26"/>
                  </a:moveTo>
                  <a:lnTo>
                    <a:pt x="51" y="26"/>
                  </a:lnTo>
                  <a:cubicBezTo>
                    <a:pt x="51" y="40"/>
                    <a:pt x="40" y="52"/>
                    <a:pt x="25" y="52"/>
                  </a:cubicBezTo>
                  <a:cubicBezTo>
                    <a:pt x="11" y="52"/>
                    <a:pt x="0" y="40"/>
                    <a:pt x="0" y="26"/>
                  </a:cubicBezTo>
                  <a:cubicBezTo>
                    <a:pt x="0" y="12"/>
                    <a:pt x="11" y="0"/>
                    <a:pt x="25" y="0"/>
                  </a:cubicBezTo>
                  <a:cubicBezTo>
                    <a:pt x="40" y="0"/>
                    <a:pt x="51" y="12"/>
                    <a:pt x="51" y="26"/>
                  </a:cubicBezTo>
                  <a:close/>
                </a:path>
              </a:pathLst>
            </a:custGeom>
            <a:grpFill/>
            <a:ln w="0">
              <a:noFill/>
              <a:prstDash val="solid"/>
              <a:round/>
              <a:headEnd/>
              <a:tailEnd/>
            </a:ln>
          </p:spPr>
          <p:txBody>
            <a:bodyPr/>
            <a:lstStyle/>
            <a:p>
              <a:pPr defTabSz="543689">
                <a:defRPr/>
              </a:pPr>
              <a:endParaRPr lang="zh-CN" altLang="en-US" sz="3201"/>
            </a:p>
          </p:txBody>
        </p:sp>
      </p:grpSp>
      <p:grpSp>
        <p:nvGrpSpPr>
          <p:cNvPr id="109" name="组合 19613"/>
          <p:cNvGrpSpPr/>
          <p:nvPr/>
        </p:nvGrpSpPr>
        <p:grpSpPr>
          <a:xfrm>
            <a:off x="9310579" y="1701626"/>
            <a:ext cx="520821" cy="510235"/>
            <a:chOff x="7445375" y="935038"/>
            <a:chExt cx="390525" cy="382588"/>
          </a:xfrm>
          <a:solidFill>
            <a:srgbClr val="3C3C3B"/>
          </a:solidFill>
        </p:grpSpPr>
        <p:sp>
          <p:nvSpPr>
            <p:cNvPr id="110" name="Freeform 87"/>
            <p:cNvSpPr>
              <a:spLocks noEditPoints="1"/>
            </p:cNvSpPr>
            <p:nvPr/>
          </p:nvSpPr>
          <p:spPr bwMode="auto">
            <a:xfrm>
              <a:off x="7445375" y="935038"/>
              <a:ext cx="390525" cy="217488"/>
            </a:xfrm>
            <a:custGeom>
              <a:avLst/>
              <a:gdLst>
                <a:gd name="T0" fmla="*/ 229 w 458"/>
                <a:gd name="T1" fmla="*/ 25 h 255"/>
                <a:gd name="T2" fmla="*/ 229 w 458"/>
                <a:gd name="T3" fmla="*/ 25 h 255"/>
                <a:gd name="T4" fmla="*/ 24 w 458"/>
                <a:gd name="T5" fmla="*/ 128 h 255"/>
                <a:gd name="T6" fmla="*/ 229 w 458"/>
                <a:gd name="T7" fmla="*/ 231 h 255"/>
                <a:gd name="T8" fmla="*/ 434 w 458"/>
                <a:gd name="T9" fmla="*/ 128 h 255"/>
                <a:gd name="T10" fmla="*/ 229 w 458"/>
                <a:gd name="T11" fmla="*/ 25 h 255"/>
                <a:gd name="T12" fmla="*/ 229 w 458"/>
                <a:gd name="T13" fmla="*/ 255 h 255"/>
                <a:gd name="T14" fmla="*/ 229 w 458"/>
                <a:gd name="T15" fmla="*/ 255 h 255"/>
                <a:gd name="T16" fmla="*/ 0 w 458"/>
                <a:gd name="T17" fmla="*/ 128 h 255"/>
                <a:gd name="T18" fmla="*/ 229 w 458"/>
                <a:gd name="T19" fmla="*/ 0 h 255"/>
                <a:gd name="T20" fmla="*/ 458 w 458"/>
                <a:gd name="T21" fmla="*/ 128 h 255"/>
                <a:gd name="T22" fmla="*/ 229 w 458"/>
                <a:gd name="T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8" h="255">
                  <a:moveTo>
                    <a:pt x="229" y="25"/>
                  </a:moveTo>
                  <a:lnTo>
                    <a:pt x="229" y="25"/>
                  </a:lnTo>
                  <a:cubicBezTo>
                    <a:pt x="118" y="25"/>
                    <a:pt x="24" y="72"/>
                    <a:pt x="24" y="128"/>
                  </a:cubicBezTo>
                  <a:cubicBezTo>
                    <a:pt x="24" y="184"/>
                    <a:pt x="118" y="231"/>
                    <a:pt x="229" y="231"/>
                  </a:cubicBezTo>
                  <a:cubicBezTo>
                    <a:pt x="340" y="231"/>
                    <a:pt x="434" y="184"/>
                    <a:pt x="434" y="128"/>
                  </a:cubicBezTo>
                  <a:cubicBezTo>
                    <a:pt x="434" y="72"/>
                    <a:pt x="340" y="25"/>
                    <a:pt x="229" y="25"/>
                  </a:cubicBezTo>
                  <a:close/>
                  <a:moveTo>
                    <a:pt x="229" y="255"/>
                  </a:moveTo>
                  <a:lnTo>
                    <a:pt x="229" y="255"/>
                  </a:lnTo>
                  <a:cubicBezTo>
                    <a:pt x="100" y="255"/>
                    <a:pt x="0" y="199"/>
                    <a:pt x="0" y="128"/>
                  </a:cubicBezTo>
                  <a:cubicBezTo>
                    <a:pt x="0" y="56"/>
                    <a:pt x="100" y="0"/>
                    <a:pt x="229" y="0"/>
                  </a:cubicBezTo>
                  <a:cubicBezTo>
                    <a:pt x="358" y="0"/>
                    <a:pt x="458" y="56"/>
                    <a:pt x="458" y="128"/>
                  </a:cubicBezTo>
                  <a:cubicBezTo>
                    <a:pt x="458" y="199"/>
                    <a:pt x="358" y="255"/>
                    <a:pt x="229" y="255"/>
                  </a:cubicBezTo>
                  <a:close/>
                </a:path>
              </a:pathLst>
            </a:custGeom>
            <a:grpFill/>
            <a:ln w="0">
              <a:noFill/>
              <a:prstDash val="solid"/>
              <a:round/>
              <a:headEnd/>
              <a:tailEnd/>
            </a:ln>
          </p:spPr>
          <p:txBody>
            <a:bodyPr/>
            <a:lstStyle/>
            <a:p>
              <a:pPr defTabSz="543689">
                <a:defRPr/>
              </a:pPr>
              <a:endParaRPr lang="zh-CN" altLang="en-US" sz="3201"/>
            </a:p>
          </p:txBody>
        </p:sp>
        <p:sp>
          <p:nvSpPr>
            <p:cNvPr id="111" name="Freeform 88"/>
            <p:cNvSpPr>
              <a:spLocks/>
            </p:cNvSpPr>
            <p:nvPr/>
          </p:nvSpPr>
          <p:spPr bwMode="auto">
            <a:xfrm>
              <a:off x="7445375" y="1039813"/>
              <a:ext cx="390525" cy="265113"/>
            </a:xfrm>
            <a:custGeom>
              <a:avLst/>
              <a:gdLst>
                <a:gd name="T0" fmla="*/ 264 w 458"/>
                <a:gd name="T1" fmla="*/ 310 h 310"/>
                <a:gd name="T2" fmla="*/ 264 w 458"/>
                <a:gd name="T3" fmla="*/ 310 h 310"/>
                <a:gd name="T4" fmla="*/ 252 w 458"/>
                <a:gd name="T5" fmla="*/ 298 h 310"/>
                <a:gd name="T6" fmla="*/ 263 w 458"/>
                <a:gd name="T7" fmla="*/ 285 h 310"/>
                <a:gd name="T8" fmla="*/ 434 w 458"/>
                <a:gd name="T9" fmla="*/ 183 h 310"/>
                <a:gd name="T10" fmla="*/ 434 w 458"/>
                <a:gd name="T11" fmla="*/ 156 h 310"/>
                <a:gd name="T12" fmla="*/ 229 w 458"/>
                <a:gd name="T13" fmla="*/ 225 h 310"/>
                <a:gd name="T14" fmla="*/ 0 w 458"/>
                <a:gd name="T15" fmla="*/ 98 h 310"/>
                <a:gd name="T16" fmla="*/ 0 w 458"/>
                <a:gd name="T17" fmla="*/ 12 h 310"/>
                <a:gd name="T18" fmla="*/ 12 w 458"/>
                <a:gd name="T19" fmla="*/ 0 h 310"/>
                <a:gd name="T20" fmla="*/ 24 w 458"/>
                <a:gd name="T21" fmla="*/ 12 h 310"/>
                <a:gd name="T22" fmla="*/ 24 w 458"/>
                <a:gd name="T23" fmla="*/ 98 h 310"/>
                <a:gd name="T24" fmla="*/ 229 w 458"/>
                <a:gd name="T25" fmla="*/ 200 h 310"/>
                <a:gd name="T26" fmla="*/ 434 w 458"/>
                <a:gd name="T27" fmla="*/ 98 h 310"/>
                <a:gd name="T28" fmla="*/ 434 w 458"/>
                <a:gd name="T29" fmla="*/ 12 h 310"/>
                <a:gd name="T30" fmla="*/ 458 w 458"/>
                <a:gd name="T31" fmla="*/ 12 h 310"/>
                <a:gd name="T32" fmla="*/ 458 w 458"/>
                <a:gd name="T33" fmla="*/ 183 h 310"/>
                <a:gd name="T34" fmla="*/ 265 w 458"/>
                <a:gd name="T35" fmla="*/ 310 h 310"/>
                <a:gd name="T36" fmla="*/ 264 w 458"/>
                <a:gd name="T37"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8" h="310">
                  <a:moveTo>
                    <a:pt x="264" y="310"/>
                  </a:moveTo>
                  <a:lnTo>
                    <a:pt x="264" y="310"/>
                  </a:lnTo>
                  <a:cubicBezTo>
                    <a:pt x="258" y="310"/>
                    <a:pt x="252" y="305"/>
                    <a:pt x="252" y="298"/>
                  </a:cubicBezTo>
                  <a:cubicBezTo>
                    <a:pt x="251" y="292"/>
                    <a:pt x="256" y="286"/>
                    <a:pt x="263" y="285"/>
                  </a:cubicBezTo>
                  <a:cubicBezTo>
                    <a:pt x="360" y="277"/>
                    <a:pt x="434" y="233"/>
                    <a:pt x="434" y="183"/>
                  </a:cubicBezTo>
                  <a:lnTo>
                    <a:pt x="434" y="156"/>
                  </a:lnTo>
                  <a:cubicBezTo>
                    <a:pt x="396" y="197"/>
                    <a:pt x="319" y="225"/>
                    <a:pt x="229" y="225"/>
                  </a:cubicBezTo>
                  <a:cubicBezTo>
                    <a:pt x="100" y="225"/>
                    <a:pt x="0" y="169"/>
                    <a:pt x="0" y="98"/>
                  </a:cubicBezTo>
                  <a:lnTo>
                    <a:pt x="0" y="12"/>
                  </a:lnTo>
                  <a:cubicBezTo>
                    <a:pt x="0" y="6"/>
                    <a:pt x="5" y="0"/>
                    <a:pt x="12" y="0"/>
                  </a:cubicBezTo>
                  <a:cubicBezTo>
                    <a:pt x="19" y="0"/>
                    <a:pt x="24" y="6"/>
                    <a:pt x="24" y="12"/>
                  </a:cubicBezTo>
                  <a:lnTo>
                    <a:pt x="24" y="98"/>
                  </a:lnTo>
                  <a:cubicBezTo>
                    <a:pt x="24" y="153"/>
                    <a:pt x="118" y="200"/>
                    <a:pt x="229" y="200"/>
                  </a:cubicBezTo>
                  <a:cubicBezTo>
                    <a:pt x="340" y="200"/>
                    <a:pt x="434" y="153"/>
                    <a:pt x="434" y="98"/>
                  </a:cubicBezTo>
                  <a:lnTo>
                    <a:pt x="434" y="12"/>
                  </a:lnTo>
                  <a:lnTo>
                    <a:pt x="458" y="12"/>
                  </a:lnTo>
                  <a:lnTo>
                    <a:pt x="458" y="183"/>
                  </a:lnTo>
                  <a:cubicBezTo>
                    <a:pt x="458" y="247"/>
                    <a:pt x="377" y="300"/>
                    <a:pt x="265" y="310"/>
                  </a:cubicBezTo>
                  <a:cubicBezTo>
                    <a:pt x="265" y="310"/>
                    <a:pt x="265" y="310"/>
                    <a:pt x="264" y="310"/>
                  </a:cubicBezTo>
                  <a:close/>
                </a:path>
              </a:pathLst>
            </a:custGeom>
            <a:grpFill/>
            <a:ln w="0">
              <a:noFill/>
              <a:prstDash val="solid"/>
              <a:round/>
              <a:headEnd/>
              <a:tailEnd/>
            </a:ln>
          </p:spPr>
          <p:txBody>
            <a:bodyPr/>
            <a:lstStyle/>
            <a:p>
              <a:pPr defTabSz="543689">
                <a:defRPr/>
              </a:pPr>
              <a:endParaRPr lang="zh-CN" altLang="en-US" sz="3201"/>
            </a:p>
          </p:txBody>
        </p:sp>
        <p:sp>
          <p:nvSpPr>
            <p:cNvPr id="112" name="Freeform 89"/>
            <p:cNvSpPr>
              <a:spLocks/>
            </p:cNvSpPr>
            <p:nvPr/>
          </p:nvSpPr>
          <p:spPr bwMode="auto">
            <a:xfrm>
              <a:off x="7445375" y="1112838"/>
              <a:ext cx="174625" cy="190500"/>
            </a:xfrm>
            <a:custGeom>
              <a:avLst/>
              <a:gdLst>
                <a:gd name="T0" fmla="*/ 192 w 205"/>
                <a:gd name="T1" fmla="*/ 223 h 223"/>
                <a:gd name="T2" fmla="*/ 192 w 205"/>
                <a:gd name="T3" fmla="*/ 223 h 223"/>
                <a:gd name="T4" fmla="*/ 191 w 205"/>
                <a:gd name="T5" fmla="*/ 223 h 223"/>
                <a:gd name="T6" fmla="*/ 0 w 205"/>
                <a:gd name="T7" fmla="*/ 97 h 223"/>
                <a:gd name="T8" fmla="*/ 0 w 205"/>
                <a:gd name="T9" fmla="*/ 12 h 223"/>
                <a:gd name="T10" fmla="*/ 12 w 205"/>
                <a:gd name="T11" fmla="*/ 0 h 223"/>
                <a:gd name="T12" fmla="*/ 24 w 205"/>
                <a:gd name="T13" fmla="*/ 12 h 223"/>
                <a:gd name="T14" fmla="*/ 24 w 205"/>
                <a:gd name="T15" fmla="*/ 97 h 223"/>
                <a:gd name="T16" fmla="*/ 193 w 205"/>
                <a:gd name="T17" fmla="*/ 199 h 223"/>
                <a:gd name="T18" fmla="*/ 204 w 205"/>
                <a:gd name="T19" fmla="*/ 212 h 223"/>
                <a:gd name="T20" fmla="*/ 192 w 205"/>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23">
                  <a:moveTo>
                    <a:pt x="192" y="223"/>
                  </a:moveTo>
                  <a:lnTo>
                    <a:pt x="192" y="223"/>
                  </a:lnTo>
                  <a:cubicBezTo>
                    <a:pt x="192" y="223"/>
                    <a:pt x="191" y="223"/>
                    <a:pt x="191" y="223"/>
                  </a:cubicBezTo>
                  <a:cubicBezTo>
                    <a:pt x="80" y="213"/>
                    <a:pt x="0" y="160"/>
                    <a:pt x="0" y="97"/>
                  </a:cubicBezTo>
                  <a:lnTo>
                    <a:pt x="0" y="12"/>
                  </a:lnTo>
                  <a:cubicBezTo>
                    <a:pt x="0" y="6"/>
                    <a:pt x="5" y="0"/>
                    <a:pt x="12" y="0"/>
                  </a:cubicBezTo>
                  <a:cubicBezTo>
                    <a:pt x="19" y="0"/>
                    <a:pt x="24" y="6"/>
                    <a:pt x="24" y="12"/>
                  </a:cubicBezTo>
                  <a:lnTo>
                    <a:pt x="24" y="97"/>
                  </a:lnTo>
                  <a:cubicBezTo>
                    <a:pt x="24" y="147"/>
                    <a:pt x="97" y="190"/>
                    <a:pt x="193" y="199"/>
                  </a:cubicBezTo>
                  <a:cubicBezTo>
                    <a:pt x="200" y="199"/>
                    <a:pt x="205" y="205"/>
                    <a:pt x="204" y="212"/>
                  </a:cubicBezTo>
                  <a:cubicBezTo>
                    <a:pt x="204" y="219"/>
                    <a:pt x="198" y="223"/>
                    <a:pt x="192" y="223"/>
                  </a:cubicBezTo>
                  <a:close/>
                </a:path>
              </a:pathLst>
            </a:custGeom>
            <a:grpFill/>
            <a:ln w="0">
              <a:noFill/>
              <a:prstDash val="solid"/>
              <a:round/>
              <a:headEnd/>
              <a:tailEnd/>
            </a:ln>
          </p:spPr>
          <p:txBody>
            <a:bodyPr/>
            <a:lstStyle/>
            <a:p>
              <a:pPr defTabSz="543689">
                <a:defRPr/>
              </a:pPr>
              <a:endParaRPr lang="zh-CN" altLang="en-US" sz="3201"/>
            </a:p>
          </p:txBody>
        </p:sp>
        <p:sp>
          <p:nvSpPr>
            <p:cNvPr id="113" name="Freeform 90"/>
            <p:cNvSpPr>
              <a:spLocks/>
            </p:cNvSpPr>
            <p:nvPr/>
          </p:nvSpPr>
          <p:spPr bwMode="auto">
            <a:xfrm>
              <a:off x="7629525" y="1076326"/>
              <a:ext cx="65088" cy="44450"/>
            </a:xfrm>
            <a:custGeom>
              <a:avLst/>
              <a:gdLst>
                <a:gd name="T0" fmla="*/ 11 w 76"/>
                <a:gd name="T1" fmla="*/ 51 h 51"/>
                <a:gd name="T2" fmla="*/ 11 w 76"/>
                <a:gd name="T3" fmla="*/ 51 h 51"/>
                <a:gd name="T4" fmla="*/ 3 w 76"/>
                <a:gd name="T5" fmla="*/ 46 h 51"/>
                <a:gd name="T6" fmla="*/ 7 w 76"/>
                <a:gd name="T7" fmla="*/ 32 h 51"/>
                <a:gd name="T8" fmla="*/ 60 w 76"/>
                <a:gd name="T9" fmla="*/ 3 h 51"/>
                <a:gd name="T10" fmla="*/ 74 w 76"/>
                <a:gd name="T11" fmla="*/ 7 h 51"/>
                <a:gd name="T12" fmla="*/ 70 w 76"/>
                <a:gd name="T13" fmla="*/ 20 h 51"/>
                <a:gd name="T14" fmla="*/ 16 w 76"/>
                <a:gd name="T15" fmla="*/ 50 h 51"/>
                <a:gd name="T16" fmla="*/ 11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11" y="51"/>
                  </a:moveTo>
                  <a:lnTo>
                    <a:pt x="11" y="51"/>
                  </a:lnTo>
                  <a:cubicBezTo>
                    <a:pt x="8" y="51"/>
                    <a:pt x="5" y="49"/>
                    <a:pt x="3" y="46"/>
                  </a:cubicBezTo>
                  <a:cubicBezTo>
                    <a:pt x="0" y="41"/>
                    <a:pt x="2" y="35"/>
                    <a:pt x="7" y="32"/>
                  </a:cubicBezTo>
                  <a:lnTo>
                    <a:pt x="60" y="3"/>
                  </a:lnTo>
                  <a:cubicBezTo>
                    <a:pt x="65" y="0"/>
                    <a:pt x="71" y="2"/>
                    <a:pt x="74" y="7"/>
                  </a:cubicBezTo>
                  <a:cubicBezTo>
                    <a:pt x="76" y="12"/>
                    <a:pt x="75" y="18"/>
                    <a:pt x="70" y="20"/>
                  </a:cubicBezTo>
                  <a:lnTo>
                    <a:pt x="16" y="50"/>
                  </a:lnTo>
                  <a:cubicBezTo>
                    <a:pt x="15" y="50"/>
                    <a:pt x="13" y="51"/>
                    <a:pt x="11" y="51"/>
                  </a:cubicBezTo>
                  <a:close/>
                </a:path>
              </a:pathLst>
            </a:custGeom>
            <a:grpFill/>
            <a:ln w="0">
              <a:noFill/>
              <a:prstDash val="solid"/>
              <a:round/>
              <a:headEnd/>
              <a:tailEnd/>
            </a:ln>
          </p:spPr>
          <p:txBody>
            <a:bodyPr/>
            <a:lstStyle/>
            <a:p>
              <a:pPr defTabSz="543689">
                <a:defRPr/>
              </a:pPr>
              <a:endParaRPr lang="zh-CN" altLang="en-US" sz="3201"/>
            </a:p>
          </p:txBody>
        </p:sp>
        <p:sp>
          <p:nvSpPr>
            <p:cNvPr id="114" name="Freeform 91"/>
            <p:cNvSpPr>
              <a:spLocks/>
            </p:cNvSpPr>
            <p:nvPr/>
          </p:nvSpPr>
          <p:spPr bwMode="auto">
            <a:xfrm>
              <a:off x="7585075" y="1076326"/>
              <a:ext cx="65088" cy="44450"/>
            </a:xfrm>
            <a:custGeom>
              <a:avLst/>
              <a:gdLst>
                <a:gd name="T0" fmla="*/ 64 w 76"/>
                <a:gd name="T1" fmla="*/ 51 h 51"/>
                <a:gd name="T2" fmla="*/ 64 w 76"/>
                <a:gd name="T3" fmla="*/ 51 h 51"/>
                <a:gd name="T4" fmla="*/ 60 w 76"/>
                <a:gd name="T5" fmla="*/ 50 h 51"/>
                <a:gd name="T6" fmla="*/ 6 w 76"/>
                <a:gd name="T7" fmla="*/ 20 h 51"/>
                <a:gd name="T8" fmla="*/ 2 w 76"/>
                <a:gd name="T9" fmla="*/ 7 h 51"/>
                <a:gd name="T10" fmla="*/ 16 w 76"/>
                <a:gd name="T11" fmla="*/ 3 h 51"/>
                <a:gd name="T12" fmla="*/ 69 w 76"/>
                <a:gd name="T13" fmla="*/ 32 h 51"/>
                <a:gd name="T14" fmla="*/ 73 w 76"/>
                <a:gd name="T15" fmla="*/ 46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50"/>
                  </a:cubicBezTo>
                  <a:lnTo>
                    <a:pt x="6" y="20"/>
                  </a:lnTo>
                  <a:cubicBezTo>
                    <a:pt x="1" y="18"/>
                    <a:pt x="0" y="12"/>
                    <a:pt x="2" y="7"/>
                  </a:cubicBezTo>
                  <a:cubicBezTo>
                    <a:pt x="5" y="2"/>
                    <a:pt x="11" y="0"/>
                    <a:pt x="16" y="3"/>
                  </a:cubicBezTo>
                  <a:lnTo>
                    <a:pt x="69" y="32"/>
                  </a:lnTo>
                  <a:cubicBezTo>
                    <a:pt x="74" y="35"/>
                    <a:pt x="76" y="41"/>
                    <a:pt x="73" y="46"/>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3201"/>
            </a:p>
          </p:txBody>
        </p:sp>
        <p:sp>
          <p:nvSpPr>
            <p:cNvPr id="115" name="Freeform 92"/>
            <p:cNvSpPr>
              <a:spLocks/>
            </p:cNvSpPr>
            <p:nvPr/>
          </p:nvSpPr>
          <p:spPr bwMode="auto">
            <a:xfrm>
              <a:off x="7631113" y="1057276"/>
              <a:ext cx="17463" cy="63500"/>
            </a:xfrm>
            <a:custGeom>
              <a:avLst/>
              <a:gdLst>
                <a:gd name="T0" fmla="*/ 9 w 19"/>
                <a:gd name="T1" fmla="*/ 75 h 75"/>
                <a:gd name="T2" fmla="*/ 9 w 19"/>
                <a:gd name="T3" fmla="*/ 75 h 75"/>
                <a:gd name="T4" fmla="*/ 0 w 19"/>
                <a:gd name="T5" fmla="*/ 65 h 75"/>
                <a:gd name="T6" fmla="*/ 0 w 19"/>
                <a:gd name="T7" fmla="*/ 10 h 75"/>
                <a:gd name="T8" fmla="*/ 9 w 19"/>
                <a:gd name="T9" fmla="*/ 0 h 75"/>
                <a:gd name="T10" fmla="*/ 19 w 19"/>
                <a:gd name="T11" fmla="*/ 10 h 75"/>
                <a:gd name="T12" fmla="*/ 19 w 19"/>
                <a:gd name="T13" fmla="*/ 65 h 75"/>
                <a:gd name="T14" fmla="*/ 9 w 19"/>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5">
                  <a:moveTo>
                    <a:pt x="9" y="75"/>
                  </a:moveTo>
                  <a:lnTo>
                    <a:pt x="9" y="75"/>
                  </a:lnTo>
                  <a:cubicBezTo>
                    <a:pt x="4" y="75"/>
                    <a:pt x="0" y="70"/>
                    <a:pt x="0" y="65"/>
                  </a:cubicBezTo>
                  <a:lnTo>
                    <a:pt x="0" y="10"/>
                  </a:lnTo>
                  <a:cubicBezTo>
                    <a:pt x="0" y="4"/>
                    <a:pt x="4" y="0"/>
                    <a:pt x="9" y="0"/>
                  </a:cubicBezTo>
                  <a:cubicBezTo>
                    <a:pt x="15" y="0"/>
                    <a:pt x="19" y="4"/>
                    <a:pt x="19" y="10"/>
                  </a:cubicBezTo>
                  <a:lnTo>
                    <a:pt x="19" y="65"/>
                  </a:lnTo>
                  <a:cubicBezTo>
                    <a:pt x="19" y="70"/>
                    <a:pt x="15" y="75"/>
                    <a:pt x="9" y="75"/>
                  </a:cubicBezTo>
                  <a:close/>
                </a:path>
              </a:pathLst>
            </a:custGeom>
            <a:grpFill/>
            <a:ln w="0">
              <a:noFill/>
              <a:prstDash val="solid"/>
              <a:round/>
              <a:headEnd/>
              <a:tailEnd/>
            </a:ln>
          </p:spPr>
          <p:txBody>
            <a:bodyPr/>
            <a:lstStyle/>
            <a:p>
              <a:pPr defTabSz="543689">
                <a:defRPr/>
              </a:pPr>
              <a:endParaRPr lang="zh-CN" altLang="en-US" sz="3201"/>
            </a:p>
          </p:txBody>
        </p:sp>
        <p:sp>
          <p:nvSpPr>
            <p:cNvPr id="116" name="Freeform 93"/>
            <p:cNvSpPr>
              <a:spLocks/>
            </p:cNvSpPr>
            <p:nvPr/>
          </p:nvSpPr>
          <p:spPr bwMode="auto">
            <a:xfrm>
              <a:off x="7583488" y="965201"/>
              <a:ext cx="65088" cy="44450"/>
            </a:xfrm>
            <a:custGeom>
              <a:avLst/>
              <a:gdLst>
                <a:gd name="T0" fmla="*/ 11 w 76"/>
                <a:gd name="T1" fmla="*/ 51 h 51"/>
                <a:gd name="T2" fmla="*/ 11 w 76"/>
                <a:gd name="T3" fmla="*/ 51 h 51"/>
                <a:gd name="T4" fmla="*/ 3 w 76"/>
                <a:gd name="T5" fmla="*/ 45 h 51"/>
                <a:gd name="T6" fmla="*/ 7 w 76"/>
                <a:gd name="T7" fmla="*/ 32 h 51"/>
                <a:gd name="T8" fmla="*/ 60 w 76"/>
                <a:gd name="T9" fmla="*/ 3 h 51"/>
                <a:gd name="T10" fmla="*/ 73 w 76"/>
                <a:gd name="T11" fmla="*/ 7 h 51"/>
                <a:gd name="T12" fmla="*/ 70 w 76"/>
                <a:gd name="T13" fmla="*/ 20 h 51"/>
                <a:gd name="T14" fmla="*/ 16 w 76"/>
                <a:gd name="T15" fmla="*/ 49 h 51"/>
                <a:gd name="T16" fmla="*/ 11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11" y="51"/>
                  </a:moveTo>
                  <a:lnTo>
                    <a:pt x="11" y="51"/>
                  </a:lnTo>
                  <a:cubicBezTo>
                    <a:pt x="8" y="51"/>
                    <a:pt x="4" y="49"/>
                    <a:pt x="3" y="45"/>
                  </a:cubicBezTo>
                  <a:cubicBezTo>
                    <a:pt x="0" y="41"/>
                    <a:pt x="2" y="35"/>
                    <a:pt x="7" y="32"/>
                  </a:cubicBezTo>
                  <a:lnTo>
                    <a:pt x="60" y="3"/>
                  </a:lnTo>
                  <a:cubicBezTo>
                    <a:pt x="65" y="0"/>
                    <a:pt x="71" y="2"/>
                    <a:pt x="73" y="7"/>
                  </a:cubicBezTo>
                  <a:cubicBezTo>
                    <a:pt x="76" y="11"/>
                    <a:pt x="74" y="17"/>
                    <a:pt x="70" y="20"/>
                  </a:cubicBezTo>
                  <a:lnTo>
                    <a:pt x="16" y="49"/>
                  </a:lnTo>
                  <a:cubicBezTo>
                    <a:pt x="14" y="50"/>
                    <a:pt x="13" y="51"/>
                    <a:pt x="11" y="51"/>
                  </a:cubicBezTo>
                  <a:close/>
                </a:path>
              </a:pathLst>
            </a:custGeom>
            <a:grpFill/>
            <a:ln w="0">
              <a:noFill/>
              <a:prstDash val="solid"/>
              <a:round/>
              <a:headEnd/>
              <a:tailEnd/>
            </a:ln>
          </p:spPr>
          <p:txBody>
            <a:bodyPr/>
            <a:lstStyle/>
            <a:p>
              <a:pPr defTabSz="543689">
                <a:defRPr/>
              </a:pPr>
              <a:endParaRPr lang="zh-CN" altLang="en-US" sz="3201"/>
            </a:p>
          </p:txBody>
        </p:sp>
        <p:sp>
          <p:nvSpPr>
            <p:cNvPr id="117" name="Freeform 94"/>
            <p:cNvSpPr>
              <a:spLocks/>
            </p:cNvSpPr>
            <p:nvPr/>
          </p:nvSpPr>
          <p:spPr bwMode="auto">
            <a:xfrm>
              <a:off x="7629525" y="965201"/>
              <a:ext cx="65088" cy="44450"/>
            </a:xfrm>
            <a:custGeom>
              <a:avLst/>
              <a:gdLst>
                <a:gd name="T0" fmla="*/ 64 w 76"/>
                <a:gd name="T1" fmla="*/ 51 h 51"/>
                <a:gd name="T2" fmla="*/ 64 w 76"/>
                <a:gd name="T3" fmla="*/ 51 h 51"/>
                <a:gd name="T4" fmla="*/ 60 w 76"/>
                <a:gd name="T5" fmla="*/ 49 h 51"/>
                <a:gd name="T6" fmla="*/ 6 w 76"/>
                <a:gd name="T7" fmla="*/ 20 h 51"/>
                <a:gd name="T8" fmla="*/ 2 w 76"/>
                <a:gd name="T9" fmla="*/ 7 h 51"/>
                <a:gd name="T10" fmla="*/ 16 w 76"/>
                <a:gd name="T11" fmla="*/ 3 h 51"/>
                <a:gd name="T12" fmla="*/ 69 w 76"/>
                <a:gd name="T13" fmla="*/ 32 h 51"/>
                <a:gd name="T14" fmla="*/ 73 w 76"/>
                <a:gd name="T15" fmla="*/ 45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49"/>
                  </a:cubicBezTo>
                  <a:lnTo>
                    <a:pt x="6" y="20"/>
                  </a:lnTo>
                  <a:cubicBezTo>
                    <a:pt x="1" y="17"/>
                    <a:pt x="0" y="11"/>
                    <a:pt x="2" y="7"/>
                  </a:cubicBezTo>
                  <a:cubicBezTo>
                    <a:pt x="5" y="2"/>
                    <a:pt x="11" y="0"/>
                    <a:pt x="16" y="3"/>
                  </a:cubicBezTo>
                  <a:lnTo>
                    <a:pt x="69" y="32"/>
                  </a:lnTo>
                  <a:cubicBezTo>
                    <a:pt x="74" y="35"/>
                    <a:pt x="76" y="41"/>
                    <a:pt x="73" y="45"/>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3201"/>
            </a:p>
          </p:txBody>
        </p:sp>
        <p:sp>
          <p:nvSpPr>
            <p:cNvPr id="118" name="Freeform 95"/>
            <p:cNvSpPr>
              <a:spLocks/>
            </p:cNvSpPr>
            <p:nvPr/>
          </p:nvSpPr>
          <p:spPr bwMode="auto">
            <a:xfrm>
              <a:off x="7631113" y="966788"/>
              <a:ext cx="17463" cy="63500"/>
            </a:xfrm>
            <a:custGeom>
              <a:avLst/>
              <a:gdLst>
                <a:gd name="T0" fmla="*/ 10 w 20"/>
                <a:gd name="T1" fmla="*/ 74 h 74"/>
                <a:gd name="T2" fmla="*/ 10 w 20"/>
                <a:gd name="T3" fmla="*/ 74 h 74"/>
                <a:gd name="T4" fmla="*/ 0 w 20"/>
                <a:gd name="T5" fmla="*/ 64 h 74"/>
                <a:gd name="T6" fmla="*/ 0 w 20"/>
                <a:gd name="T7" fmla="*/ 9 h 74"/>
                <a:gd name="T8" fmla="*/ 10 w 20"/>
                <a:gd name="T9" fmla="*/ 0 h 74"/>
                <a:gd name="T10" fmla="*/ 20 w 20"/>
                <a:gd name="T11" fmla="*/ 9 h 74"/>
                <a:gd name="T12" fmla="*/ 20 w 20"/>
                <a:gd name="T13" fmla="*/ 64 h 74"/>
                <a:gd name="T14" fmla="*/ 10 w 20"/>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74">
                  <a:moveTo>
                    <a:pt x="10" y="74"/>
                  </a:moveTo>
                  <a:lnTo>
                    <a:pt x="10" y="74"/>
                  </a:lnTo>
                  <a:cubicBezTo>
                    <a:pt x="4" y="74"/>
                    <a:pt x="0" y="69"/>
                    <a:pt x="0" y="64"/>
                  </a:cubicBezTo>
                  <a:lnTo>
                    <a:pt x="0" y="9"/>
                  </a:lnTo>
                  <a:cubicBezTo>
                    <a:pt x="0" y="4"/>
                    <a:pt x="4" y="0"/>
                    <a:pt x="10" y="0"/>
                  </a:cubicBezTo>
                  <a:cubicBezTo>
                    <a:pt x="15" y="0"/>
                    <a:pt x="20" y="4"/>
                    <a:pt x="20" y="9"/>
                  </a:cubicBezTo>
                  <a:lnTo>
                    <a:pt x="20" y="64"/>
                  </a:lnTo>
                  <a:cubicBezTo>
                    <a:pt x="20" y="69"/>
                    <a:pt x="15" y="74"/>
                    <a:pt x="10" y="74"/>
                  </a:cubicBezTo>
                  <a:close/>
                </a:path>
              </a:pathLst>
            </a:custGeom>
            <a:grpFill/>
            <a:ln w="0">
              <a:noFill/>
              <a:prstDash val="solid"/>
              <a:round/>
              <a:headEnd/>
              <a:tailEnd/>
            </a:ln>
          </p:spPr>
          <p:txBody>
            <a:bodyPr/>
            <a:lstStyle/>
            <a:p>
              <a:pPr defTabSz="543689">
                <a:defRPr/>
              </a:pPr>
              <a:endParaRPr lang="zh-CN" altLang="en-US" sz="3201"/>
            </a:p>
          </p:txBody>
        </p:sp>
        <p:sp>
          <p:nvSpPr>
            <p:cNvPr id="119" name="Freeform 96"/>
            <p:cNvSpPr>
              <a:spLocks/>
            </p:cNvSpPr>
            <p:nvPr/>
          </p:nvSpPr>
          <p:spPr bwMode="auto">
            <a:xfrm>
              <a:off x="7507288" y="1035051"/>
              <a:ext cx="63500" cy="42863"/>
            </a:xfrm>
            <a:custGeom>
              <a:avLst/>
              <a:gdLst>
                <a:gd name="T0" fmla="*/ 64 w 76"/>
                <a:gd name="T1" fmla="*/ 51 h 51"/>
                <a:gd name="T2" fmla="*/ 64 w 76"/>
                <a:gd name="T3" fmla="*/ 51 h 51"/>
                <a:gd name="T4" fmla="*/ 60 w 76"/>
                <a:gd name="T5" fmla="*/ 49 h 51"/>
                <a:gd name="T6" fmla="*/ 7 w 76"/>
                <a:gd name="T7" fmla="*/ 20 h 51"/>
                <a:gd name="T8" fmla="*/ 3 w 76"/>
                <a:gd name="T9" fmla="*/ 7 h 51"/>
                <a:gd name="T10" fmla="*/ 16 w 76"/>
                <a:gd name="T11" fmla="*/ 3 h 51"/>
                <a:gd name="T12" fmla="*/ 69 w 76"/>
                <a:gd name="T13" fmla="*/ 32 h 51"/>
                <a:gd name="T14" fmla="*/ 73 w 76"/>
                <a:gd name="T15" fmla="*/ 46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49"/>
                  </a:cubicBezTo>
                  <a:lnTo>
                    <a:pt x="7" y="20"/>
                  </a:lnTo>
                  <a:cubicBezTo>
                    <a:pt x="2" y="17"/>
                    <a:pt x="0" y="11"/>
                    <a:pt x="3" y="7"/>
                  </a:cubicBezTo>
                  <a:cubicBezTo>
                    <a:pt x="5" y="2"/>
                    <a:pt x="11" y="0"/>
                    <a:pt x="16" y="3"/>
                  </a:cubicBezTo>
                  <a:lnTo>
                    <a:pt x="69" y="32"/>
                  </a:lnTo>
                  <a:cubicBezTo>
                    <a:pt x="74" y="35"/>
                    <a:pt x="76" y="41"/>
                    <a:pt x="73" y="46"/>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3201"/>
            </a:p>
          </p:txBody>
        </p:sp>
        <p:sp>
          <p:nvSpPr>
            <p:cNvPr id="120" name="Freeform 97"/>
            <p:cNvSpPr>
              <a:spLocks/>
            </p:cNvSpPr>
            <p:nvPr/>
          </p:nvSpPr>
          <p:spPr bwMode="auto">
            <a:xfrm>
              <a:off x="7507288" y="1009651"/>
              <a:ext cx="63500" cy="42863"/>
            </a:xfrm>
            <a:custGeom>
              <a:avLst/>
              <a:gdLst>
                <a:gd name="T0" fmla="*/ 11 w 76"/>
                <a:gd name="T1" fmla="*/ 50 h 50"/>
                <a:gd name="T2" fmla="*/ 11 w 76"/>
                <a:gd name="T3" fmla="*/ 50 h 50"/>
                <a:gd name="T4" fmla="*/ 3 w 76"/>
                <a:gd name="T5" fmla="*/ 45 h 50"/>
                <a:gd name="T6" fmla="*/ 7 w 76"/>
                <a:gd name="T7" fmla="*/ 32 h 50"/>
                <a:gd name="T8" fmla="*/ 60 w 76"/>
                <a:gd name="T9" fmla="*/ 2 h 50"/>
                <a:gd name="T10" fmla="*/ 73 w 76"/>
                <a:gd name="T11" fmla="*/ 6 h 50"/>
                <a:gd name="T12" fmla="*/ 69 w 76"/>
                <a:gd name="T13" fmla="*/ 19 h 50"/>
                <a:gd name="T14" fmla="*/ 16 w 76"/>
                <a:gd name="T15" fmla="*/ 49 h 50"/>
                <a:gd name="T16" fmla="*/ 11 w 76"/>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0">
                  <a:moveTo>
                    <a:pt x="11" y="50"/>
                  </a:moveTo>
                  <a:lnTo>
                    <a:pt x="11" y="50"/>
                  </a:lnTo>
                  <a:cubicBezTo>
                    <a:pt x="8" y="50"/>
                    <a:pt x="5" y="48"/>
                    <a:pt x="3" y="45"/>
                  </a:cubicBezTo>
                  <a:cubicBezTo>
                    <a:pt x="0" y="40"/>
                    <a:pt x="2" y="34"/>
                    <a:pt x="7" y="32"/>
                  </a:cubicBezTo>
                  <a:lnTo>
                    <a:pt x="60" y="2"/>
                  </a:lnTo>
                  <a:cubicBezTo>
                    <a:pt x="64" y="0"/>
                    <a:pt x="70" y="1"/>
                    <a:pt x="73" y="6"/>
                  </a:cubicBezTo>
                  <a:cubicBezTo>
                    <a:pt x="76" y="11"/>
                    <a:pt x="74" y="17"/>
                    <a:pt x="69" y="19"/>
                  </a:cubicBezTo>
                  <a:lnTo>
                    <a:pt x="16" y="49"/>
                  </a:lnTo>
                  <a:cubicBezTo>
                    <a:pt x="15" y="50"/>
                    <a:pt x="13" y="50"/>
                    <a:pt x="11" y="50"/>
                  </a:cubicBezTo>
                  <a:close/>
                </a:path>
              </a:pathLst>
            </a:custGeom>
            <a:grpFill/>
            <a:ln w="0">
              <a:noFill/>
              <a:prstDash val="solid"/>
              <a:round/>
              <a:headEnd/>
              <a:tailEnd/>
            </a:ln>
          </p:spPr>
          <p:txBody>
            <a:bodyPr/>
            <a:lstStyle/>
            <a:p>
              <a:pPr defTabSz="543689">
                <a:defRPr/>
              </a:pPr>
              <a:endParaRPr lang="zh-CN" altLang="en-US" sz="3201"/>
            </a:p>
          </p:txBody>
        </p:sp>
        <p:sp>
          <p:nvSpPr>
            <p:cNvPr id="121" name="Freeform 98"/>
            <p:cNvSpPr>
              <a:spLocks/>
            </p:cNvSpPr>
            <p:nvPr/>
          </p:nvSpPr>
          <p:spPr bwMode="auto">
            <a:xfrm>
              <a:off x="7508875" y="1035051"/>
              <a:ext cx="100013" cy="17463"/>
            </a:xfrm>
            <a:custGeom>
              <a:avLst/>
              <a:gdLst>
                <a:gd name="T0" fmla="*/ 109 w 119"/>
                <a:gd name="T1" fmla="*/ 20 h 20"/>
                <a:gd name="T2" fmla="*/ 109 w 119"/>
                <a:gd name="T3" fmla="*/ 20 h 20"/>
                <a:gd name="T4" fmla="*/ 9 w 119"/>
                <a:gd name="T5" fmla="*/ 20 h 20"/>
                <a:gd name="T6" fmla="*/ 0 w 119"/>
                <a:gd name="T7" fmla="*/ 10 h 20"/>
                <a:gd name="T8" fmla="*/ 9 w 119"/>
                <a:gd name="T9" fmla="*/ 0 h 20"/>
                <a:gd name="T10" fmla="*/ 109 w 119"/>
                <a:gd name="T11" fmla="*/ 0 h 20"/>
                <a:gd name="T12" fmla="*/ 119 w 119"/>
                <a:gd name="T13" fmla="*/ 10 h 20"/>
                <a:gd name="T14" fmla="*/ 109 w 11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
                  <a:moveTo>
                    <a:pt x="109" y="20"/>
                  </a:moveTo>
                  <a:lnTo>
                    <a:pt x="109" y="20"/>
                  </a:lnTo>
                  <a:lnTo>
                    <a:pt x="9" y="20"/>
                  </a:lnTo>
                  <a:cubicBezTo>
                    <a:pt x="4" y="20"/>
                    <a:pt x="0" y="16"/>
                    <a:pt x="0" y="10"/>
                  </a:cubicBezTo>
                  <a:cubicBezTo>
                    <a:pt x="0" y="5"/>
                    <a:pt x="4" y="0"/>
                    <a:pt x="9" y="0"/>
                  </a:cubicBezTo>
                  <a:lnTo>
                    <a:pt x="109" y="0"/>
                  </a:lnTo>
                  <a:cubicBezTo>
                    <a:pt x="115" y="0"/>
                    <a:pt x="119" y="5"/>
                    <a:pt x="119" y="10"/>
                  </a:cubicBezTo>
                  <a:cubicBezTo>
                    <a:pt x="119" y="16"/>
                    <a:pt x="115" y="20"/>
                    <a:pt x="109" y="20"/>
                  </a:cubicBezTo>
                  <a:close/>
                </a:path>
              </a:pathLst>
            </a:custGeom>
            <a:grpFill/>
            <a:ln w="0">
              <a:noFill/>
              <a:prstDash val="solid"/>
              <a:round/>
              <a:headEnd/>
              <a:tailEnd/>
            </a:ln>
          </p:spPr>
          <p:txBody>
            <a:bodyPr/>
            <a:lstStyle/>
            <a:p>
              <a:pPr defTabSz="543689">
                <a:defRPr/>
              </a:pPr>
              <a:endParaRPr lang="zh-CN" altLang="en-US" sz="3201"/>
            </a:p>
          </p:txBody>
        </p:sp>
        <p:sp>
          <p:nvSpPr>
            <p:cNvPr id="122" name="Freeform 99"/>
            <p:cNvSpPr>
              <a:spLocks/>
            </p:cNvSpPr>
            <p:nvPr/>
          </p:nvSpPr>
          <p:spPr bwMode="auto">
            <a:xfrm>
              <a:off x="7708900" y="1008063"/>
              <a:ext cx="63500" cy="44450"/>
            </a:xfrm>
            <a:custGeom>
              <a:avLst/>
              <a:gdLst>
                <a:gd name="T0" fmla="*/ 64 w 75"/>
                <a:gd name="T1" fmla="*/ 51 h 51"/>
                <a:gd name="T2" fmla="*/ 64 w 75"/>
                <a:gd name="T3" fmla="*/ 51 h 51"/>
                <a:gd name="T4" fmla="*/ 59 w 75"/>
                <a:gd name="T5" fmla="*/ 50 h 51"/>
                <a:gd name="T6" fmla="*/ 6 w 75"/>
                <a:gd name="T7" fmla="*/ 20 h 51"/>
                <a:gd name="T8" fmla="*/ 2 w 75"/>
                <a:gd name="T9" fmla="*/ 7 h 51"/>
                <a:gd name="T10" fmla="*/ 16 w 75"/>
                <a:gd name="T11" fmla="*/ 3 h 51"/>
                <a:gd name="T12" fmla="*/ 69 w 75"/>
                <a:gd name="T13" fmla="*/ 32 h 51"/>
                <a:gd name="T14" fmla="*/ 73 w 75"/>
                <a:gd name="T15" fmla="*/ 46 h 51"/>
                <a:gd name="T16" fmla="*/ 64 w 75"/>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1">
                  <a:moveTo>
                    <a:pt x="64" y="51"/>
                  </a:moveTo>
                  <a:lnTo>
                    <a:pt x="64" y="51"/>
                  </a:lnTo>
                  <a:cubicBezTo>
                    <a:pt x="62" y="51"/>
                    <a:pt x="61" y="50"/>
                    <a:pt x="59" y="50"/>
                  </a:cubicBezTo>
                  <a:lnTo>
                    <a:pt x="6" y="20"/>
                  </a:lnTo>
                  <a:cubicBezTo>
                    <a:pt x="1" y="17"/>
                    <a:pt x="0" y="11"/>
                    <a:pt x="2" y="7"/>
                  </a:cubicBezTo>
                  <a:cubicBezTo>
                    <a:pt x="5" y="2"/>
                    <a:pt x="11" y="0"/>
                    <a:pt x="16" y="3"/>
                  </a:cubicBezTo>
                  <a:lnTo>
                    <a:pt x="69" y="32"/>
                  </a:lnTo>
                  <a:cubicBezTo>
                    <a:pt x="73" y="35"/>
                    <a:pt x="75" y="41"/>
                    <a:pt x="73" y="46"/>
                  </a:cubicBezTo>
                  <a:cubicBezTo>
                    <a:pt x="71" y="49"/>
                    <a:pt x="67" y="51"/>
                    <a:pt x="64" y="51"/>
                  </a:cubicBezTo>
                  <a:close/>
                </a:path>
              </a:pathLst>
            </a:custGeom>
            <a:grpFill/>
            <a:ln w="0">
              <a:noFill/>
              <a:prstDash val="solid"/>
              <a:round/>
              <a:headEnd/>
              <a:tailEnd/>
            </a:ln>
          </p:spPr>
          <p:txBody>
            <a:bodyPr/>
            <a:lstStyle/>
            <a:p>
              <a:pPr defTabSz="543689">
                <a:defRPr/>
              </a:pPr>
              <a:endParaRPr lang="zh-CN" altLang="en-US" sz="3201"/>
            </a:p>
          </p:txBody>
        </p:sp>
        <p:sp>
          <p:nvSpPr>
            <p:cNvPr id="123" name="Freeform 100"/>
            <p:cNvSpPr>
              <a:spLocks/>
            </p:cNvSpPr>
            <p:nvPr/>
          </p:nvSpPr>
          <p:spPr bwMode="auto">
            <a:xfrm>
              <a:off x="7708900" y="1035051"/>
              <a:ext cx="63500" cy="41275"/>
            </a:xfrm>
            <a:custGeom>
              <a:avLst/>
              <a:gdLst>
                <a:gd name="T0" fmla="*/ 11 w 75"/>
                <a:gd name="T1" fmla="*/ 50 h 50"/>
                <a:gd name="T2" fmla="*/ 11 w 75"/>
                <a:gd name="T3" fmla="*/ 50 h 50"/>
                <a:gd name="T4" fmla="*/ 2 w 75"/>
                <a:gd name="T5" fmla="*/ 45 h 50"/>
                <a:gd name="T6" fmla="*/ 6 w 75"/>
                <a:gd name="T7" fmla="*/ 32 h 50"/>
                <a:gd name="T8" fmla="*/ 59 w 75"/>
                <a:gd name="T9" fmla="*/ 2 h 50"/>
                <a:gd name="T10" fmla="*/ 73 w 75"/>
                <a:gd name="T11" fmla="*/ 6 h 50"/>
                <a:gd name="T12" fmla="*/ 69 w 75"/>
                <a:gd name="T13" fmla="*/ 20 h 50"/>
                <a:gd name="T14" fmla="*/ 16 w 75"/>
                <a:gd name="T15" fmla="*/ 49 h 50"/>
                <a:gd name="T16" fmla="*/ 11 w 75"/>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0">
                  <a:moveTo>
                    <a:pt x="11" y="50"/>
                  </a:moveTo>
                  <a:lnTo>
                    <a:pt x="11" y="50"/>
                  </a:lnTo>
                  <a:cubicBezTo>
                    <a:pt x="7" y="50"/>
                    <a:pt x="4" y="49"/>
                    <a:pt x="2" y="45"/>
                  </a:cubicBezTo>
                  <a:cubicBezTo>
                    <a:pt x="0" y="41"/>
                    <a:pt x="1" y="35"/>
                    <a:pt x="6" y="32"/>
                  </a:cubicBezTo>
                  <a:lnTo>
                    <a:pt x="59" y="2"/>
                  </a:lnTo>
                  <a:cubicBezTo>
                    <a:pt x="64" y="0"/>
                    <a:pt x="70" y="1"/>
                    <a:pt x="73" y="6"/>
                  </a:cubicBezTo>
                  <a:cubicBezTo>
                    <a:pt x="75" y="11"/>
                    <a:pt x="73" y="17"/>
                    <a:pt x="69" y="20"/>
                  </a:cubicBezTo>
                  <a:lnTo>
                    <a:pt x="16" y="49"/>
                  </a:lnTo>
                  <a:cubicBezTo>
                    <a:pt x="14" y="50"/>
                    <a:pt x="13" y="50"/>
                    <a:pt x="11" y="50"/>
                  </a:cubicBezTo>
                  <a:close/>
                </a:path>
              </a:pathLst>
            </a:custGeom>
            <a:grpFill/>
            <a:ln w="0">
              <a:noFill/>
              <a:prstDash val="solid"/>
              <a:round/>
              <a:headEnd/>
              <a:tailEnd/>
            </a:ln>
          </p:spPr>
          <p:txBody>
            <a:bodyPr/>
            <a:lstStyle/>
            <a:p>
              <a:pPr defTabSz="543689">
                <a:defRPr/>
              </a:pPr>
              <a:endParaRPr lang="zh-CN" altLang="en-US" sz="3201"/>
            </a:p>
          </p:txBody>
        </p:sp>
        <p:sp>
          <p:nvSpPr>
            <p:cNvPr id="124" name="Freeform 101"/>
            <p:cNvSpPr>
              <a:spLocks/>
            </p:cNvSpPr>
            <p:nvPr/>
          </p:nvSpPr>
          <p:spPr bwMode="auto">
            <a:xfrm>
              <a:off x="7669213" y="1035051"/>
              <a:ext cx="101600" cy="17463"/>
            </a:xfrm>
            <a:custGeom>
              <a:avLst/>
              <a:gdLst>
                <a:gd name="T0" fmla="*/ 110 w 120"/>
                <a:gd name="T1" fmla="*/ 20 h 20"/>
                <a:gd name="T2" fmla="*/ 110 w 120"/>
                <a:gd name="T3" fmla="*/ 20 h 20"/>
                <a:gd name="T4" fmla="*/ 10 w 120"/>
                <a:gd name="T5" fmla="*/ 20 h 20"/>
                <a:gd name="T6" fmla="*/ 0 w 120"/>
                <a:gd name="T7" fmla="*/ 10 h 20"/>
                <a:gd name="T8" fmla="*/ 10 w 120"/>
                <a:gd name="T9" fmla="*/ 0 h 20"/>
                <a:gd name="T10" fmla="*/ 110 w 120"/>
                <a:gd name="T11" fmla="*/ 0 h 20"/>
                <a:gd name="T12" fmla="*/ 120 w 120"/>
                <a:gd name="T13" fmla="*/ 10 h 20"/>
                <a:gd name="T14" fmla="*/ 110 w 12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0">
                  <a:moveTo>
                    <a:pt x="110" y="20"/>
                  </a:moveTo>
                  <a:lnTo>
                    <a:pt x="110" y="20"/>
                  </a:lnTo>
                  <a:lnTo>
                    <a:pt x="10" y="20"/>
                  </a:lnTo>
                  <a:cubicBezTo>
                    <a:pt x="4" y="20"/>
                    <a:pt x="0" y="15"/>
                    <a:pt x="0" y="10"/>
                  </a:cubicBezTo>
                  <a:cubicBezTo>
                    <a:pt x="0" y="5"/>
                    <a:pt x="4" y="0"/>
                    <a:pt x="10" y="0"/>
                  </a:cubicBezTo>
                  <a:lnTo>
                    <a:pt x="110" y="0"/>
                  </a:lnTo>
                  <a:cubicBezTo>
                    <a:pt x="115" y="0"/>
                    <a:pt x="120" y="5"/>
                    <a:pt x="120" y="10"/>
                  </a:cubicBezTo>
                  <a:cubicBezTo>
                    <a:pt x="120" y="15"/>
                    <a:pt x="115" y="20"/>
                    <a:pt x="110" y="20"/>
                  </a:cubicBezTo>
                  <a:close/>
                </a:path>
              </a:pathLst>
            </a:custGeom>
            <a:grpFill/>
            <a:ln w="0">
              <a:noFill/>
              <a:prstDash val="solid"/>
              <a:round/>
              <a:headEnd/>
              <a:tailEnd/>
            </a:ln>
          </p:spPr>
          <p:txBody>
            <a:bodyPr/>
            <a:lstStyle/>
            <a:p>
              <a:pPr defTabSz="543689">
                <a:defRPr/>
              </a:pPr>
              <a:endParaRPr lang="zh-CN" altLang="en-US" sz="3201"/>
            </a:p>
          </p:txBody>
        </p:sp>
        <p:sp>
          <p:nvSpPr>
            <p:cNvPr id="125" name="Freeform 102"/>
            <p:cNvSpPr>
              <a:spLocks/>
            </p:cNvSpPr>
            <p:nvPr/>
          </p:nvSpPr>
          <p:spPr bwMode="auto">
            <a:xfrm>
              <a:off x="7593013" y="1042988"/>
              <a:ext cx="15875" cy="22225"/>
            </a:xfrm>
            <a:custGeom>
              <a:avLst/>
              <a:gdLst>
                <a:gd name="T0" fmla="*/ 19 w 19"/>
                <a:gd name="T1" fmla="*/ 25 h 25"/>
                <a:gd name="T2" fmla="*/ 19 w 19"/>
                <a:gd name="T3" fmla="*/ 25 h 25"/>
                <a:gd name="T4" fmla="*/ 0 w 19"/>
                <a:gd name="T5" fmla="*/ 25 h 25"/>
                <a:gd name="T6" fmla="*/ 0 w 19"/>
                <a:gd name="T7" fmla="*/ 0 h 25"/>
                <a:gd name="T8" fmla="*/ 19 w 19"/>
                <a:gd name="T9" fmla="*/ 0 h 25"/>
                <a:gd name="T10" fmla="*/ 19 w 19"/>
                <a:gd name="T11" fmla="*/ 25 h 25"/>
              </a:gdLst>
              <a:ahLst/>
              <a:cxnLst>
                <a:cxn ang="0">
                  <a:pos x="T0" y="T1"/>
                </a:cxn>
                <a:cxn ang="0">
                  <a:pos x="T2" y="T3"/>
                </a:cxn>
                <a:cxn ang="0">
                  <a:pos x="T4" y="T5"/>
                </a:cxn>
                <a:cxn ang="0">
                  <a:pos x="T6" y="T7"/>
                </a:cxn>
                <a:cxn ang="0">
                  <a:pos x="T8" y="T9"/>
                </a:cxn>
                <a:cxn ang="0">
                  <a:pos x="T10" y="T11"/>
                </a:cxn>
              </a:cxnLst>
              <a:rect l="0" t="0" r="r" b="b"/>
              <a:pathLst>
                <a:path w="19" h="25">
                  <a:moveTo>
                    <a:pt x="19" y="25"/>
                  </a:moveTo>
                  <a:lnTo>
                    <a:pt x="19" y="25"/>
                  </a:lnTo>
                  <a:lnTo>
                    <a:pt x="0" y="25"/>
                  </a:lnTo>
                  <a:lnTo>
                    <a:pt x="0" y="0"/>
                  </a:lnTo>
                  <a:lnTo>
                    <a:pt x="19" y="0"/>
                  </a:lnTo>
                  <a:lnTo>
                    <a:pt x="19" y="25"/>
                  </a:lnTo>
                  <a:close/>
                </a:path>
              </a:pathLst>
            </a:custGeom>
            <a:grpFill/>
            <a:ln w="0">
              <a:noFill/>
              <a:prstDash val="solid"/>
              <a:round/>
              <a:headEnd/>
              <a:tailEnd/>
            </a:ln>
          </p:spPr>
          <p:txBody>
            <a:bodyPr/>
            <a:lstStyle/>
            <a:p>
              <a:pPr defTabSz="543689">
                <a:defRPr/>
              </a:pPr>
              <a:endParaRPr lang="zh-CN" altLang="en-US" sz="3201"/>
            </a:p>
          </p:txBody>
        </p:sp>
        <p:sp>
          <p:nvSpPr>
            <p:cNvPr id="126" name="Freeform 103"/>
            <p:cNvSpPr>
              <a:spLocks/>
            </p:cNvSpPr>
            <p:nvPr/>
          </p:nvSpPr>
          <p:spPr bwMode="auto">
            <a:xfrm>
              <a:off x="7639050" y="1057276"/>
              <a:ext cx="26988" cy="15875"/>
            </a:xfrm>
            <a:custGeom>
              <a:avLst/>
              <a:gdLst>
                <a:gd name="T0" fmla="*/ 31 w 31"/>
                <a:gd name="T1" fmla="*/ 20 h 20"/>
                <a:gd name="T2" fmla="*/ 31 w 31"/>
                <a:gd name="T3" fmla="*/ 20 h 20"/>
                <a:gd name="T4" fmla="*/ 0 w 31"/>
                <a:gd name="T5" fmla="*/ 20 h 20"/>
                <a:gd name="T6" fmla="*/ 0 w 31"/>
                <a:gd name="T7" fmla="*/ 0 h 20"/>
                <a:gd name="T8" fmla="*/ 31 w 31"/>
                <a:gd name="T9" fmla="*/ 0 h 20"/>
                <a:gd name="T10" fmla="*/ 31 w 31"/>
                <a:gd name="T11" fmla="*/ 20 h 20"/>
              </a:gdLst>
              <a:ahLst/>
              <a:cxnLst>
                <a:cxn ang="0">
                  <a:pos x="T0" y="T1"/>
                </a:cxn>
                <a:cxn ang="0">
                  <a:pos x="T2" y="T3"/>
                </a:cxn>
                <a:cxn ang="0">
                  <a:pos x="T4" y="T5"/>
                </a:cxn>
                <a:cxn ang="0">
                  <a:pos x="T6" y="T7"/>
                </a:cxn>
                <a:cxn ang="0">
                  <a:pos x="T8" y="T9"/>
                </a:cxn>
                <a:cxn ang="0">
                  <a:pos x="T10" y="T11"/>
                </a:cxn>
              </a:cxnLst>
              <a:rect l="0" t="0" r="r" b="b"/>
              <a:pathLst>
                <a:path w="31" h="20">
                  <a:moveTo>
                    <a:pt x="31" y="20"/>
                  </a:moveTo>
                  <a:lnTo>
                    <a:pt x="31" y="20"/>
                  </a:lnTo>
                  <a:lnTo>
                    <a:pt x="0" y="20"/>
                  </a:lnTo>
                  <a:lnTo>
                    <a:pt x="0" y="0"/>
                  </a:lnTo>
                  <a:lnTo>
                    <a:pt x="31" y="0"/>
                  </a:lnTo>
                  <a:lnTo>
                    <a:pt x="31" y="20"/>
                  </a:lnTo>
                  <a:close/>
                </a:path>
              </a:pathLst>
            </a:custGeom>
            <a:grpFill/>
            <a:ln w="0">
              <a:noFill/>
              <a:prstDash val="solid"/>
              <a:round/>
              <a:headEnd/>
              <a:tailEnd/>
            </a:ln>
          </p:spPr>
          <p:txBody>
            <a:bodyPr/>
            <a:lstStyle/>
            <a:p>
              <a:pPr defTabSz="543689">
                <a:defRPr/>
              </a:pPr>
              <a:endParaRPr lang="zh-CN" altLang="en-US" sz="3201"/>
            </a:p>
          </p:txBody>
        </p:sp>
        <p:sp>
          <p:nvSpPr>
            <p:cNvPr id="127" name="Freeform 104"/>
            <p:cNvSpPr>
              <a:spLocks/>
            </p:cNvSpPr>
            <p:nvPr/>
          </p:nvSpPr>
          <p:spPr bwMode="auto">
            <a:xfrm>
              <a:off x="7669213" y="1022351"/>
              <a:ext cx="17463" cy="20638"/>
            </a:xfrm>
            <a:custGeom>
              <a:avLst/>
              <a:gdLst>
                <a:gd name="T0" fmla="*/ 20 w 20"/>
                <a:gd name="T1" fmla="*/ 25 h 25"/>
                <a:gd name="T2" fmla="*/ 20 w 20"/>
                <a:gd name="T3" fmla="*/ 25 h 25"/>
                <a:gd name="T4" fmla="*/ 0 w 20"/>
                <a:gd name="T5" fmla="*/ 25 h 25"/>
                <a:gd name="T6" fmla="*/ 0 w 20"/>
                <a:gd name="T7" fmla="*/ 0 h 25"/>
                <a:gd name="T8" fmla="*/ 20 w 20"/>
                <a:gd name="T9" fmla="*/ 0 h 25"/>
                <a:gd name="T10" fmla="*/ 20 w 20"/>
                <a:gd name="T11" fmla="*/ 25 h 25"/>
              </a:gdLst>
              <a:ahLst/>
              <a:cxnLst>
                <a:cxn ang="0">
                  <a:pos x="T0" y="T1"/>
                </a:cxn>
                <a:cxn ang="0">
                  <a:pos x="T2" y="T3"/>
                </a:cxn>
                <a:cxn ang="0">
                  <a:pos x="T4" y="T5"/>
                </a:cxn>
                <a:cxn ang="0">
                  <a:pos x="T6" y="T7"/>
                </a:cxn>
                <a:cxn ang="0">
                  <a:pos x="T8" y="T9"/>
                </a:cxn>
                <a:cxn ang="0">
                  <a:pos x="T10" y="T11"/>
                </a:cxn>
              </a:cxnLst>
              <a:rect l="0" t="0" r="r" b="b"/>
              <a:pathLst>
                <a:path w="20" h="25">
                  <a:moveTo>
                    <a:pt x="20" y="25"/>
                  </a:moveTo>
                  <a:lnTo>
                    <a:pt x="20" y="25"/>
                  </a:lnTo>
                  <a:lnTo>
                    <a:pt x="0" y="25"/>
                  </a:lnTo>
                  <a:lnTo>
                    <a:pt x="0" y="0"/>
                  </a:lnTo>
                  <a:lnTo>
                    <a:pt x="20" y="0"/>
                  </a:lnTo>
                  <a:lnTo>
                    <a:pt x="20" y="25"/>
                  </a:lnTo>
                  <a:close/>
                </a:path>
              </a:pathLst>
            </a:custGeom>
            <a:grpFill/>
            <a:ln w="0">
              <a:noFill/>
              <a:prstDash val="solid"/>
              <a:round/>
              <a:headEnd/>
              <a:tailEnd/>
            </a:ln>
          </p:spPr>
          <p:txBody>
            <a:bodyPr/>
            <a:lstStyle/>
            <a:p>
              <a:pPr defTabSz="543689">
                <a:defRPr/>
              </a:pPr>
              <a:endParaRPr lang="zh-CN" altLang="en-US" sz="3201"/>
            </a:p>
          </p:txBody>
        </p:sp>
        <p:sp>
          <p:nvSpPr>
            <p:cNvPr id="128" name="Freeform 105"/>
            <p:cNvSpPr>
              <a:spLocks/>
            </p:cNvSpPr>
            <p:nvPr/>
          </p:nvSpPr>
          <p:spPr bwMode="auto">
            <a:xfrm>
              <a:off x="7613650" y="1014413"/>
              <a:ext cx="25400" cy="15875"/>
            </a:xfrm>
            <a:custGeom>
              <a:avLst/>
              <a:gdLst>
                <a:gd name="T0" fmla="*/ 31 w 31"/>
                <a:gd name="T1" fmla="*/ 20 h 20"/>
                <a:gd name="T2" fmla="*/ 31 w 31"/>
                <a:gd name="T3" fmla="*/ 20 h 20"/>
                <a:gd name="T4" fmla="*/ 0 w 31"/>
                <a:gd name="T5" fmla="*/ 20 h 20"/>
                <a:gd name="T6" fmla="*/ 0 w 31"/>
                <a:gd name="T7" fmla="*/ 0 h 20"/>
                <a:gd name="T8" fmla="*/ 31 w 31"/>
                <a:gd name="T9" fmla="*/ 0 h 20"/>
                <a:gd name="T10" fmla="*/ 31 w 31"/>
                <a:gd name="T11" fmla="*/ 20 h 20"/>
              </a:gdLst>
              <a:ahLst/>
              <a:cxnLst>
                <a:cxn ang="0">
                  <a:pos x="T0" y="T1"/>
                </a:cxn>
                <a:cxn ang="0">
                  <a:pos x="T2" y="T3"/>
                </a:cxn>
                <a:cxn ang="0">
                  <a:pos x="T4" y="T5"/>
                </a:cxn>
                <a:cxn ang="0">
                  <a:pos x="T6" y="T7"/>
                </a:cxn>
                <a:cxn ang="0">
                  <a:pos x="T8" y="T9"/>
                </a:cxn>
                <a:cxn ang="0">
                  <a:pos x="T10" y="T11"/>
                </a:cxn>
              </a:cxnLst>
              <a:rect l="0" t="0" r="r" b="b"/>
              <a:pathLst>
                <a:path w="31" h="20">
                  <a:moveTo>
                    <a:pt x="31" y="20"/>
                  </a:moveTo>
                  <a:lnTo>
                    <a:pt x="31" y="20"/>
                  </a:lnTo>
                  <a:lnTo>
                    <a:pt x="0" y="20"/>
                  </a:lnTo>
                  <a:lnTo>
                    <a:pt x="0" y="0"/>
                  </a:lnTo>
                  <a:lnTo>
                    <a:pt x="31" y="0"/>
                  </a:lnTo>
                  <a:lnTo>
                    <a:pt x="31" y="20"/>
                  </a:lnTo>
                  <a:close/>
                </a:path>
              </a:pathLst>
            </a:custGeom>
            <a:grpFill/>
            <a:ln w="0">
              <a:noFill/>
              <a:prstDash val="solid"/>
              <a:round/>
              <a:headEnd/>
              <a:tailEnd/>
            </a:ln>
          </p:spPr>
          <p:txBody>
            <a:bodyPr/>
            <a:lstStyle/>
            <a:p>
              <a:pPr defTabSz="543689">
                <a:defRPr/>
              </a:pPr>
              <a:endParaRPr lang="zh-CN" altLang="en-US" sz="3201"/>
            </a:p>
          </p:txBody>
        </p:sp>
        <p:sp>
          <p:nvSpPr>
            <p:cNvPr id="129" name="Freeform 106"/>
            <p:cNvSpPr>
              <a:spLocks/>
            </p:cNvSpPr>
            <p:nvPr/>
          </p:nvSpPr>
          <p:spPr bwMode="auto">
            <a:xfrm>
              <a:off x="7583488" y="1273176"/>
              <a:ext cx="44450" cy="44450"/>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noFill/>
              <a:prstDash val="solid"/>
              <a:round/>
              <a:headEnd/>
              <a:tailEnd/>
            </a:ln>
          </p:spPr>
          <p:txBody>
            <a:bodyPr/>
            <a:lstStyle/>
            <a:p>
              <a:pPr defTabSz="543689">
                <a:defRPr/>
              </a:pPr>
              <a:endParaRPr lang="zh-CN" altLang="en-US" sz="3201"/>
            </a:p>
          </p:txBody>
        </p:sp>
        <p:sp>
          <p:nvSpPr>
            <p:cNvPr id="130" name="Freeform 107"/>
            <p:cNvSpPr>
              <a:spLocks/>
            </p:cNvSpPr>
            <p:nvPr/>
          </p:nvSpPr>
          <p:spPr bwMode="auto">
            <a:xfrm>
              <a:off x="7651750" y="1273176"/>
              <a:ext cx="44450" cy="44450"/>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noFill/>
              <a:prstDash val="solid"/>
              <a:round/>
              <a:headEnd/>
              <a:tailEnd/>
            </a:ln>
          </p:spPr>
          <p:txBody>
            <a:bodyPr/>
            <a:lstStyle/>
            <a:p>
              <a:pPr defTabSz="543689">
                <a:defRPr/>
              </a:pPr>
              <a:endParaRPr lang="zh-CN" altLang="en-US" sz="3201"/>
            </a:p>
          </p:txBody>
        </p:sp>
      </p:grpSp>
      <p:grpSp>
        <p:nvGrpSpPr>
          <p:cNvPr id="142" name="组合 19617"/>
          <p:cNvGrpSpPr/>
          <p:nvPr/>
        </p:nvGrpSpPr>
        <p:grpSpPr>
          <a:xfrm>
            <a:off x="10267139" y="2316331"/>
            <a:ext cx="675372" cy="633029"/>
            <a:chOff x="5173663" y="2378076"/>
            <a:chExt cx="506412" cy="474662"/>
          </a:xfrm>
          <a:solidFill>
            <a:srgbClr val="3C3C3B"/>
          </a:solidFill>
        </p:grpSpPr>
        <p:sp>
          <p:nvSpPr>
            <p:cNvPr id="143"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144"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145"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146"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147"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148"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49"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50"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grpSp>
        <p:nvGrpSpPr>
          <p:cNvPr id="151" name="组合 19617"/>
          <p:cNvGrpSpPr/>
          <p:nvPr/>
        </p:nvGrpSpPr>
        <p:grpSpPr>
          <a:xfrm>
            <a:off x="10619452" y="1548133"/>
            <a:ext cx="675372" cy="633029"/>
            <a:chOff x="5173663" y="2378076"/>
            <a:chExt cx="506412" cy="474662"/>
          </a:xfrm>
          <a:solidFill>
            <a:srgbClr val="3C3C3B"/>
          </a:solidFill>
        </p:grpSpPr>
        <p:sp>
          <p:nvSpPr>
            <p:cNvPr id="152"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153"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154"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155"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156"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157"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58"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59"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sp>
        <p:nvSpPr>
          <p:cNvPr id="160" name="Line 27"/>
          <p:cNvSpPr>
            <a:spLocks noChangeShapeType="1"/>
          </p:cNvSpPr>
          <p:nvPr/>
        </p:nvSpPr>
        <p:spPr bwMode="auto">
          <a:xfrm flipV="1">
            <a:off x="2612476" y="2396956"/>
            <a:ext cx="1105035" cy="273504"/>
          </a:xfrm>
          <a:prstGeom prst="line">
            <a:avLst/>
          </a:prstGeom>
          <a:noFill/>
          <a:ln w="38100">
            <a:solidFill>
              <a:srgbClr val="FF6600"/>
            </a:solidFill>
            <a:round/>
            <a:headEnd/>
            <a:tailEnd/>
          </a:ln>
        </p:spPr>
        <p:txBody>
          <a:bodyPr lIns="91411" tIns="45705" rIns="91411" bIns="45705" anchor="ctr"/>
          <a:lstStyle/>
          <a:p>
            <a:endParaRPr lang="zh-CN" altLang="en-US" sz="1100">
              <a:solidFill>
                <a:srgbClr val="000000"/>
              </a:solidFill>
              <a:latin typeface="+mn-lt"/>
              <a:ea typeface="华文细黑" pitchFamily="2" charset="-122"/>
            </a:endParaRPr>
          </a:p>
        </p:txBody>
      </p:sp>
      <p:sp>
        <p:nvSpPr>
          <p:cNvPr id="161" name="Line 27"/>
          <p:cNvSpPr>
            <a:spLocks noChangeShapeType="1"/>
          </p:cNvSpPr>
          <p:nvPr/>
        </p:nvSpPr>
        <p:spPr bwMode="auto">
          <a:xfrm flipV="1">
            <a:off x="4309659" y="2236734"/>
            <a:ext cx="845290" cy="69212"/>
          </a:xfrm>
          <a:prstGeom prst="line">
            <a:avLst/>
          </a:prstGeom>
          <a:noFill/>
          <a:ln w="38100">
            <a:solidFill>
              <a:srgbClr val="FF6600"/>
            </a:solidFill>
            <a:round/>
            <a:headEnd/>
            <a:tailEnd/>
          </a:ln>
        </p:spPr>
        <p:txBody>
          <a:bodyPr lIns="91411" tIns="45705" rIns="91411" bIns="45705" anchor="ctr"/>
          <a:lstStyle/>
          <a:p>
            <a:endParaRPr lang="zh-CN" altLang="en-US" sz="1100">
              <a:solidFill>
                <a:srgbClr val="000000"/>
              </a:solidFill>
              <a:latin typeface="+mn-lt"/>
              <a:ea typeface="华文细黑" pitchFamily="2" charset="-122"/>
            </a:endParaRPr>
          </a:p>
        </p:txBody>
      </p:sp>
      <p:pic>
        <p:nvPicPr>
          <p:cNvPr id="162" name="Picture 2"/>
          <p:cNvPicPr>
            <a:picLocks noChangeAspect="1" noChangeArrowheads="1"/>
          </p:cNvPicPr>
          <p:nvPr/>
        </p:nvPicPr>
        <p:blipFill>
          <a:blip r:embed="rId3" cstate="print"/>
          <a:srcRect/>
          <a:stretch>
            <a:fillRect/>
          </a:stretch>
        </p:blipFill>
        <p:spPr bwMode="auto">
          <a:xfrm>
            <a:off x="3305632" y="1430753"/>
            <a:ext cx="2038350" cy="618536"/>
          </a:xfrm>
          <a:prstGeom prst="rect">
            <a:avLst/>
          </a:prstGeom>
          <a:noFill/>
          <a:ln w="9525">
            <a:noFill/>
            <a:miter lim="800000"/>
            <a:headEnd/>
            <a:tailEnd/>
          </a:ln>
        </p:spPr>
      </p:pic>
      <p:sp>
        <p:nvSpPr>
          <p:cNvPr id="163" name="Text Box 129"/>
          <p:cNvSpPr txBox="1">
            <a:spLocks noChangeArrowheads="1"/>
          </p:cNvSpPr>
          <p:nvPr/>
        </p:nvSpPr>
        <p:spPr bwMode="white">
          <a:xfrm>
            <a:off x="3651045" y="3399178"/>
            <a:ext cx="2547007" cy="810049"/>
          </a:xfrm>
          <a:prstGeom prst="rect">
            <a:avLst/>
          </a:prstGeom>
          <a:noFill/>
          <a:ln w="9525">
            <a:noFill/>
            <a:miter lim="800000"/>
            <a:headEnd/>
            <a:tailEnd/>
          </a:ln>
        </p:spPr>
        <p:txBody>
          <a:bodyPr lIns="83251" tIns="41626" rIns="83251" bIns="41626"/>
          <a:lstStyle>
            <a:defPPr>
              <a:defRPr lang="zh-CN"/>
            </a:defPPr>
            <a:lvl1pPr marL="98882" indent="-98882" defTabSz="832189" fontAlgn="auto">
              <a:spcBef>
                <a:spcPts val="0"/>
              </a:spcBef>
              <a:spcAft>
                <a:spcPts val="0"/>
              </a:spcAft>
              <a:buFont typeface="Wingdings" pitchFamily="2" charset="2"/>
              <a:buChar char="Ø"/>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支持与国内涉密资质的数字证书身份认证系统深度集成</a:t>
            </a:r>
            <a:endParaRPr lang="en-US" altLang="zh-CN" dirty="0"/>
          </a:p>
          <a:p>
            <a:r>
              <a:rPr lang="zh-CN" altLang="en-US" dirty="0"/>
              <a:t>多种用户接入认证（密码</a:t>
            </a:r>
            <a:r>
              <a:rPr lang="en-US" altLang="zh-CN" dirty="0"/>
              <a:t>/Ukey/</a:t>
            </a:r>
            <a:r>
              <a:rPr lang="zh-CN" altLang="en-US" dirty="0"/>
              <a:t>指纹</a:t>
            </a:r>
            <a:r>
              <a:rPr lang="en-US" altLang="zh-CN" dirty="0"/>
              <a:t>/</a:t>
            </a:r>
            <a:r>
              <a:rPr lang="zh-CN" altLang="en-US" dirty="0"/>
              <a:t>动态令牌）</a:t>
            </a:r>
            <a:endParaRPr lang="en-US" altLang="zh-CN" dirty="0"/>
          </a:p>
          <a:p>
            <a:r>
              <a:rPr lang="zh-CN" altLang="en-US" dirty="0"/>
              <a:t>支持无</a:t>
            </a:r>
            <a:r>
              <a:rPr lang="en-US" altLang="zh-CN" dirty="0"/>
              <a:t>AD</a:t>
            </a:r>
            <a:r>
              <a:rPr lang="zh-CN" altLang="en-US" dirty="0"/>
              <a:t>认证</a:t>
            </a:r>
          </a:p>
        </p:txBody>
      </p:sp>
      <p:sp>
        <p:nvSpPr>
          <p:cNvPr id="164" name="Text Box 130"/>
          <p:cNvSpPr txBox="1">
            <a:spLocks noChangeArrowheads="1"/>
          </p:cNvSpPr>
          <p:nvPr/>
        </p:nvSpPr>
        <p:spPr bwMode="gray">
          <a:xfrm>
            <a:off x="3970871" y="3119733"/>
            <a:ext cx="1709665" cy="307615"/>
          </a:xfrm>
          <a:prstGeom prst="rect">
            <a:avLst/>
          </a:prstGeom>
          <a:noFill/>
          <a:ln w="9525" algn="ctr">
            <a:noFill/>
            <a:miter lim="800000"/>
            <a:headEnd/>
            <a:tailEnd/>
          </a:ln>
        </p:spPr>
        <p:txBody>
          <a:bodyPr wrap="square" lIns="83251" tIns="41626" rIns="83251" bIns="41626">
            <a:spAutoFit/>
          </a:bodyPr>
          <a:lstStyle>
            <a:defPPr>
              <a:defRPr lang="zh-CN"/>
            </a:defPPr>
            <a:lvl1pPr algn="ctr" defTabSz="832189" fontAlgn="auto">
              <a:spcBef>
                <a:spcPct val="50000"/>
              </a:spcBef>
              <a:spcAft>
                <a:spcPts val="0"/>
              </a:spcAft>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用户接入认证</a:t>
            </a:r>
            <a:endParaRPr lang="en-US" altLang="zh-CN" dirty="0"/>
          </a:p>
        </p:txBody>
      </p:sp>
      <p:cxnSp>
        <p:nvCxnSpPr>
          <p:cNvPr id="4" name="直接连接符 3"/>
          <p:cNvCxnSpPr/>
          <p:nvPr/>
        </p:nvCxnSpPr>
        <p:spPr bwMode="auto">
          <a:xfrm>
            <a:off x="6292692" y="1311600"/>
            <a:ext cx="2554341" cy="0"/>
          </a:xfrm>
          <a:prstGeom prst="line">
            <a:avLst/>
          </a:prstGeom>
          <a:noFill/>
          <a:ln w="19050">
            <a:solidFill>
              <a:srgbClr val="92D050"/>
            </a:solidFill>
            <a:prstDash val="lgDash"/>
            <a:miter lim="800000"/>
            <a:headEnd/>
            <a:tailEnd/>
          </a:ln>
        </p:spPr>
      </p:cxnSp>
      <p:cxnSp>
        <p:nvCxnSpPr>
          <p:cNvPr id="131" name="直接连接符 130"/>
          <p:cNvCxnSpPr/>
          <p:nvPr/>
        </p:nvCxnSpPr>
        <p:spPr bwMode="auto">
          <a:xfrm>
            <a:off x="6292692" y="6065156"/>
            <a:ext cx="2554341" cy="0"/>
          </a:xfrm>
          <a:prstGeom prst="line">
            <a:avLst/>
          </a:prstGeom>
          <a:noFill/>
          <a:ln w="19050">
            <a:solidFill>
              <a:srgbClr val="92D050"/>
            </a:solidFill>
            <a:prstDash val="lgDash"/>
            <a:miter lim="800000"/>
            <a:headEnd/>
            <a:tailEnd/>
          </a:ln>
        </p:spPr>
      </p:cxnSp>
      <p:cxnSp>
        <p:nvCxnSpPr>
          <p:cNvPr id="132" name="直接连接符 131"/>
          <p:cNvCxnSpPr/>
          <p:nvPr/>
        </p:nvCxnSpPr>
        <p:spPr bwMode="auto">
          <a:xfrm flipV="1">
            <a:off x="3662899" y="6065156"/>
            <a:ext cx="2629793" cy="8006"/>
          </a:xfrm>
          <a:prstGeom prst="line">
            <a:avLst/>
          </a:prstGeom>
          <a:noFill/>
          <a:ln w="19050">
            <a:solidFill>
              <a:srgbClr val="92D050"/>
            </a:solidFill>
            <a:prstDash val="lgDash"/>
            <a:miter lim="800000"/>
            <a:headEnd/>
            <a:tailEnd/>
          </a:ln>
        </p:spPr>
      </p:cxnSp>
    </p:spTree>
    <p:extLst>
      <p:ext uri="{BB962C8B-B14F-4D97-AF65-F5344CB8AC3E}">
        <p14:creationId xmlns:p14="http://schemas.microsoft.com/office/powerpoint/2010/main" val="511566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en-US" altLang="zh-CN" dirty="0" smtClean="0"/>
              <a:t>TC</a:t>
            </a:r>
            <a:r>
              <a:rPr lang="zh-CN" altLang="en-US" dirty="0" smtClean="0"/>
              <a:t>加固，防止“病从口入”</a:t>
            </a:r>
            <a:endParaRPr lang="zh-CN" altLang="en-US" dirty="0"/>
          </a:p>
        </p:txBody>
      </p:sp>
      <p:sp>
        <p:nvSpPr>
          <p:cNvPr id="411" name="Rectangle 19"/>
          <p:cNvSpPr>
            <a:spLocks noChangeArrowheads="1"/>
          </p:cNvSpPr>
          <p:nvPr/>
        </p:nvSpPr>
        <p:spPr bwMode="gray">
          <a:xfrm>
            <a:off x="2325696" y="1789920"/>
            <a:ext cx="2256013" cy="299640"/>
          </a:xfrm>
          <a:prstGeom prst="rect">
            <a:avLst/>
          </a:prstGeom>
          <a:noFill/>
          <a:ln w="9525" algn="ctr">
            <a:noFill/>
            <a:miter lim="800000"/>
            <a:headEnd/>
            <a:tailEnd/>
          </a:ln>
        </p:spPr>
        <p:txBody>
          <a:bodyPr wrap="square" lIns="83382" tIns="41691" rIns="83382" bIns="41691">
            <a:spAutoFit/>
          </a:bodyPr>
          <a:lstStyle/>
          <a:p>
            <a:pPr algn="ctr" eaLnBrk="0" hangingPunct="0">
              <a:buClr>
                <a:srgbClr val="FF3300"/>
              </a:buClr>
              <a:buSzPct val="115000"/>
              <a:buFont typeface="Wingdings" pitchFamily="2" charset="2"/>
              <a:buNone/>
            </a:pPr>
            <a:r>
              <a:rPr lang="zh-CN" altLang="en-US" sz="1400" dirty="0" smtClean="0">
                <a:solidFill>
                  <a:srgbClr val="FFFFFF"/>
                </a:solidFill>
                <a:latin typeface="微软雅黑" panose="020B0503020204020204" pitchFamily="34" charset="-122"/>
                <a:ea typeface="微软雅黑" panose="020B0503020204020204" pitchFamily="34" charset="-122"/>
              </a:rPr>
              <a:t>数据分散在每个终端</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412" name="Rectangle 19"/>
          <p:cNvSpPr>
            <a:spLocks noChangeArrowheads="1"/>
          </p:cNvSpPr>
          <p:nvPr/>
        </p:nvSpPr>
        <p:spPr bwMode="gray">
          <a:xfrm>
            <a:off x="7542156" y="1806320"/>
            <a:ext cx="2256013" cy="299640"/>
          </a:xfrm>
          <a:prstGeom prst="rect">
            <a:avLst/>
          </a:prstGeom>
          <a:noFill/>
          <a:ln w="9525" algn="ctr">
            <a:noFill/>
            <a:miter lim="800000"/>
            <a:headEnd/>
            <a:tailEnd/>
          </a:ln>
        </p:spPr>
        <p:txBody>
          <a:bodyPr wrap="square" lIns="83382" tIns="41691" rIns="83382" bIns="41691">
            <a:spAutoFit/>
          </a:bodyPr>
          <a:lstStyle/>
          <a:p>
            <a:pPr algn="ctr" eaLnBrk="0" hangingPunct="0">
              <a:buClr>
                <a:srgbClr val="FF3300"/>
              </a:buClr>
              <a:buSzPct val="115000"/>
              <a:buFont typeface="Wingdings" pitchFamily="2" charset="2"/>
              <a:buNone/>
            </a:pPr>
            <a:r>
              <a:rPr lang="zh-CN" altLang="en-US" sz="1400" dirty="0" smtClean="0">
                <a:solidFill>
                  <a:srgbClr val="FFFFFF"/>
                </a:solidFill>
                <a:latin typeface="微软雅黑" panose="020B0503020204020204" pitchFamily="34" charset="-122"/>
                <a:ea typeface="微软雅黑" panose="020B0503020204020204" pitchFamily="34" charset="-122"/>
              </a:rPr>
              <a:t>应用与数据被集中管理</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81" name="矩形 80"/>
          <p:cNvSpPr/>
          <p:nvPr/>
        </p:nvSpPr>
        <p:spPr>
          <a:xfrm>
            <a:off x="2496726" y="5889212"/>
            <a:ext cx="7260109" cy="391973"/>
          </a:xfrm>
          <a:prstGeom prst="rect">
            <a:avLst/>
          </a:prstGeom>
          <a:solidFill>
            <a:schemeClr val="bg2">
              <a:lumMod val="60000"/>
              <a:lumOff val="40000"/>
            </a:schemeClr>
          </a:solidFill>
          <a:ln w="28575">
            <a:noFill/>
          </a:ln>
        </p:spPr>
        <p:txBody>
          <a:bodyPr wrap="square" lIns="83382" tIns="41691" rIns="83382" bIns="41691">
            <a:spAutoFit/>
          </a:bodyPr>
          <a:lstStyle/>
          <a:p>
            <a:pPr marL="0" lvl="1" algn="ctr">
              <a:lnSpc>
                <a:spcPct val="125000"/>
              </a:lnSpc>
            </a:pPr>
            <a:r>
              <a:rPr lang="zh-CN" altLang="en-US" sz="1600" b="1" dirty="0" smtClean="0">
                <a:latin typeface="+mn-ea"/>
                <a:ea typeface="+mn-ea"/>
              </a:rPr>
              <a:t>瘦终端采用精简的</a:t>
            </a:r>
            <a:r>
              <a:rPr lang="en-US" altLang="zh-CN" sz="1600" b="1" dirty="0" smtClean="0">
                <a:latin typeface="+mn-ea"/>
                <a:ea typeface="+mn-ea"/>
              </a:rPr>
              <a:t>OS</a:t>
            </a:r>
            <a:r>
              <a:rPr lang="zh-CN" altLang="en-US" sz="1600" b="1" dirty="0" smtClean="0">
                <a:latin typeface="+mn-ea"/>
                <a:ea typeface="+mn-ea"/>
              </a:rPr>
              <a:t>固件，系统更为安全可靠</a:t>
            </a:r>
            <a:endParaRPr lang="en-US" altLang="zh-CN" sz="1600" b="1" dirty="0" smtClean="0">
              <a:latin typeface="+mn-ea"/>
              <a:ea typeface="+mn-ea"/>
            </a:endParaRPr>
          </a:p>
        </p:txBody>
      </p:sp>
      <p:grpSp>
        <p:nvGrpSpPr>
          <p:cNvPr id="82" name="Group 4"/>
          <p:cNvGrpSpPr>
            <a:grpSpLocks/>
          </p:cNvGrpSpPr>
          <p:nvPr/>
        </p:nvGrpSpPr>
        <p:grpSpPr bwMode="auto">
          <a:xfrm>
            <a:off x="5169592" y="2349162"/>
            <a:ext cx="1982116" cy="1925252"/>
            <a:chOff x="1922" y="1614"/>
            <a:chExt cx="1320" cy="1689"/>
          </a:xfrm>
        </p:grpSpPr>
        <p:sp>
          <p:nvSpPr>
            <p:cNvPr id="83" name="Freeform 5"/>
            <p:cNvSpPr>
              <a:spLocks/>
            </p:cNvSpPr>
            <p:nvPr/>
          </p:nvSpPr>
          <p:spPr bwMode="gray">
            <a:xfrm>
              <a:off x="1922" y="1875"/>
              <a:ext cx="654" cy="1428"/>
            </a:xfrm>
            <a:custGeom>
              <a:avLst/>
              <a:gdLst>
                <a:gd name="T0" fmla="*/ 1 w 654"/>
                <a:gd name="T1" fmla="*/ 0 h 1428"/>
                <a:gd name="T2" fmla="*/ 117 w 654"/>
                <a:gd name="T3" fmla="*/ 110 h 1428"/>
                <a:gd name="T4" fmla="*/ 117 w 654"/>
                <a:gd name="T5" fmla="*/ 1026 h 1428"/>
                <a:gd name="T6" fmla="*/ 649 w 654"/>
                <a:gd name="T7" fmla="*/ 1241 h 1428"/>
                <a:gd name="T8" fmla="*/ 654 w 654"/>
                <a:gd name="T9" fmla="*/ 1428 h 1428"/>
                <a:gd name="T10" fmla="*/ 0 w 654"/>
                <a:gd name="T11" fmla="*/ 1128 h 1428"/>
                <a:gd name="T12" fmla="*/ 1 w 654"/>
                <a:gd name="T13" fmla="*/ 0 h 1428"/>
                <a:gd name="T14" fmla="*/ 0 60000 65536"/>
                <a:gd name="T15" fmla="*/ 0 60000 65536"/>
                <a:gd name="T16" fmla="*/ 0 60000 65536"/>
                <a:gd name="T17" fmla="*/ 0 60000 65536"/>
                <a:gd name="T18" fmla="*/ 0 60000 65536"/>
                <a:gd name="T19" fmla="*/ 0 60000 65536"/>
                <a:gd name="T20" fmla="*/ 0 60000 65536"/>
                <a:gd name="T21" fmla="*/ 0 w 654"/>
                <a:gd name="T22" fmla="*/ 0 h 1428"/>
                <a:gd name="T23" fmla="*/ 654 w 654"/>
                <a:gd name="T24" fmla="*/ 1428 h 14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4" h="1428">
                  <a:moveTo>
                    <a:pt x="1" y="0"/>
                  </a:moveTo>
                  <a:lnTo>
                    <a:pt x="117" y="110"/>
                  </a:lnTo>
                  <a:lnTo>
                    <a:pt x="117" y="1026"/>
                  </a:lnTo>
                  <a:lnTo>
                    <a:pt x="649" y="1241"/>
                  </a:lnTo>
                  <a:lnTo>
                    <a:pt x="654" y="1428"/>
                  </a:lnTo>
                  <a:lnTo>
                    <a:pt x="0" y="1128"/>
                  </a:lnTo>
                  <a:lnTo>
                    <a:pt x="1" y="0"/>
                  </a:lnTo>
                  <a:close/>
                </a:path>
              </a:pathLst>
            </a:custGeom>
            <a:solidFill>
              <a:srgbClr val="FBC631"/>
            </a:solidFill>
            <a:ln w="9525">
              <a:noFill/>
              <a:round/>
              <a:headEnd/>
              <a:tailEnd/>
            </a:ln>
          </p:spPr>
          <p:txBody>
            <a:bodyPr wrap="none" anchor="ctr"/>
            <a:lstStyle/>
            <a:p>
              <a:endParaRPr lang="zh-CN" altLang="en-US" sz="1400" dirty="0">
                <a:latin typeface="华文细黑" pitchFamily="2" charset="-122"/>
                <a:ea typeface="华文细黑" pitchFamily="2" charset="-122"/>
              </a:endParaRPr>
            </a:p>
          </p:txBody>
        </p:sp>
        <p:sp>
          <p:nvSpPr>
            <p:cNvPr id="84" name="Freeform 6"/>
            <p:cNvSpPr>
              <a:spLocks/>
            </p:cNvSpPr>
            <p:nvPr/>
          </p:nvSpPr>
          <p:spPr bwMode="gray">
            <a:xfrm>
              <a:off x="2571" y="1880"/>
              <a:ext cx="671" cy="1422"/>
            </a:xfrm>
            <a:custGeom>
              <a:avLst/>
              <a:gdLst>
                <a:gd name="T0" fmla="*/ 654 w 671"/>
                <a:gd name="T1" fmla="*/ 0 h 1422"/>
                <a:gd name="T2" fmla="*/ 516 w 671"/>
                <a:gd name="T3" fmla="*/ 111 h 1422"/>
                <a:gd name="T4" fmla="*/ 519 w 671"/>
                <a:gd name="T5" fmla="*/ 1008 h 1422"/>
                <a:gd name="T6" fmla="*/ 0 w 671"/>
                <a:gd name="T7" fmla="*/ 1237 h 1422"/>
                <a:gd name="T8" fmla="*/ 2 w 671"/>
                <a:gd name="T9" fmla="*/ 1422 h 1422"/>
                <a:gd name="T10" fmla="*/ 671 w 671"/>
                <a:gd name="T11" fmla="*/ 1114 h 1422"/>
                <a:gd name="T12" fmla="*/ 654 w 671"/>
                <a:gd name="T13" fmla="*/ 0 h 1422"/>
                <a:gd name="T14" fmla="*/ 0 60000 65536"/>
                <a:gd name="T15" fmla="*/ 0 60000 65536"/>
                <a:gd name="T16" fmla="*/ 0 60000 65536"/>
                <a:gd name="T17" fmla="*/ 0 60000 65536"/>
                <a:gd name="T18" fmla="*/ 0 60000 65536"/>
                <a:gd name="T19" fmla="*/ 0 60000 65536"/>
                <a:gd name="T20" fmla="*/ 0 60000 65536"/>
                <a:gd name="T21" fmla="*/ 0 w 671"/>
                <a:gd name="T22" fmla="*/ 0 h 1422"/>
                <a:gd name="T23" fmla="*/ 671 w 671"/>
                <a:gd name="T24" fmla="*/ 1422 h 14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1" h="1422">
                  <a:moveTo>
                    <a:pt x="654" y="0"/>
                  </a:moveTo>
                  <a:lnTo>
                    <a:pt x="516" y="111"/>
                  </a:lnTo>
                  <a:lnTo>
                    <a:pt x="519" y="1008"/>
                  </a:lnTo>
                  <a:lnTo>
                    <a:pt x="0" y="1237"/>
                  </a:lnTo>
                  <a:lnTo>
                    <a:pt x="2" y="1422"/>
                  </a:lnTo>
                  <a:lnTo>
                    <a:pt x="671" y="1114"/>
                  </a:lnTo>
                  <a:lnTo>
                    <a:pt x="654" y="0"/>
                  </a:lnTo>
                  <a:close/>
                </a:path>
              </a:pathLst>
            </a:custGeom>
            <a:solidFill>
              <a:srgbClr val="FBE2AF"/>
            </a:solidFill>
            <a:ln w="9525">
              <a:noFill/>
              <a:round/>
              <a:headEnd/>
              <a:tailEnd/>
            </a:ln>
          </p:spPr>
          <p:txBody>
            <a:bodyPr wrap="none" anchor="ctr"/>
            <a:lstStyle/>
            <a:p>
              <a:endParaRPr lang="zh-CN" altLang="en-US" sz="1400" dirty="0">
                <a:latin typeface="华文细黑" pitchFamily="2" charset="-122"/>
                <a:ea typeface="华文细黑" pitchFamily="2" charset="-122"/>
              </a:endParaRPr>
            </a:p>
          </p:txBody>
        </p:sp>
        <p:sp>
          <p:nvSpPr>
            <p:cNvPr id="85" name="Freeform 7"/>
            <p:cNvSpPr>
              <a:spLocks/>
            </p:cNvSpPr>
            <p:nvPr/>
          </p:nvSpPr>
          <p:spPr bwMode="gray">
            <a:xfrm>
              <a:off x="1923" y="1614"/>
              <a:ext cx="1304" cy="377"/>
            </a:xfrm>
            <a:custGeom>
              <a:avLst/>
              <a:gdLst>
                <a:gd name="T0" fmla="*/ 0 w 1304"/>
                <a:gd name="T1" fmla="*/ 261 h 377"/>
                <a:gd name="T2" fmla="*/ 117 w 1304"/>
                <a:gd name="T3" fmla="*/ 374 h 377"/>
                <a:gd name="T4" fmla="*/ 638 w 1304"/>
                <a:gd name="T5" fmla="*/ 155 h 377"/>
                <a:gd name="T6" fmla="*/ 1164 w 1304"/>
                <a:gd name="T7" fmla="*/ 377 h 377"/>
                <a:gd name="T8" fmla="*/ 1304 w 1304"/>
                <a:gd name="T9" fmla="*/ 266 h 377"/>
                <a:gd name="T10" fmla="*/ 633 w 1304"/>
                <a:gd name="T11" fmla="*/ 0 h 377"/>
                <a:gd name="T12" fmla="*/ 0 w 1304"/>
                <a:gd name="T13" fmla="*/ 261 h 377"/>
                <a:gd name="T14" fmla="*/ 0 60000 65536"/>
                <a:gd name="T15" fmla="*/ 0 60000 65536"/>
                <a:gd name="T16" fmla="*/ 0 60000 65536"/>
                <a:gd name="T17" fmla="*/ 0 60000 65536"/>
                <a:gd name="T18" fmla="*/ 0 60000 65536"/>
                <a:gd name="T19" fmla="*/ 0 60000 65536"/>
                <a:gd name="T20" fmla="*/ 0 60000 65536"/>
                <a:gd name="T21" fmla="*/ 0 w 1304"/>
                <a:gd name="T22" fmla="*/ 0 h 377"/>
                <a:gd name="T23" fmla="*/ 1304 w 1304"/>
                <a:gd name="T24" fmla="*/ 377 h 3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04" h="377">
                  <a:moveTo>
                    <a:pt x="0" y="261"/>
                  </a:moveTo>
                  <a:lnTo>
                    <a:pt x="117" y="374"/>
                  </a:lnTo>
                  <a:lnTo>
                    <a:pt x="638" y="155"/>
                  </a:lnTo>
                  <a:lnTo>
                    <a:pt x="1164" y="377"/>
                  </a:lnTo>
                  <a:lnTo>
                    <a:pt x="1304" y="266"/>
                  </a:lnTo>
                  <a:lnTo>
                    <a:pt x="633" y="0"/>
                  </a:lnTo>
                  <a:lnTo>
                    <a:pt x="0" y="261"/>
                  </a:lnTo>
                  <a:close/>
                </a:path>
              </a:pathLst>
            </a:custGeom>
            <a:solidFill>
              <a:srgbClr val="FEFBD6"/>
            </a:solidFill>
            <a:ln w="9525">
              <a:noFill/>
              <a:round/>
              <a:headEnd/>
              <a:tailEnd/>
            </a:ln>
          </p:spPr>
          <p:txBody>
            <a:bodyPr wrap="none" anchor="ctr"/>
            <a:lstStyle/>
            <a:p>
              <a:endParaRPr lang="zh-CN" altLang="en-US" sz="1400" dirty="0">
                <a:latin typeface="华文细黑" pitchFamily="2" charset="-122"/>
                <a:ea typeface="华文细黑" pitchFamily="2" charset="-122"/>
              </a:endParaRPr>
            </a:p>
          </p:txBody>
        </p:sp>
        <p:sp>
          <p:nvSpPr>
            <p:cNvPr id="86" name="Freeform 8"/>
            <p:cNvSpPr>
              <a:spLocks/>
            </p:cNvSpPr>
            <p:nvPr/>
          </p:nvSpPr>
          <p:spPr bwMode="gray">
            <a:xfrm>
              <a:off x="2037" y="1768"/>
              <a:ext cx="529" cy="1133"/>
            </a:xfrm>
            <a:custGeom>
              <a:avLst/>
              <a:gdLst>
                <a:gd name="T0" fmla="*/ 2 w 529"/>
                <a:gd name="T1" fmla="*/ 218 h 1133"/>
                <a:gd name="T2" fmla="*/ 0 w 529"/>
                <a:gd name="T3" fmla="*/ 1133 h 1133"/>
                <a:gd name="T4" fmla="*/ 529 w 529"/>
                <a:gd name="T5" fmla="*/ 878 h 1133"/>
                <a:gd name="T6" fmla="*/ 524 w 529"/>
                <a:gd name="T7" fmla="*/ 0 h 1133"/>
                <a:gd name="T8" fmla="*/ 2 w 529"/>
                <a:gd name="T9" fmla="*/ 218 h 1133"/>
                <a:gd name="T10" fmla="*/ 0 60000 65536"/>
                <a:gd name="T11" fmla="*/ 0 60000 65536"/>
                <a:gd name="T12" fmla="*/ 0 60000 65536"/>
                <a:gd name="T13" fmla="*/ 0 60000 65536"/>
                <a:gd name="T14" fmla="*/ 0 60000 65536"/>
                <a:gd name="T15" fmla="*/ 0 w 529"/>
                <a:gd name="T16" fmla="*/ 0 h 1133"/>
                <a:gd name="T17" fmla="*/ 529 w 529"/>
                <a:gd name="T18" fmla="*/ 1133 h 1133"/>
              </a:gdLst>
              <a:ahLst/>
              <a:cxnLst>
                <a:cxn ang="T10">
                  <a:pos x="T0" y="T1"/>
                </a:cxn>
                <a:cxn ang="T11">
                  <a:pos x="T2" y="T3"/>
                </a:cxn>
                <a:cxn ang="T12">
                  <a:pos x="T4" y="T5"/>
                </a:cxn>
                <a:cxn ang="T13">
                  <a:pos x="T6" y="T7"/>
                </a:cxn>
                <a:cxn ang="T14">
                  <a:pos x="T8" y="T9"/>
                </a:cxn>
              </a:cxnLst>
              <a:rect l="T15" t="T16" r="T17" b="T18"/>
              <a:pathLst>
                <a:path w="529" h="1133">
                  <a:moveTo>
                    <a:pt x="2" y="218"/>
                  </a:moveTo>
                  <a:lnTo>
                    <a:pt x="0" y="1133"/>
                  </a:lnTo>
                  <a:lnTo>
                    <a:pt x="529" y="878"/>
                  </a:lnTo>
                  <a:lnTo>
                    <a:pt x="524" y="0"/>
                  </a:lnTo>
                  <a:lnTo>
                    <a:pt x="2" y="218"/>
                  </a:lnTo>
                  <a:close/>
                </a:path>
              </a:pathLst>
            </a:custGeom>
            <a:solidFill>
              <a:srgbClr val="FDEBBD"/>
            </a:solidFill>
            <a:ln w="9525">
              <a:noFill/>
              <a:round/>
              <a:headEnd/>
              <a:tailEnd/>
            </a:ln>
          </p:spPr>
          <p:txBody>
            <a:bodyPr wrap="none" anchor="ctr"/>
            <a:lstStyle/>
            <a:p>
              <a:endParaRPr lang="zh-CN" altLang="en-US" sz="1400" dirty="0">
                <a:latin typeface="华文细黑" pitchFamily="2" charset="-122"/>
                <a:ea typeface="华文细黑" pitchFamily="2" charset="-122"/>
              </a:endParaRPr>
            </a:p>
          </p:txBody>
        </p:sp>
        <p:sp>
          <p:nvSpPr>
            <p:cNvPr id="87" name="Freeform 9"/>
            <p:cNvSpPr>
              <a:spLocks/>
            </p:cNvSpPr>
            <p:nvPr/>
          </p:nvSpPr>
          <p:spPr bwMode="gray">
            <a:xfrm>
              <a:off x="2562" y="1769"/>
              <a:ext cx="528" cy="1123"/>
            </a:xfrm>
            <a:custGeom>
              <a:avLst/>
              <a:gdLst>
                <a:gd name="T0" fmla="*/ 527 w 528"/>
                <a:gd name="T1" fmla="*/ 222 h 1123"/>
                <a:gd name="T2" fmla="*/ 528 w 528"/>
                <a:gd name="T3" fmla="*/ 1123 h 1123"/>
                <a:gd name="T4" fmla="*/ 0 w 528"/>
                <a:gd name="T5" fmla="*/ 879 h 1123"/>
                <a:gd name="T6" fmla="*/ 0 w 528"/>
                <a:gd name="T7" fmla="*/ 0 h 1123"/>
                <a:gd name="T8" fmla="*/ 527 w 528"/>
                <a:gd name="T9" fmla="*/ 222 h 1123"/>
                <a:gd name="T10" fmla="*/ 0 60000 65536"/>
                <a:gd name="T11" fmla="*/ 0 60000 65536"/>
                <a:gd name="T12" fmla="*/ 0 60000 65536"/>
                <a:gd name="T13" fmla="*/ 0 60000 65536"/>
                <a:gd name="T14" fmla="*/ 0 60000 65536"/>
                <a:gd name="T15" fmla="*/ 0 w 528"/>
                <a:gd name="T16" fmla="*/ 0 h 1123"/>
                <a:gd name="T17" fmla="*/ 528 w 528"/>
                <a:gd name="T18" fmla="*/ 1123 h 1123"/>
              </a:gdLst>
              <a:ahLst/>
              <a:cxnLst>
                <a:cxn ang="T10">
                  <a:pos x="T0" y="T1"/>
                </a:cxn>
                <a:cxn ang="T11">
                  <a:pos x="T2" y="T3"/>
                </a:cxn>
                <a:cxn ang="T12">
                  <a:pos x="T4" y="T5"/>
                </a:cxn>
                <a:cxn ang="T13">
                  <a:pos x="T6" y="T7"/>
                </a:cxn>
                <a:cxn ang="T14">
                  <a:pos x="T8" y="T9"/>
                </a:cxn>
              </a:cxnLst>
              <a:rect l="T15" t="T16" r="T17" b="T18"/>
              <a:pathLst>
                <a:path w="528" h="1123">
                  <a:moveTo>
                    <a:pt x="527" y="222"/>
                  </a:moveTo>
                  <a:lnTo>
                    <a:pt x="528" y="1123"/>
                  </a:lnTo>
                  <a:lnTo>
                    <a:pt x="0" y="879"/>
                  </a:lnTo>
                  <a:lnTo>
                    <a:pt x="0" y="0"/>
                  </a:lnTo>
                  <a:lnTo>
                    <a:pt x="527" y="222"/>
                  </a:lnTo>
                  <a:close/>
                </a:path>
              </a:pathLst>
            </a:custGeom>
            <a:solidFill>
              <a:srgbClr val="FBC631"/>
            </a:solidFill>
            <a:ln w="9525">
              <a:noFill/>
              <a:round/>
              <a:headEnd/>
              <a:tailEnd/>
            </a:ln>
          </p:spPr>
          <p:txBody>
            <a:bodyPr wrap="none" anchor="ctr"/>
            <a:lstStyle/>
            <a:p>
              <a:endParaRPr lang="zh-CN" altLang="en-US" sz="1400" dirty="0">
                <a:latin typeface="华文细黑" pitchFamily="2" charset="-122"/>
                <a:ea typeface="华文细黑" pitchFamily="2" charset="-122"/>
              </a:endParaRPr>
            </a:p>
          </p:txBody>
        </p:sp>
        <p:sp>
          <p:nvSpPr>
            <p:cNvPr id="88" name="Freeform 10"/>
            <p:cNvSpPr>
              <a:spLocks/>
            </p:cNvSpPr>
            <p:nvPr/>
          </p:nvSpPr>
          <p:spPr bwMode="gray">
            <a:xfrm>
              <a:off x="2034" y="2648"/>
              <a:ext cx="1061" cy="469"/>
            </a:xfrm>
            <a:custGeom>
              <a:avLst/>
              <a:gdLst>
                <a:gd name="T0" fmla="*/ 527 w 1061"/>
                <a:gd name="T1" fmla="*/ 0 h 469"/>
                <a:gd name="T2" fmla="*/ 0 w 1061"/>
                <a:gd name="T3" fmla="*/ 252 h 469"/>
                <a:gd name="T4" fmla="*/ 537 w 1061"/>
                <a:gd name="T5" fmla="*/ 469 h 469"/>
                <a:gd name="T6" fmla="*/ 1061 w 1061"/>
                <a:gd name="T7" fmla="*/ 241 h 469"/>
                <a:gd name="T8" fmla="*/ 527 w 1061"/>
                <a:gd name="T9" fmla="*/ 0 h 469"/>
                <a:gd name="T10" fmla="*/ 0 60000 65536"/>
                <a:gd name="T11" fmla="*/ 0 60000 65536"/>
                <a:gd name="T12" fmla="*/ 0 60000 65536"/>
                <a:gd name="T13" fmla="*/ 0 60000 65536"/>
                <a:gd name="T14" fmla="*/ 0 60000 65536"/>
                <a:gd name="T15" fmla="*/ 0 w 1061"/>
                <a:gd name="T16" fmla="*/ 0 h 469"/>
                <a:gd name="T17" fmla="*/ 1061 w 1061"/>
                <a:gd name="T18" fmla="*/ 469 h 469"/>
              </a:gdLst>
              <a:ahLst/>
              <a:cxnLst>
                <a:cxn ang="T10">
                  <a:pos x="T0" y="T1"/>
                </a:cxn>
                <a:cxn ang="T11">
                  <a:pos x="T2" y="T3"/>
                </a:cxn>
                <a:cxn ang="T12">
                  <a:pos x="T4" y="T5"/>
                </a:cxn>
                <a:cxn ang="T13">
                  <a:pos x="T6" y="T7"/>
                </a:cxn>
                <a:cxn ang="T14">
                  <a:pos x="T8" y="T9"/>
                </a:cxn>
              </a:cxnLst>
              <a:rect l="T15" t="T16" r="T17" b="T18"/>
              <a:pathLst>
                <a:path w="1061" h="469">
                  <a:moveTo>
                    <a:pt x="527" y="0"/>
                  </a:moveTo>
                  <a:lnTo>
                    <a:pt x="0" y="252"/>
                  </a:lnTo>
                  <a:lnTo>
                    <a:pt x="537" y="469"/>
                  </a:lnTo>
                  <a:lnTo>
                    <a:pt x="1061" y="241"/>
                  </a:lnTo>
                  <a:lnTo>
                    <a:pt x="527" y="0"/>
                  </a:lnTo>
                  <a:close/>
                </a:path>
              </a:pathLst>
            </a:custGeom>
            <a:solidFill>
              <a:srgbClr val="FEEBBC"/>
            </a:solidFill>
            <a:ln w="9525">
              <a:noFill/>
              <a:round/>
              <a:headEnd/>
              <a:tailEnd/>
            </a:ln>
          </p:spPr>
          <p:txBody>
            <a:bodyPr wrap="none" anchor="ctr"/>
            <a:lstStyle/>
            <a:p>
              <a:endParaRPr lang="zh-CN" altLang="en-US" sz="1400" dirty="0">
                <a:latin typeface="华文细黑" pitchFamily="2" charset="-122"/>
                <a:ea typeface="华文细黑" pitchFamily="2" charset="-122"/>
              </a:endParaRPr>
            </a:p>
          </p:txBody>
        </p:sp>
      </p:grpSp>
      <p:sp>
        <p:nvSpPr>
          <p:cNvPr id="89" name="Line 11"/>
          <p:cNvSpPr>
            <a:spLocks noChangeShapeType="1"/>
          </p:cNvSpPr>
          <p:nvPr/>
        </p:nvSpPr>
        <p:spPr bwMode="auto">
          <a:xfrm flipV="1">
            <a:off x="4271388" y="3921622"/>
            <a:ext cx="864702" cy="823236"/>
          </a:xfrm>
          <a:prstGeom prst="line">
            <a:avLst/>
          </a:prstGeom>
          <a:noFill/>
          <a:ln w="12700">
            <a:solidFill>
              <a:srgbClr val="977003"/>
            </a:solidFill>
            <a:round/>
            <a:headEnd/>
            <a:tailEnd/>
          </a:ln>
        </p:spPr>
        <p:txBody>
          <a:bodyPr wrap="none" lIns="83382" tIns="41691" rIns="83382" bIns="41691" anchor="ctr"/>
          <a:lstStyle/>
          <a:p>
            <a:endParaRPr lang="zh-CN" altLang="en-US" sz="1400" dirty="0">
              <a:latin typeface="华文细黑" pitchFamily="2" charset="-122"/>
              <a:ea typeface="华文细黑" pitchFamily="2" charset="-122"/>
            </a:endParaRPr>
          </a:p>
        </p:txBody>
      </p:sp>
      <p:sp>
        <p:nvSpPr>
          <p:cNvPr id="90" name="Line 12"/>
          <p:cNvSpPr>
            <a:spLocks noChangeShapeType="1"/>
          </p:cNvSpPr>
          <p:nvPr/>
        </p:nvSpPr>
        <p:spPr bwMode="auto">
          <a:xfrm flipH="1" flipV="1">
            <a:off x="7025866" y="3921601"/>
            <a:ext cx="937767" cy="764433"/>
          </a:xfrm>
          <a:prstGeom prst="line">
            <a:avLst/>
          </a:prstGeom>
          <a:noFill/>
          <a:ln w="12700">
            <a:solidFill>
              <a:srgbClr val="977003"/>
            </a:solidFill>
            <a:round/>
            <a:headEnd/>
            <a:tailEnd/>
          </a:ln>
        </p:spPr>
        <p:txBody>
          <a:bodyPr wrap="none" lIns="83382" tIns="41691" rIns="83382" bIns="41691" anchor="ctr"/>
          <a:lstStyle/>
          <a:p>
            <a:endParaRPr lang="zh-CN" altLang="en-US" sz="1400" dirty="0">
              <a:latin typeface="华文细黑" pitchFamily="2" charset="-122"/>
              <a:ea typeface="华文细黑" pitchFamily="2" charset="-122"/>
            </a:endParaRPr>
          </a:p>
        </p:txBody>
      </p:sp>
      <p:sp>
        <p:nvSpPr>
          <p:cNvPr id="91" name="Line 13"/>
          <p:cNvSpPr>
            <a:spLocks noChangeShapeType="1"/>
          </p:cNvSpPr>
          <p:nvPr/>
        </p:nvSpPr>
        <p:spPr bwMode="auto">
          <a:xfrm flipV="1">
            <a:off x="7025871" y="1687104"/>
            <a:ext cx="910472" cy="945499"/>
          </a:xfrm>
          <a:prstGeom prst="line">
            <a:avLst/>
          </a:prstGeom>
          <a:noFill/>
          <a:ln w="12700">
            <a:solidFill>
              <a:srgbClr val="977003"/>
            </a:solidFill>
            <a:round/>
            <a:headEnd/>
            <a:tailEnd/>
          </a:ln>
        </p:spPr>
        <p:txBody>
          <a:bodyPr wrap="none" lIns="83382" tIns="41691" rIns="83382" bIns="41691" anchor="ctr"/>
          <a:lstStyle/>
          <a:p>
            <a:endParaRPr lang="zh-CN" altLang="en-US" sz="1400" dirty="0">
              <a:latin typeface="微软雅黑" pitchFamily="34" charset="-122"/>
              <a:ea typeface="微软雅黑" pitchFamily="34" charset="-122"/>
            </a:endParaRPr>
          </a:p>
        </p:txBody>
      </p:sp>
      <p:sp>
        <p:nvSpPr>
          <p:cNvPr id="92" name="Line 14"/>
          <p:cNvSpPr>
            <a:spLocks noChangeShapeType="1"/>
          </p:cNvSpPr>
          <p:nvPr/>
        </p:nvSpPr>
        <p:spPr bwMode="auto">
          <a:xfrm flipH="1" flipV="1">
            <a:off x="4186498" y="1687103"/>
            <a:ext cx="984990" cy="999117"/>
          </a:xfrm>
          <a:prstGeom prst="line">
            <a:avLst/>
          </a:prstGeom>
          <a:noFill/>
          <a:ln w="12700">
            <a:solidFill>
              <a:srgbClr val="977003"/>
            </a:solidFill>
            <a:round/>
            <a:headEnd/>
            <a:tailEnd/>
          </a:ln>
        </p:spPr>
        <p:txBody>
          <a:bodyPr wrap="none" lIns="83382" tIns="41691" rIns="83382" bIns="41691" anchor="ctr"/>
          <a:lstStyle/>
          <a:p>
            <a:endParaRPr lang="zh-CN" altLang="en-US" sz="1400" dirty="0">
              <a:latin typeface="微软雅黑" pitchFamily="34" charset="-122"/>
              <a:ea typeface="微软雅黑" pitchFamily="34" charset="-122"/>
            </a:endParaRPr>
          </a:p>
        </p:txBody>
      </p:sp>
      <p:grpSp>
        <p:nvGrpSpPr>
          <p:cNvPr id="93" name="组合 31"/>
          <p:cNvGrpSpPr/>
          <p:nvPr/>
        </p:nvGrpSpPr>
        <p:grpSpPr>
          <a:xfrm>
            <a:off x="4974510" y="4333243"/>
            <a:ext cx="2254777" cy="461561"/>
            <a:chOff x="1168872" y="2995613"/>
            <a:chExt cx="2770187" cy="336550"/>
          </a:xfrm>
          <a:solidFill>
            <a:srgbClr val="00B0F0"/>
          </a:solidFill>
        </p:grpSpPr>
        <p:sp>
          <p:nvSpPr>
            <p:cNvPr id="94" name="AutoShape 3"/>
            <p:cNvSpPr>
              <a:spLocks noChangeArrowheads="1"/>
            </p:cNvSpPr>
            <p:nvPr/>
          </p:nvSpPr>
          <p:spPr bwMode="gray">
            <a:xfrm>
              <a:off x="1168872" y="2995613"/>
              <a:ext cx="2770187" cy="336550"/>
            </a:xfrm>
            <a:prstGeom prst="roundRect">
              <a:avLst>
                <a:gd name="adj" fmla="val 50000"/>
              </a:avLst>
            </a:prstGeom>
            <a:grpFill/>
            <a:ln w="57150" algn="ctr">
              <a:noFill/>
              <a:round/>
              <a:headEnd/>
              <a:tailEnd/>
            </a:ln>
          </p:spPr>
          <p:txBody>
            <a:bodyPr wrap="none" anchor="ctr"/>
            <a:lstStyle/>
            <a:p>
              <a:endParaRPr lang="zh-CN" altLang="en-US" sz="1400" dirty="0">
                <a:latin typeface="华文细黑" pitchFamily="2" charset="-122"/>
                <a:ea typeface="华文细黑" pitchFamily="2" charset="-122"/>
              </a:endParaRPr>
            </a:p>
          </p:txBody>
        </p:sp>
        <p:sp>
          <p:nvSpPr>
            <p:cNvPr id="95" name="Rectangle 19"/>
            <p:cNvSpPr>
              <a:spLocks noChangeArrowheads="1"/>
            </p:cNvSpPr>
            <p:nvPr/>
          </p:nvSpPr>
          <p:spPr bwMode="gray">
            <a:xfrm>
              <a:off x="1455110" y="3045405"/>
              <a:ext cx="2386006" cy="246859"/>
            </a:xfrm>
            <a:prstGeom prst="rect">
              <a:avLst/>
            </a:prstGeom>
            <a:grpFill/>
            <a:ln w="9525" algn="ctr">
              <a:noFill/>
              <a:miter lim="800000"/>
              <a:headEnd/>
              <a:tailEnd/>
            </a:ln>
          </p:spPr>
          <p:txBody>
            <a:bodyPr wrap="square">
              <a:spAutoFit/>
            </a:bodyPr>
            <a:lstStyle/>
            <a:p>
              <a:pPr algn="l" eaLnBrk="0" hangingPunct="0">
                <a:buClr>
                  <a:srgbClr val="FF3300"/>
                </a:buClr>
                <a:buSzPct val="115000"/>
                <a:buFont typeface="Wingdings" pitchFamily="2" charset="2"/>
                <a:buNone/>
              </a:pPr>
              <a:r>
                <a:rPr lang="zh-CN" altLang="en-US" sz="1600" dirty="0" smtClean="0">
                  <a:solidFill>
                    <a:srgbClr val="FFFFFF"/>
                  </a:solidFill>
                  <a:latin typeface="+mn-ea"/>
                  <a:ea typeface="+mn-ea"/>
                </a:rPr>
                <a:t>定制操作系统界面</a:t>
              </a:r>
              <a:endParaRPr lang="en-US" altLang="zh-CN" sz="1600" dirty="0">
                <a:solidFill>
                  <a:srgbClr val="FFFFFF"/>
                </a:solidFill>
                <a:latin typeface="+mn-ea"/>
                <a:ea typeface="+mn-ea"/>
              </a:endParaRPr>
            </a:p>
          </p:txBody>
        </p:sp>
      </p:grpSp>
      <p:sp>
        <p:nvSpPr>
          <p:cNvPr id="96" name="AutoShape 20"/>
          <p:cNvSpPr>
            <a:spLocks noChangeArrowheads="1"/>
          </p:cNvSpPr>
          <p:nvPr/>
        </p:nvSpPr>
        <p:spPr bwMode="gray">
          <a:xfrm>
            <a:off x="7437555" y="2698222"/>
            <a:ext cx="2147008" cy="408336"/>
          </a:xfrm>
          <a:prstGeom prst="roundRect">
            <a:avLst>
              <a:gd name="adj" fmla="val 50000"/>
            </a:avLst>
          </a:prstGeom>
          <a:solidFill>
            <a:srgbClr val="00B0F0"/>
          </a:solidFill>
          <a:ln w="57150" algn="ctr">
            <a:noFill/>
            <a:round/>
            <a:headEnd/>
            <a:tailEnd/>
          </a:ln>
        </p:spPr>
        <p:txBody>
          <a:bodyPr wrap="none" lIns="83382" tIns="41691" rIns="83382" bIns="41691" anchor="ctr"/>
          <a:lstStyle/>
          <a:p>
            <a:endParaRPr lang="zh-CN" altLang="en-US" sz="1400" dirty="0">
              <a:latin typeface="+mn-ea"/>
              <a:ea typeface="+mn-ea"/>
            </a:endParaRPr>
          </a:p>
        </p:txBody>
      </p:sp>
      <p:sp>
        <p:nvSpPr>
          <p:cNvPr id="97" name="Rectangle 22"/>
          <p:cNvSpPr>
            <a:spLocks noChangeArrowheads="1"/>
          </p:cNvSpPr>
          <p:nvPr/>
        </p:nvSpPr>
        <p:spPr bwMode="gray">
          <a:xfrm>
            <a:off x="4916050" y="2129653"/>
            <a:ext cx="2421463" cy="353501"/>
          </a:xfrm>
          <a:prstGeom prst="rect">
            <a:avLst/>
          </a:prstGeom>
          <a:noFill/>
          <a:ln w="9525" algn="ctr">
            <a:noFill/>
            <a:miter lim="800000"/>
            <a:headEnd/>
            <a:tailEnd/>
          </a:ln>
        </p:spPr>
        <p:txBody>
          <a:bodyPr lIns="83382" tIns="41691" rIns="83382" bIns="41691">
            <a:spAutoFit/>
          </a:bodyPr>
          <a:lstStyle/>
          <a:p>
            <a:pPr marL="177800" indent="-177800" defTabSz="911235" eaLnBrk="0" fontAlgn="auto" hangingPunct="0">
              <a:lnSpc>
                <a:spcPct val="125000"/>
              </a:lnSpc>
              <a:spcBef>
                <a:spcPts val="0"/>
              </a:spcBef>
              <a:spcAft>
                <a:spcPts val="0"/>
              </a:spcAft>
              <a:buClr>
                <a:schemeClr val="bg1">
                  <a:lumMod val="50000"/>
                </a:schemeClr>
              </a:buClr>
              <a:buSzPct val="50000"/>
              <a:buFont typeface="Wingdings" pitchFamily="2" charset="2"/>
              <a:buChar char="l"/>
              <a:defRPr/>
            </a:pPr>
            <a:r>
              <a:rPr lang="en-US" altLang="zh-CN" sz="1400" kern="0" dirty="0" smtClean="0">
                <a:solidFill>
                  <a:srgbClr val="000000"/>
                </a:solidFill>
                <a:latin typeface="+mn-ea"/>
                <a:ea typeface="+mn-ea"/>
                <a:cs typeface="Times New Roman" pitchFamily="18" charset="0"/>
              </a:rPr>
              <a:t>TC</a:t>
            </a:r>
            <a:r>
              <a:rPr lang="zh-CN" altLang="en-US" sz="1400" kern="0" dirty="0" smtClean="0">
                <a:solidFill>
                  <a:srgbClr val="000000"/>
                </a:solidFill>
                <a:latin typeface="+mn-ea"/>
                <a:ea typeface="+mn-ea"/>
                <a:cs typeface="Times New Roman" pitchFamily="18" charset="0"/>
              </a:rPr>
              <a:t>无法保存数据</a:t>
            </a:r>
            <a:endParaRPr lang="en-US" altLang="zh-CN" sz="1400" kern="0" dirty="0" smtClean="0">
              <a:solidFill>
                <a:srgbClr val="000000"/>
              </a:solidFill>
              <a:latin typeface="+mn-ea"/>
              <a:ea typeface="+mn-ea"/>
              <a:cs typeface="Times New Roman" pitchFamily="18" charset="0"/>
            </a:endParaRPr>
          </a:p>
        </p:txBody>
      </p:sp>
      <p:sp>
        <p:nvSpPr>
          <p:cNvPr id="98" name="AutoShape 3"/>
          <p:cNvSpPr>
            <a:spLocks noChangeArrowheads="1"/>
          </p:cNvSpPr>
          <p:nvPr/>
        </p:nvSpPr>
        <p:spPr bwMode="gray">
          <a:xfrm>
            <a:off x="4857293" y="1608684"/>
            <a:ext cx="2254777" cy="539931"/>
          </a:xfrm>
          <a:prstGeom prst="roundRect">
            <a:avLst>
              <a:gd name="adj" fmla="val 50000"/>
            </a:avLst>
          </a:prstGeom>
          <a:solidFill>
            <a:srgbClr val="00B0F0"/>
          </a:solidFill>
          <a:ln w="57150" algn="ctr">
            <a:noFill/>
            <a:round/>
            <a:headEnd/>
            <a:tailEnd/>
          </a:ln>
        </p:spPr>
        <p:txBody>
          <a:bodyPr wrap="none" lIns="83382" tIns="41691" rIns="83382" bIns="41691" anchor="ctr"/>
          <a:lstStyle/>
          <a:p>
            <a:endParaRPr lang="zh-CN" altLang="en-US" sz="1400" dirty="0">
              <a:latin typeface="+mn-ea"/>
              <a:ea typeface="+mn-ea"/>
            </a:endParaRPr>
          </a:p>
        </p:txBody>
      </p:sp>
      <p:sp>
        <p:nvSpPr>
          <p:cNvPr id="99" name="Rectangle 19"/>
          <p:cNvSpPr>
            <a:spLocks noChangeArrowheads="1"/>
          </p:cNvSpPr>
          <p:nvPr/>
        </p:nvSpPr>
        <p:spPr bwMode="gray">
          <a:xfrm>
            <a:off x="5282598" y="1704672"/>
            <a:ext cx="1245611" cy="330418"/>
          </a:xfrm>
          <a:prstGeom prst="rect">
            <a:avLst/>
          </a:prstGeom>
          <a:noFill/>
          <a:ln w="9525" algn="ctr">
            <a:noFill/>
            <a:miter lim="800000"/>
            <a:headEnd/>
            <a:tailEnd/>
          </a:ln>
        </p:spPr>
        <p:txBody>
          <a:bodyPr wrap="none" lIns="83382" tIns="41691" rIns="83382" bIns="41691">
            <a:spAutoFit/>
          </a:bodyPr>
          <a:lstStyle/>
          <a:p>
            <a:pPr algn="ctr" eaLnBrk="0" hangingPunct="0">
              <a:buClr>
                <a:srgbClr val="FF3300"/>
              </a:buClr>
              <a:buSzPct val="115000"/>
              <a:buFont typeface="Wingdings" pitchFamily="2" charset="2"/>
              <a:buNone/>
            </a:pPr>
            <a:r>
              <a:rPr lang="zh-CN" altLang="en-US" sz="1600" dirty="0">
                <a:solidFill>
                  <a:srgbClr val="FFFFFF"/>
                </a:solidFill>
                <a:latin typeface="+mn-ea"/>
                <a:ea typeface="+mn-ea"/>
              </a:rPr>
              <a:t> </a:t>
            </a:r>
            <a:r>
              <a:rPr lang="zh-CN" altLang="en-US" sz="1600" dirty="0" smtClean="0">
                <a:solidFill>
                  <a:srgbClr val="FFFFFF"/>
                </a:solidFill>
                <a:latin typeface="+mn-ea"/>
                <a:ea typeface="+mn-ea"/>
              </a:rPr>
              <a:t>无硬盘设计</a:t>
            </a:r>
            <a:endParaRPr lang="en-US" altLang="zh-CN" sz="1600" dirty="0">
              <a:solidFill>
                <a:srgbClr val="FFFFFF"/>
              </a:solidFill>
              <a:latin typeface="+mn-ea"/>
              <a:ea typeface="+mn-ea"/>
            </a:endParaRPr>
          </a:p>
        </p:txBody>
      </p:sp>
      <p:sp>
        <p:nvSpPr>
          <p:cNvPr id="100" name="Rectangle 22"/>
          <p:cNvSpPr>
            <a:spLocks noChangeArrowheads="1"/>
          </p:cNvSpPr>
          <p:nvPr/>
        </p:nvSpPr>
        <p:spPr bwMode="gray">
          <a:xfrm>
            <a:off x="4420482" y="4841568"/>
            <a:ext cx="4315402" cy="892110"/>
          </a:xfrm>
          <a:prstGeom prst="rect">
            <a:avLst/>
          </a:prstGeom>
          <a:noFill/>
          <a:ln w="9525" algn="ctr">
            <a:noFill/>
            <a:miter lim="800000"/>
            <a:headEnd/>
            <a:tailEnd/>
          </a:ln>
        </p:spPr>
        <p:txBody>
          <a:bodyPr wrap="square" lIns="83382" tIns="41691" rIns="83382" bIns="41691">
            <a:spAutoFit/>
          </a:bodyPr>
          <a:lstStyle/>
          <a:p>
            <a:pPr marL="177800" indent="-177800" defTabSz="911235" eaLnBrk="0" fontAlgn="auto" hangingPunct="0">
              <a:lnSpc>
                <a:spcPct val="125000"/>
              </a:lnSpc>
              <a:spcBef>
                <a:spcPts val="0"/>
              </a:spcBef>
              <a:spcAft>
                <a:spcPts val="0"/>
              </a:spcAft>
              <a:buClr>
                <a:schemeClr val="bg1">
                  <a:lumMod val="50000"/>
                </a:schemeClr>
              </a:buClr>
              <a:buSzPct val="50000"/>
              <a:buFont typeface="Wingdings" pitchFamily="2" charset="2"/>
              <a:buChar char="l"/>
              <a:defRPr/>
            </a:pPr>
            <a:r>
              <a:rPr lang="zh-CN" altLang="en-US" sz="1400" kern="0" dirty="0" smtClean="0">
                <a:solidFill>
                  <a:srgbClr val="000000"/>
                </a:solidFill>
                <a:latin typeface="+mn-ea"/>
                <a:ea typeface="+mn-ea"/>
                <a:cs typeface="Times New Roman" pitchFamily="18" charset="0"/>
              </a:rPr>
              <a:t>仅提供桌面云相关的操作界面</a:t>
            </a:r>
            <a:endParaRPr lang="en-US" altLang="zh-CN" sz="1400" kern="0" dirty="0" smtClean="0">
              <a:solidFill>
                <a:srgbClr val="000000"/>
              </a:solidFill>
              <a:latin typeface="+mn-ea"/>
              <a:ea typeface="+mn-ea"/>
              <a:cs typeface="Times New Roman" pitchFamily="18" charset="0"/>
            </a:endParaRPr>
          </a:p>
          <a:p>
            <a:pPr marL="177800" indent="-177800" defTabSz="911235" eaLnBrk="0" fontAlgn="auto" hangingPunct="0">
              <a:lnSpc>
                <a:spcPct val="125000"/>
              </a:lnSpc>
              <a:spcBef>
                <a:spcPts val="0"/>
              </a:spcBef>
              <a:spcAft>
                <a:spcPts val="0"/>
              </a:spcAft>
              <a:buClr>
                <a:schemeClr val="bg1">
                  <a:lumMod val="50000"/>
                </a:schemeClr>
              </a:buClr>
              <a:buSzPct val="50000"/>
              <a:buFont typeface="Wingdings" pitchFamily="2" charset="2"/>
              <a:buChar char="l"/>
              <a:defRPr/>
            </a:pPr>
            <a:r>
              <a:rPr lang="zh-CN" altLang="en-US" sz="1400" kern="0" dirty="0" smtClean="0">
                <a:solidFill>
                  <a:srgbClr val="000000"/>
                </a:solidFill>
                <a:latin typeface="+mn-ea"/>
                <a:ea typeface="+mn-ea"/>
                <a:cs typeface="Times New Roman" pitchFamily="18" charset="0"/>
              </a:rPr>
              <a:t>用户无法进行文件管理、命令行执行等常见操作</a:t>
            </a:r>
            <a:endParaRPr lang="en-US" altLang="zh-CN" sz="1400" kern="0" dirty="0" smtClean="0">
              <a:solidFill>
                <a:srgbClr val="000000"/>
              </a:solidFill>
              <a:latin typeface="+mn-ea"/>
              <a:ea typeface="+mn-ea"/>
              <a:cs typeface="Times New Roman" pitchFamily="18" charset="0"/>
            </a:endParaRPr>
          </a:p>
          <a:p>
            <a:pPr marL="177800" indent="-177800" defTabSz="911235" eaLnBrk="0" fontAlgn="auto" hangingPunct="0">
              <a:lnSpc>
                <a:spcPct val="125000"/>
              </a:lnSpc>
              <a:spcBef>
                <a:spcPts val="0"/>
              </a:spcBef>
              <a:spcAft>
                <a:spcPts val="0"/>
              </a:spcAft>
              <a:buClr>
                <a:schemeClr val="bg1">
                  <a:lumMod val="50000"/>
                </a:schemeClr>
              </a:buClr>
              <a:buSzPct val="50000"/>
              <a:buFont typeface="Wingdings" pitchFamily="2" charset="2"/>
              <a:buChar char="l"/>
              <a:defRPr/>
            </a:pPr>
            <a:r>
              <a:rPr lang="zh-CN" altLang="en-US" sz="1400" kern="0" dirty="0" smtClean="0">
                <a:solidFill>
                  <a:srgbClr val="000000"/>
                </a:solidFill>
                <a:latin typeface="+mn-ea"/>
                <a:ea typeface="+mn-ea"/>
                <a:cs typeface="Times New Roman" pitchFamily="18" charset="0"/>
              </a:rPr>
              <a:t>不能使用屏幕拷贝</a:t>
            </a:r>
            <a:endParaRPr lang="en-US" altLang="zh-CN" sz="1400" kern="0" dirty="0">
              <a:solidFill>
                <a:srgbClr val="000000"/>
              </a:solidFill>
              <a:latin typeface="+mn-ea"/>
              <a:ea typeface="+mn-ea"/>
              <a:cs typeface="Times New Roman" pitchFamily="18" charset="0"/>
            </a:endParaRPr>
          </a:p>
        </p:txBody>
      </p:sp>
      <p:sp>
        <p:nvSpPr>
          <p:cNvPr id="101" name="AutoShape 3"/>
          <p:cNvSpPr>
            <a:spLocks noChangeArrowheads="1"/>
          </p:cNvSpPr>
          <p:nvPr/>
        </p:nvSpPr>
        <p:spPr bwMode="gray">
          <a:xfrm>
            <a:off x="2688687" y="2636295"/>
            <a:ext cx="2109977" cy="487680"/>
          </a:xfrm>
          <a:prstGeom prst="roundRect">
            <a:avLst>
              <a:gd name="adj" fmla="val 50000"/>
            </a:avLst>
          </a:prstGeom>
          <a:solidFill>
            <a:srgbClr val="00B0F0"/>
          </a:solidFill>
          <a:ln w="57150" algn="ctr">
            <a:noFill/>
            <a:round/>
            <a:headEnd/>
            <a:tailEnd/>
          </a:ln>
        </p:spPr>
        <p:txBody>
          <a:bodyPr wrap="none" lIns="83382" tIns="41691" rIns="83382" bIns="41691" anchor="ctr"/>
          <a:lstStyle/>
          <a:p>
            <a:endParaRPr lang="zh-CN" altLang="en-US" sz="1400" dirty="0">
              <a:latin typeface="+mn-ea"/>
              <a:ea typeface="+mn-ea"/>
            </a:endParaRPr>
          </a:p>
        </p:txBody>
      </p:sp>
      <p:sp>
        <p:nvSpPr>
          <p:cNvPr id="102" name="Rectangle 19"/>
          <p:cNvSpPr>
            <a:spLocks noChangeArrowheads="1"/>
          </p:cNvSpPr>
          <p:nvPr/>
        </p:nvSpPr>
        <p:spPr bwMode="gray">
          <a:xfrm>
            <a:off x="3040350" y="2728275"/>
            <a:ext cx="1421658" cy="330418"/>
          </a:xfrm>
          <a:prstGeom prst="rect">
            <a:avLst/>
          </a:prstGeom>
          <a:noFill/>
          <a:ln w="9525" algn="ctr">
            <a:noFill/>
            <a:miter lim="800000"/>
            <a:headEnd/>
            <a:tailEnd/>
          </a:ln>
        </p:spPr>
        <p:txBody>
          <a:bodyPr wrap="square" lIns="83382" tIns="41691" rIns="83382" bIns="41691">
            <a:spAutoFit/>
          </a:bodyPr>
          <a:lstStyle/>
          <a:p>
            <a:pPr algn="ctr" eaLnBrk="0" hangingPunct="0">
              <a:buClr>
                <a:srgbClr val="FF3300"/>
              </a:buClr>
              <a:buSzPct val="115000"/>
              <a:buFont typeface="Wingdings" pitchFamily="2" charset="2"/>
              <a:buNone/>
            </a:pPr>
            <a:r>
              <a:rPr lang="en-US" altLang="zh-CN" sz="1600" dirty="0" smtClean="0">
                <a:solidFill>
                  <a:srgbClr val="FFFFFF"/>
                </a:solidFill>
                <a:latin typeface="华文细黑" pitchFamily="2" charset="-122"/>
                <a:ea typeface="华文细黑" pitchFamily="2" charset="-122"/>
              </a:rPr>
              <a:t>TC</a:t>
            </a:r>
            <a:r>
              <a:rPr lang="zh-CN" altLang="en-US" sz="1600" dirty="0" smtClean="0">
                <a:solidFill>
                  <a:srgbClr val="FFFFFF"/>
                </a:solidFill>
                <a:latin typeface="华文细黑" pitchFamily="2" charset="-122"/>
                <a:ea typeface="华文细黑" pitchFamily="2" charset="-122"/>
              </a:rPr>
              <a:t>身份认证</a:t>
            </a:r>
            <a:endParaRPr lang="en-US" altLang="zh-CN" sz="1600" dirty="0">
              <a:solidFill>
                <a:srgbClr val="FFFFFF"/>
              </a:solidFill>
              <a:latin typeface="华文细黑" pitchFamily="2" charset="-122"/>
              <a:ea typeface="华文细黑" pitchFamily="2" charset="-122"/>
            </a:endParaRPr>
          </a:p>
        </p:txBody>
      </p:sp>
      <p:sp>
        <p:nvSpPr>
          <p:cNvPr id="103" name="Rectangle 22"/>
          <p:cNvSpPr>
            <a:spLocks noChangeArrowheads="1"/>
          </p:cNvSpPr>
          <p:nvPr/>
        </p:nvSpPr>
        <p:spPr bwMode="gray">
          <a:xfrm>
            <a:off x="2327172" y="3157185"/>
            <a:ext cx="3132348" cy="622805"/>
          </a:xfrm>
          <a:prstGeom prst="rect">
            <a:avLst/>
          </a:prstGeom>
          <a:noFill/>
          <a:ln w="9525" algn="ctr">
            <a:noFill/>
            <a:miter lim="800000"/>
            <a:headEnd/>
            <a:tailEnd/>
          </a:ln>
        </p:spPr>
        <p:txBody>
          <a:bodyPr wrap="square" lIns="83382" tIns="41691" rIns="83382" bIns="41691">
            <a:spAutoFit/>
          </a:bodyPr>
          <a:lstStyle/>
          <a:p>
            <a:pPr marL="177800" indent="-177800" defTabSz="911235" eaLnBrk="0" fontAlgn="auto" hangingPunct="0">
              <a:lnSpc>
                <a:spcPct val="125000"/>
              </a:lnSpc>
              <a:spcBef>
                <a:spcPts val="0"/>
              </a:spcBef>
              <a:spcAft>
                <a:spcPts val="0"/>
              </a:spcAft>
              <a:buClr>
                <a:schemeClr val="bg1">
                  <a:lumMod val="50000"/>
                </a:schemeClr>
              </a:buClr>
              <a:buSzPct val="50000"/>
              <a:buFont typeface="Wingdings" pitchFamily="2" charset="2"/>
              <a:buChar char="l"/>
              <a:defRPr/>
            </a:pPr>
            <a:r>
              <a:rPr lang="en-US" altLang="zh-CN" sz="1400" kern="0" dirty="0" smtClean="0">
                <a:solidFill>
                  <a:srgbClr val="000000"/>
                </a:solidFill>
                <a:latin typeface="+mn-ea"/>
                <a:ea typeface="+mn-ea"/>
                <a:cs typeface="Times New Roman" pitchFamily="18" charset="0"/>
              </a:rPr>
              <a:t>TC MAC</a:t>
            </a:r>
            <a:r>
              <a:rPr lang="zh-CN" altLang="en-US" sz="1400" kern="0" dirty="0" smtClean="0">
                <a:solidFill>
                  <a:srgbClr val="000000"/>
                </a:solidFill>
                <a:latin typeface="+mn-ea"/>
                <a:ea typeface="+mn-ea"/>
                <a:cs typeface="Times New Roman" pitchFamily="18" charset="0"/>
              </a:rPr>
              <a:t>地址与虚拟桌面捆绑认证</a:t>
            </a:r>
            <a:endParaRPr lang="en-US" altLang="zh-CN" sz="1400" kern="0" dirty="0" smtClean="0">
              <a:solidFill>
                <a:srgbClr val="000000"/>
              </a:solidFill>
              <a:latin typeface="+mn-ea"/>
              <a:ea typeface="+mn-ea"/>
              <a:cs typeface="Times New Roman" pitchFamily="18" charset="0"/>
            </a:endParaRPr>
          </a:p>
          <a:p>
            <a:pPr marL="177800" indent="-177800" defTabSz="911235" eaLnBrk="0" fontAlgn="auto" hangingPunct="0">
              <a:lnSpc>
                <a:spcPct val="125000"/>
              </a:lnSpc>
              <a:spcBef>
                <a:spcPts val="0"/>
              </a:spcBef>
              <a:spcAft>
                <a:spcPts val="0"/>
              </a:spcAft>
              <a:buClr>
                <a:schemeClr val="bg1">
                  <a:lumMod val="50000"/>
                </a:schemeClr>
              </a:buClr>
              <a:buSzPct val="50000"/>
              <a:buFont typeface="Wingdings" pitchFamily="2" charset="2"/>
              <a:buChar char="l"/>
              <a:defRPr/>
            </a:pPr>
            <a:r>
              <a:rPr lang="en-US" altLang="zh-CN" sz="1400" kern="0" dirty="0" smtClean="0">
                <a:solidFill>
                  <a:srgbClr val="000000"/>
                </a:solidFill>
                <a:latin typeface="+mn-ea"/>
                <a:ea typeface="+mn-ea"/>
                <a:cs typeface="Times New Roman" pitchFamily="18" charset="0"/>
              </a:rPr>
              <a:t>TC X.509</a:t>
            </a:r>
            <a:r>
              <a:rPr lang="zh-CN" altLang="en-US" sz="1400" kern="0" dirty="0" smtClean="0">
                <a:solidFill>
                  <a:srgbClr val="000000"/>
                </a:solidFill>
                <a:latin typeface="+mn-ea"/>
                <a:ea typeface="+mn-ea"/>
                <a:cs typeface="Times New Roman" pitchFamily="18" charset="0"/>
              </a:rPr>
              <a:t>数据证书认证</a:t>
            </a:r>
            <a:endParaRPr lang="en-US" altLang="zh-CN" sz="1400" kern="0" dirty="0">
              <a:solidFill>
                <a:srgbClr val="000000"/>
              </a:solidFill>
              <a:latin typeface="+mn-ea"/>
              <a:ea typeface="+mn-ea"/>
              <a:cs typeface="Times New Roman" pitchFamily="18" charset="0"/>
            </a:endParaRPr>
          </a:p>
        </p:txBody>
      </p:sp>
      <p:sp>
        <p:nvSpPr>
          <p:cNvPr id="104" name="Rectangle 19"/>
          <p:cNvSpPr>
            <a:spLocks noChangeArrowheads="1"/>
          </p:cNvSpPr>
          <p:nvPr/>
        </p:nvSpPr>
        <p:spPr bwMode="gray">
          <a:xfrm>
            <a:off x="8015804" y="2689720"/>
            <a:ext cx="1421658" cy="379662"/>
          </a:xfrm>
          <a:prstGeom prst="rect">
            <a:avLst/>
          </a:prstGeom>
          <a:noFill/>
          <a:ln w="9525" algn="ctr">
            <a:noFill/>
            <a:miter lim="800000"/>
            <a:headEnd/>
            <a:tailEnd/>
          </a:ln>
        </p:spPr>
        <p:txBody>
          <a:bodyPr wrap="square" lIns="83382" tIns="41691" rIns="83382" bIns="41691">
            <a:spAutoFit/>
          </a:bodyPr>
          <a:lstStyle/>
          <a:p>
            <a:pPr marL="342900" indent="-342900">
              <a:lnSpc>
                <a:spcPct val="120000"/>
              </a:lnSpc>
              <a:buSzPct val="80000"/>
            </a:pPr>
            <a:r>
              <a:rPr kumimoji="1" lang="zh-CN" altLang="en-US" sz="1600" dirty="0" smtClean="0">
                <a:solidFill>
                  <a:schemeClr val="bg1"/>
                </a:solidFill>
                <a:latin typeface="+mn-ea"/>
                <a:ea typeface="+mn-ea"/>
              </a:rPr>
              <a:t>端口控制</a:t>
            </a:r>
          </a:p>
        </p:txBody>
      </p:sp>
      <p:pic>
        <p:nvPicPr>
          <p:cNvPr id="105" name="图片 104"/>
          <p:cNvPicPr/>
          <p:nvPr/>
        </p:nvPicPr>
        <p:blipFill>
          <a:blip r:embed="rId3" cstate="print">
            <a:extLst>
              <a:ext uri="{28A0092B-C50C-407E-A947-70E740481C1C}">
                <a14:useLocalDpi xmlns:a14="http://schemas.microsoft.com/office/drawing/2010/main" val="0"/>
              </a:ext>
            </a:extLst>
          </a:blip>
          <a:srcRect l="82678"/>
          <a:stretch>
            <a:fillRect/>
          </a:stretch>
        </p:blipFill>
        <p:spPr>
          <a:xfrm>
            <a:off x="6197079" y="2934430"/>
            <a:ext cx="349562" cy="903169"/>
          </a:xfrm>
          <a:prstGeom prst="rect">
            <a:avLst/>
          </a:prstGeom>
        </p:spPr>
      </p:pic>
      <p:pic>
        <p:nvPicPr>
          <p:cNvPr id="106" name="图片 105"/>
          <p:cNvPicPr/>
          <p:nvPr/>
        </p:nvPicPr>
        <p:blipFill>
          <a:blip r:embed="rId4" cstate="print">
            <a:extLst>
              <a:ext uri="{28A0092B-C50C-407E-A947-70E740481C1C}">
                <a14:useLocalDpi xmlns:a14="http://schemas.microsoft.com/office/drawing/2010/main" val="0"/>
              </a:ext>
            </a:extLst>
          </a:blip>
          <a:srcRect l="19967" r="55446"/>
          <a:stretch>
            <a:fillRect/>
          </a:stretch>
        </p:blipFill>
        <p:spPr>
          <a:xfrm>
            <a:off x="5574493" y="2921579"/>
            <a:ext cx="492241" cy="943909"/>
          </a:xfrm>
          <a:prstGeom prst="rect">
            <a:avLst/>
          </a:prstGeom>
        </p:spPr>
      </p:pic>
    </p:spTree>
    <p:extLst>
      <p:ext uri="{BB962C8B-B14F-4D97-AF65-F5344CB8AC3E}">
        <p14:creationId xmlns:p14="http://schemas.microsoft.com/office/powerpoint/2010/main" val="193161657"/>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终端</a:t>
            </a:r>
            <a:r>
              <a:rPr lang="zh-CN" altLang="en-US" dirty="0" smtClean="0"/>
              <a:t>接入安全认证</a:t>
            </a:r>
            <a:endParaRPr lang="zh-CN" altLang="en-US" dirty="0"/>
          </a:p>
        </p:txBody>
      </p:sp>
      <p:sp>
        <p:nvSpPr>
          <p:cNvPr id="20" name="Freeform 8"/>
          <p:cNvSpPr>
            <a:spLocks noEditPoints="1"/>
          </p:cNvSpPr>
          <p:nvPr/>
        </p:nvSpPr>
        <p:spPr bwMode="auto">
          <a:xfrm>
            <a:off x="6654611" y="2805810"/>
            <a:ext cx="2908453" cy="2277047"/>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ln>
            <a:headEnd/>
            <a:tailEnd/>
          </a:ln>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mn-ea"/>
            </a:endParaRPr>
          </a:p>
        </p:txBody>
      </p:sp>
      <p:grpSp>
        <p:nvGrpSpPr>
          <p:cNvPr id="21" name="组合 18401"/>
          <p:cNvGrpSpPr/>
          <p:nvPr/>
        </p:nvGrpSpPr>
        <p:grpSpPr>
          <a:xfrm>
            <a:off x="7148387" y="4226423"/>
            <a:ext cx="302754" cy="571632"/>
            <a:chOff x="7499351" y="736601"/>
            <a:chExt cx="227013" cy="428625"/>
          </a:xfrm>
          <a:solidFill>
            <a:srgbClr val="3C3C3B"/>
          </a:solidFill>
        </p:grpSpPr>
        <p:sp>
          <p:nvSpPr>
            <p:cNvPr id="22"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23"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24"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25"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26"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27"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28"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29"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30"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31"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32"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33"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34"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grpSp>
        <p:nvGrpSpPr>
          <p:cNvPr id="35" name="组合 18401"/>
          <p:cNvGrpSpPr/>
          <p:nvPr/>
        </p:nvGrpSpPr>
        <p:grpSpPr>
          <a:xfrm>
            <a:off x="7541945" y="4232328"/>
            <a:ext cx="302754" cy="571632"/>
            <a:chOff x="7499351" y="736601"/>
            <a:chExt cx="227013" cy="428625"/>
          </a:xfrm>
          <a:solidFill>
            <a:srgbClr val="3C3C3B"/>
          </a:solidFill>
        </p:grpSpPr>
        <p:sp>
          <p:nvSpPr>
            <p:cNvPr id="36"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37"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38"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39"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40"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41"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42"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43"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44"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45"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46"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47"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48"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sp>
        <p:nvSpPr>
          <p:cNvPr id="49" name="圆角矩形 48"/>
          <p:cNvSpPr/>
          <p:nvPr/>
        </p:nvSpPr>
        <p:spPr>
          <a:xfrm>
            <a:off x="7559463" y="3266688"/>
            <a:ext cx="1100677" cy="8749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0" name="矩形 49"/>
          <p:cNvSpPr/>
          <p:nvPr/>
        </p:nvSpPr>
        <p:spPr>
          <a:xfrm>
            <a:off x="7691063" y="3613979"/>
            <a:ext cx="872175" cy="1984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HDA</a:t>
            </a:r>
            <a:endParaRPr lang="zh-CN" altLang="en-US" sz="1200" dirty="0"/>
          </a:p>
        </p:txBody>
      </p:sp>
      <p:sp>
        <p:nvSpPr>
          <p:cNvPr id="51" name="矩形 50"/>
          <p:cNvSpPr/>
          <p:nvPr/>
        </p:nvSpPr>
        <p:spPr>
          <a:xfrm>
            <a:off x="7702848" y="3875913"/>
            <a:ext cx="872175" cy="1859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t>OS</a:t>
            </a:r>
            <a:endParaRPr lang="zh-CN" altLang="en-US" sz="1400" dirty="0"/>
          </a:p>
        </p:txBody>
      </p:sp>
      <p:sp>
        <p:nvSpPr>
          <p:cNvPr id="52" name="文本框 51"/>
          <p:cNvSpPr txBox="1"/>
          <p:nvPr/>
        </p:nvSpPr>
        <p:spPr>
          <a:xfrm>
            <a:off x="7624512" y="3309876"/>
            <a:ext cx="1170091" cy="276999"/>
          </a:xfrm>
          <a:prstGeom prst="rect">
            <a:avLst/>
          </a:prstGeom>
          <a:noFill/>
        </p:spPr>
        <p:txBody>
          <a:bodyPr wrap="square" rtlCol="0">
            <a:spAutoFit/>
          </a:bodyPr>
          <a:lstStyle/>
          <a:p>
            <a:r>
              <a:rPr lang="zh-CN" altLang="en-US" sz="1200" dirty="0" smtClean="0">
                <a:latin typeface="+mn-ea"/>
                <a:ea typeface="+mn-ea"/>
              </a:rPr>
              <a:t>桌面云虚拟机</a:t>
            </a:r>
            <a:endParaRPr lang="zh-CN" altLang="en-US" sz="1200" dirty="0">
              <a:latin typeface="+mn-ea"/>
              <a:ea typeface="+mn-ea"/>
            </a:endParaRPr>
          </a:p>
        </p:txBody>
      </p:sp>
      <p:grpSp>
        <p:nvGrpSpPr>
          <p:cNvPr id="53" name="组合 18401"/>
          <p:cNvGrpSpPr/>
          <p:nvPr/>
        </p:nvGrpSpPr>
        <p:grpSpPr>
          <a:xfrm>
            <a:off x="7900471" y="4231784"/>
            <a:ext cx="302754" cy="571632"/>
            <a:chOff x="7499351" y="736601"/>
            <a:chExt cx="227013" cy="428625"/>
          </a:xfrm>
          <a:solidFill>
            <a:srgbClr val="3C3C3B"/>
          </a:solidFill>
        </p:grpSpPr>
        <p:sp>
          <p:nvSpPr>
            <p:cNvPr id="54"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55"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56"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57"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58"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59"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60"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61"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62"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63"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64"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65"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66"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grpSp>
        <p:nvGrpSpPr>
          <p:cNvPr id="67" name="组合 18401"/>
          <p:cNvGrpSpPr/>
          <p:nvPr/>
        </p:nvGrpSpPr>
        <p:grpSpPr>
          <a:xfrm>
            <a:off x="8279732" y="4231784"/>
            <a:ext cx="302754" cy="571632"/>
            <a:chOff x="7499351" y="736601"/>
            <a:chExt cx="227013" cy="428625"/>
          </a:xfrm>
          <a:solidFill>
            <a:srgbClr val="3C3C3B"/>
          </a:solidFill>
        </p:grpSpPr>
        <p:sp>
          <p:nvSpPr>
            <p:cNvPr id="68"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69"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70"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71"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72"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73"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74"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75"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76"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77"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78"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79"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80"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grpSp>
        <p:nvGrpSpPr>
          <p:cNvPr id="81" name="组合 18401"/>
          <p:cNvGrpSpPr/>
          <p:nvPr/>
        </p:nvGrpSpPr>
        <p:grpSpPr>
          <a:xfrm>
            <a:off x="8643228" y="4226423"/>
            <a:ext cx="302754" cy="571632"/>
            <a:chOff x="7499351" y="736601"/>
            <a:chExt cx="227013" cy="428625"/>
          </a:xfrm>
          <a:solidFill>
            <a:srgbClr val="3C3C3B"/>
          </a:solidFill>
        </p:grpSpPr>
        <p:sp>
          <p:nvSpPr>
            <p:cNvPr id="82" name="Freeform 988"/>
            <p:cNvSpPr>
              <a:spLocks/>
            </p:cNvSpPr>
            <p:nvPr/>
          </p:nvSpPr>
          <p:spPr bwMode="auto">
            <a:xfrm>
              <a:off x="7499351" y="736601"/>
              <a:ext cx="227013" cy="417513"/>
            </a:xfrm>
            <a:custGeom>
              <a:avLst/>
              <a:gdLst>
                <a:gd name="T0" fmla="*/ 254 w 267"/>
                <a:gd name="T1" fmla="*/ 490 h 490"/>
                <a:gd name="T2" fmla="*/ 254 w 267"/>
                <a:gd name="T3" fmla="*/ 490 h 490"/>
                <a:gd name="T4" fmla="*/ 198 w 267"/>
                <a:gd name="T5" fmla="*/ 490 h 490"/>
                <a:gd name="T6" fmla="*/ 198 w 267"/>
                <a:gd name="T7" fmla="*/ 465 h 490"/>
                <a:gd name="T8" fmla="*/ 242 w 267"/>
                <a:gd name="T9" fmla="*/ 465 h 490"/>
                <a:gd name="T10" fmla="*/ 242 w 267"/>
                <a:gd name="T11" fmla="*/ 24 h 490"/>
                <a:gd name="T12" fmla="*/ 25 w 267"/>
                <a:gd name="T13" fmla="*/ 24 h 490"/>
                <a:gd name="T14" fmla="*/ 25 w 267"/>
                <a:gd name="T15" fmla="*/ 465 h 490"/>
                <a:gd name="T16" fmla="*/ 114 w 267"/>
                <a:gd name="T17" fmla="*/ 465 h 490"/>
                <a:gd name="T18" fmla="*/ 114 w 267"/>
                <a:gd name="T19" fmla="*/ 490 h 490"/>
                <a:gd name="T20" fmla="*/ 13 w 267"/>
                <a:gd name="T21" fmla="*/ 490 h 490"/>
                <a:gd name="T22" fmla="*/ 0 w 267"/>
                <a:gd name="T23" fmla="*/ 478 h 490"/>
                <a:gd name="T24" fmla="*/ 0 w 267"/>
                <a:gd name="T25" fmla="*/ 12 h 490"/>
                <a:gd name="T26" fmla="*/ 13 w 267"/>
                <a:gd name="T27" fmla="*/ 0 h 490"/>
                <a:gd name="T28" fmla="*/ 254 w 267"/>
                <a:gd name="T29" fmla="*/ 0 h 490"/>
                <a:gd name="T30" fmla="*/ 267 w 267"/>
                <a:gd name="T31" fmla="*/ 12 h 490"/>
                <a:gd name="T32" fmla="*/ 267 w 267"/>
                <a:gd name="T33" fmla="*/ 478 h 490"/>
                <a:gd name="T34" fmla="*/ 254 w 267"/>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490">
                  <a:moveTo>
                    <a:pt x="254" y="490"/>
                  </a:moveTo>
                  <a:lnTo>
                    <a:pt x="254" y="490"/>
                  </a:lnTo>
                  <a:lnTo>
                    <a:pt x="198" y="490"/>
                  </a:lnTo>
                  <a:lnTo>
                    <a:pt x="198" y="465"/>
                  </a:lnTo>
                  <a:lnTo>
                    <a:pt x="242" y="465"/>
                  </a:lnTo>
                  <a:lnTo>
                    <a:pt x="242" y="24"/>
                  </a:lnTo>
                  <a:lnTo>
                    <a:pt x="25" y="24"/>
                  </a:lnTo>
                  <a:lnTo>
                    <a:pt x="25" y="465"/>
                  </a:lnTo>
                  <a:lnTo>
                    <a:pt x="114" y="465"/>
                  </a:lnTo>
                  <a:lnTo>
                    <a:pt x="114" y="490"/>
                  </a:lnTo>
                  <a:lnTo>
                    <a:pt x="13" y="490"/>
                  </a:lnTo>
                  <a:cubicBezTo>
                    <a:pt x="6" y="490"/>
                    <a:pt x="0" y="484"/>
                    <a:pt x="0" y="478"/>
                  </a:cubicBezTo>
                  <a:lnTo>
                    <a:pt x="0" y="12"/>
                  </a:lnTo>
                  <a:cubicBezTo>
                    <a:pt x="0" y="5"/>
                    <a:pt x="6" y="0"/>
                    <a:pt x="13" y="0"/>
                  </a:cubicBezTo>
                  <a:lnTo>
                    <a:pt x="254" y="0"/>
                  </a:lnTo>
                  <a:cubicBezTo>
                    <a:pt x="261" y="0"/>
                    <a:pt x="267" y="5"/>
                    <a:pt x="267" y="12"/>
                  </a:cubicBezTo>
                  <a:lnTo>
                    <a:pt x="267" y="478"/>
                  </a:lnTo>
                  <a:cubicBezTo>
                    <a:pt x="267" y="484"/>
                    <a:pt x="261" y="490"/>
                    <a:pt x="254" y="490"/>
                  </a:cubicBezTo>
                  <a:close/>
                </a:path>
              </a:pathLst>
            </a:custGeom>
            <a:grpFill/>
            <a:ln w="0">
              <a:noFill/>
              <a:prstDash val="solid"/>
              <a:round/>
              <a:headEnd/>
              <a:tailEnd/>
            </a:ln>
          </p:spPr>
          <p:txBody>
            <a:bodyPr/>
            <a:lstStyle/>
            <a:p>
              <a:pPr defTabSz="543689">
                <a:defRPr/>
              </a:pPr>
              <a:endParaRPr lang="zh-CN" altLang="en-US" sz="3201"/>
            </a:p>
          </p:txBody>
        </p:sp>
        <p:sp>
          <p:nvSpPr>
            <p:cNvPr id="83" name="Freeform 989"/>
            <p:cNvSpPr>
              <a:spLocks noEditPoints="1"/>
            </p:cNvSpPr>
            <p:nvPr/>
          </p:nvSpPr>
          <p:spPr bwMode="auto">
            <a:xfrm>
              <a:off x="7564438" y="779463"/>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84" name="Freeform 990"/>
            <p:cNvSpPr>
              <a:spLocks/>
            </p:cNvSpPr>
            <p:nvPr/>
          </p:nvSpPr>
          <p:spPr bwMode="auto">
            <a:xfrm>
              <a:off x="7561263" y="1054101"/>
              <a:ext cx="103188" cy="19050"/>
            </a:xfrm>
            <a:custGeom>
              <a:avLst/>
              <a:gdLst>
                <a:gd name="T0" fmla="*/ 121 w 121"/>
                <a:gd name="T1" fmla="*/ 11 h 21"/>
                <a:gd name="T2" fmla="*/ 121 w 121"/>
                <a:gd name="T3" fmla="*/ 11 h 21"/>
                <a:gd name="T4" fmla="*/ 111 w 121"/>
                <a:gd name="T5" fmla="*/ 21 h 21"/>
                <a:gd name="T6" fmla="*/ 11 w 121"/>
                <a:gd name="T7" fmla="*/ 21 h 21"/>
                <a:gd name="T8" fmla="*/ 0 w 121"/>
                <a:gd name="T9" fmla="*/ 11 h 21"/>
                <a:gd name="T10" fmla="*/ 11 w 121"/>
                <a:gd name="T11" fmla="*/ 0 h 21"/>
                <a:gd name="T12" fmla="*/ 111 w 121"/>
                <a:gd name="T13" fmla="*/ 0 h 21"/>
                <a:gd name="T14" fmla="*/ 121 w 121"/>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1"/>
                  </a:moveTo>
                  <a:lnTo>
                    <a:pt x="121" y="11"/>
                  </a:lnTo>
                  <a:cubicBezTo>
                    <a:pt x="121" y="17"/>
                    <a:pt x="116" y="21"/>
                    <a:pt x="111" y="21"/>
                  </a:cubicBezTo>
                  <a:lnTo>
                    <a:pt x="11" y="21"/>
                  </a:lnTo>
                  <a:cubicBezTo>
                    <a:pt x="5" y="21"/>
                    <a:pt x="0" y="17"/>
                    <a:pt x="0" y="11"/>
                  </a:cubicBezTo>
                  <a:cubicBezTo>
                    <a:pt x="0" y="5"/>
                    <a:pt x="5" y="0"/>
                    <a:pt x="11" y="0"/>
                  </a:cubicBezTo>
                  <a:lnTo>
                    <a:pt x="111" y="0"/>
                  </a:lnTo>
                  <a:cubicBezTo>
                    <a:pt x="116" y="0"/>
                    <a:pt x="121" y="5"/>
                    <a:pt x="121" y="11"/>
                  </a:cubicBezTo>
                  <a:close/>
                </a:path>
              </a:pathLst>
            </a:custGeom>
            <a:grpFill/>
            <a:ln w="0">
              <a:noFill/>
              <a:prstDash val="solid"/>
              <a:round/>
              <a:headEnd/>
              <a:tailEnd/>
            </a:ln>
          </p:spPr>
          <p:txBody>
            <a:bodyPr/>
            <a:lstStyle/>
            <a:p>
              <a:pPr defTabSz="543689">
                <a:defRPr/>
              </a:pPr>
              <a:endParaRPr lang="zh-CN" altLang="en-US" sz="3201"/>
            </a:p>
          </p:txBody>
        </p:sp>
        <p:sp>
          <p:nvSpPr>
            <p:cNvPr id="85" name="Freeform 991"/>
            <p:cNvSpPr>
              <a:spLocks noEditPoints="1"/>
            </p:cNvSpPr>
            <p:nvPr/>
          </p:nvSpPr>
          <p:spPr bwMode="auto">
            <a:xfrm>
              <a:off x="7564438" y="873126"/>
              <a:ext cx="96838" cy="57150"/>
            </a:xfrm>
            <a:custGeom>
              <a:avLst/>
              <a:gdLst>
                <a:gd name="T0" fmla="*/ 17 w 115"/>
                <a:gd name="T1" fmla="*/ 15 h 67"/>
                <a:gd name="T2" fmla="*/ 17 w 115"/>
                <a:gd name="T3" fmla="*/ 15 h 67"/>
                <a:gd name="T4" fmla="*/ 15 w 115"/>
                <a:gd name="T5" fmla="*/ 17 h 67"/>
                <a:gd name="T6" fmla="*/ 15 w 115"/>
                <a:gd name="T7" fmla="*/ 51 h 67"/>
                <a:gd name="T8" fmla="*/ 17 w 115"/>
                <a:gd name="T9" fmla="*/ 52 h 67"/>
                <a:gd name="T10" fmla="*/ 98 w 115"/>
                <a:gd name="T11" fmla="*/ 52 h 67"/>
                <a:gd name="T12" fmla="*/ 100 w 115"/>
                <a:gd name="T13" fmla="*/ 51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1 h 67"/>
                <a:gd name="T28" fmla="*/ 0 w 115"/>
                <a:gd name="T29" fmla="*/ 17 h 67"/>
                <a:gd name="T30" fmla="*/ 17 w 115"/>
                <a:gd name="T31" fmla="*/ 0 h 67"/>
                <a:gd name="T32" fmla="*/ 98 w 115"/>
                <a:gd name="T33" fmla="*/ 0 h 67"/>
                <a:gd name="T34" fmla="*/ 115 w 115"/>
                <a:gd name="T35" fmla="*/ 17 h 67"/>
                <a:gd name="T36" fmla="*/ 115 w 115"/>
                <a:gd name="T37" fmla="*/ 51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1"/>
                  </a:lnTo>
                  <a:cubicBezTo>
                    <a:pt x="15" y="52"/>
                    <a:pt x="16" y="52"/>
                    <a:pt x="17" y="52"/>
                  </a:cubicBezTo>
                  <a:lnTo>
                    <a:pt x="98" y="52"/>
                  </a:lnTo>
                  <a:cubicBezTo>
                    <a:pt x="99" y="52"/>
                    <a:pt x="100" y="52"/>
                    <a:pt x="100" y="51"/>
                  </a:cubicBezTo>
                  <a:lnTo>
                    <a:pt x="100" y="17"/>
                  </a:lnTo>
                  <a:cubicBezTo>
                    <a:pt x="100" y="16"/>
                    <a:pt x="99" y="15"/>
                    <a:pt x="98" y="15"/>
                  </a:cubicBezTo>
                  <a:lnTo>
                    <a:pt x="17" y="15"/>
                  </a:lnTo>
                  <a:close/>
                  <a:moveTo>
                    <a:pt x="98" y="67"/>
                  </a:moveTo>
                  <a:lnTo>
                    <a:pt x="98" y="67"/>
                  </a:lnTo>
                  <a:lnTo>
                    <a:pt x="17" y="67"/>
                  </a:lnTo>
                  <a:cubicBezTo>
                    <a:pt x="7" y="67"/>
                    <a:pt x="0" y="60"/>
                    <a:pt x="0" y="51"/>
                  </a:cubicBezTo>
                  <a:lnTo>
                    <a:pt x="0" y="17"/>
                  </a:lnTo>
                  <a:cubicBezTo>
                    <a:pt x="0" y="8"/>
                    <a:pt x="7" y="0"/>
                    <a:pt x="17" y="0"/>
                  </a:cubicBezTo>
                  <a:lnTo>
                    <a:pt x="98" y="0"/>
                  </a:lnTo>
                  <a:cubicBezTo>
                    <a:pt x="108" y="0"/>
                    <a:pt x="115" y="8"/>
                    <a:pt x="115" y="17"/>
                  </a:cubicBezTo>
                  <a:lnTo>
                    <a:pt x="115" y="51"/>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86" name="Freeform 992"/>
            <p:cNvSpPr>
              <a:spLocks noEditPoints="1"/>
            </p:cNvSpPr>
            <p:nvPr/>
          </p:nvSpPr>
          <p:spPr bwMode="auto">
            <a:xfrm>
              <a:off x="7564438" y="960438"/>
              <a:ext cx="96838" cy="57150"/>
            </a:xfrm>
            <a:custGeom>
              <a:avLst/>
              <a:gdLst>
                <a:gd name="T0" fmla="*/ 17 w 115"/>
                <a:gd name="T1" fmla="*/ 15 h 67"/>
                <a:gd name="T2" fmla="*/ 17 w 115"/>
                <a:gd name="T3" fmla="*/ 15 h 67"/>
                <a:gd name="T4" fmla="*/ 15 w 115"/>
                <a:gd name="T5" fmla="*/ 17 h 67"/>
                <a:gd name="T6" fmla="*/ 15 w 115"/>
                <a:gd name="T7" fmla="*/ 50 h 67"/>
                <a:gd name="T8" fmla="*/ 17 w 115"/>
                <a:gd name="T9" fmla="*/ 52 h 67"/>
                <a:gd name="T10" fmla="*/ 98 w 115"/>
                <a:gd name="T11" fmla="*/ 52 h 67"/>
                <a:gd name="T12" fmla="*/ 100 w 115"/>
                <a:gd name="T13" fmla="*/ 50 h 67"/>
                <a:gd name="T14" fmla="*/ 100 w 115"/>
                <a:gd name="T15" fmla="*/ 17 h 67"/>
                <a:gd name="T16" fmla="*/ 98 w 115"/>
                <a:gd name="T17" fmla="*/ 15 h 67"/>
                <a:gd name="T18" fmla="*/ 17 w 115"/>
                <a:gd name="T19" fmla="*/ 15 h 67"/>
                <a:gd name="T20" fmla="*/ 98 w 115"/>
                <a:gd name="T21" fmla="*/ 67 h 67"/>
                <a:gd name="T22" fmla="*/ 98 w 115"/>
                <a:gd name="T23" fmla="*/ 67 h 67"/>
                <a:gd name="T24" fmla="*/ 17 w 115"/>
                <a:gd name="T25" fmla="*/ 67 h 67"/>
                <a:gd name="T26" fmla="*/ 0 w 115"/>
                <a:gd name="T27" fmla="*/ 50 h 67"/>
                <a:gd name="T28" fmla="*/ 0 w 115"/>
                <a:gd name="T29" fmla="*/ 17 h 67"/>
                <a:gd name="T30" fmla="*/ 17 w 115"/>
                <a:gd name="T31" fmla="*/ 0 h 67"/>
                <a:gd name="T32" fmla="*/ 98 w 115"/>
                <a:gd name="T33" fmla="*/ 0 h 67"/>
                <a:gd name="T34" fmla="*/ 115 w 115"/>
                <a:gd name="T35" fmla="*/ 17 h 67"/>
                <a:gd name="T36" fmla="*/ 115 w 115"/>
                <a:gd name="T37" fmla="*/ 50 h 67"/>
                <a:gd name="T38" fmla="*/ 98 w 115"/>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7">
                  <a:moveTo>
                    <a:pt x="17" y="15"/>
                  </a:moveTo>
                  <a:lnTo>
                    <a:pt x="17" y="15"/>
                  </a:lnTo>
                  <a:cubicBezTo>
                    <a:pt x="16" y="15"/>
                    <a:pt x="15" y="16"/>
                    <a:pt x="15" y="17"/>
                  </a:cubicBezTo>
                  <a:lnTo>
                    <a:pt x="15" y="50"/>
                  </a:lnTo>
                  <a:cubicBezTo>
                    <a:pt x="15" y="52"/>
                    <a:pt x="16" y="52"/>
                    <a:pt x="17" y="52"/>
                  </a:cubicBezTo>
                  <a:lnTo>
                    <a:pt x="98" y="52"/>
                  </a:lnTo>
                  <a:cubicBezTo>
                    <a:pt x="99" y="52"/>
                    <a:pt x="100" y="52"/>
                    <a:pt x="100" y="50"/>
                  </a:cubicBezTo>
                  <a:lnTo>
                    <a:pt x="100" y="17"/>
                  </a:lnTo>
                  <a:cubicBezTo>
                    <a:pt x="100" y="16"/>
                    <a:pt x="99" y="15"/>
                    <a:pt x="98" y="15"/>
                  </a:cubicBezTo>
                  <a:lnTo>
                    <a:pt x="17" y="15"/>
                  </a:lnTo>
                  <a:close/>
                  <a:moveTo>
                    <a:pt x="98" y="67"/>
                  </a:moveTo>
                  <a:lnTo>
                    <a:pt x="98" y="67"/>
                  </a:lnTo>
                  <a:lnTo>
                    <a:pt x="17" y="67"/>
                  </a:lnTo>
                  <a:cubicBezTo>
                    <a:pt x="7" y="67"/>
                    <a:pt x="0" y="60"/>
                    <a:pt x="0" y="50"/>
                  </a:cubicBezTo>
                  <a:lnTo>
                    <a:pt x="0" y="17"/>
                  </a:lnTo>
                  <a:cubicBezTo>
                    <a:pt x="0" y="8"/>
                    <a:pt x="7" y="0"/>
                    <a:pt x="17" y="0"/>
                  </a:cubicBezTo>
                  <a:lnTo>
                    <a:pt x="98" y="0"/>
                  </a:lnTo>
                  <a:cubicBezTo>
                    <a:pt x="108" y="0"/>
                    <a:pt x="115" y="8"/>
                    <a:pt x="115" y="17"/>
                  </a:cubicBezTo>
                  <a:lnTo>
                    <a:pt x="115" y="50"/>
                  </a:lnTo>
                  <a:cubicBezTo>
                    <a:pt x="115" y="60"/>
                    <a:pt x="108" y="67"/>
                    <a:pt x="98" y="67"/>
                  </a:cubicBezTo>
                  <a:close/>
                </a:path>
              </a:pathLst>
            </a:custGeom>
            <a:grpFill/>
            <a:ln w="0">
              <a:noFill/>
              <a:prstDash val="solid"/>
              <a:round/>
              <a:headEnd/>
              <a:tailEnd/>
            </a:ln>
          </p:spPr>
          <p:txBody>
            <a:bodyPr/>
            <a:lstStyle/>
            <a:p>
              <a:pPr defTabSz="543689">
                <a:defRPr/>
              </a:pPr>
              <a:endParaRPr lang="zh-CN" altLang="en-US" sz="3201"/>
            </a:p>
          </p:txBody>
        </p:sp>
        <p:sp>
          <p:nvSpPr>
            <p:cNvPr id="87" name="Freeform 993"/>
            <p:cNvSpPr>
              <a:spLocks/>
            </p:cNvSpPr>
            <p:nvPr/>
          </p:nvSpPr>
          <p:spPr bwMode="auto">
            <a:xfrm>
              <a:off x="7510463" y="8540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88" name="Freeform 994"/>
            <p:cNvSpPr>
              <a:spLocks/>
            </p:cNvSpPr>
            <p:nvPr/>
          </p:nvSpPr>
          <p:spPr bwMode="auto">
            <a:xfrm>
              <a:off x="7510463" y="942976"/>
              <a:ext cx="204788" cy="4763"/>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89" name="Freeform 995"/>
            <p:cNvSpPr>
              <a:spLocks/>
            </p:cNvSpPr>
            <p:nvPr/>
          </p:nvSpPr>
          <p:spPr bwMode="auto">
            <a:xfrm>
              <a:off x="7510463" y="1035051"/>
              <a:ext cx="204788" cy="3175"/>
            </a:xfrm>
            <a:custGeom>
              <a:avLst/>
              <a:gdLst>
                <a:gd name="T0" fmla="*/ 241 w 241"/>
                <a:gd name="T1" fmla="*/ 5 h 5"/>
                <a:gd name="T2" fmla="*/ 241 w 241"/>
                <a:gd name="T3" fmla="*/ 5 h 5"/>
                <a:gd name="T4" fmla="*/ 0 w 241"/>
                <a:gd name="T5" fmla="*/ 5 h 5"/>
                <a:gd name="T6" fmla="*/ 0 w 241"/>
                <a:gd name="T7" fmla="*/ 0 h 5"/>
                <a:gd name="T8" fmla="*/ 241 w 241"/>
                <a:gd name="T9" fmla="*/ 0 h 5"/>
                <a:gd name="T10" fmla="*/ 241 w 241"/>
                <a:gd name="T11" fmla="*/ 5 h 5"/>
              </a:gdLst>
              <a:ahLst/>
              <a:cxnLst>
                <a:cxn ang="0">
                  <a:pos x="T0" y="T1"/>
                </a:cxn>
                <a:cxn ang="0">
                  <a:pos x="T2" y="T3"/>
                </a:cxn>
                <a:cxn ang="0">
                  <a:pos x="T4" y="T5"/>
                </a:cxn>
                <a:cxn ang="0">
                  <a:pos x="T6" y="T7"/>
                </a:cxn>
                <a:cxn ang="0">
                  <a:pos x="T8" y="T9"/>
                </a:cxn>
                <a:cxn ang="0">
                  <a:pos x="T10" y="T11"/>
                </a:cxn>
              </a:cxnLst>
              <a:rect l="0" t="0" r="r" b="b"/>
              <a:pathLst>
                <a:path w="241" h="5">
                  <a:moveTo>
                    <a:pt x="241" y="5"/>
                  </a:moveTo>
                  <a:lnTo>
                    <a:pt x="241" y="5"/>
                  </a:lnTo>
                  <a:lnTo>
                    <a:pt x="0" y="5"/>
                  </a:lnTo>
                  <a:lnTo>
                    <a:pt x="0" y="0"/>
                  </a:lnTo>
                  <a:lnTo>
                    <a:pt x="241" y="0"/>
                  </a:lnTo>
                  <a:lnTo>
                    <a:pt x="241" y="5"/>
                  </a:lnTo>
                  <a:close/>
                </a:path>
              </a:pathLst>
            </a:custGeom>
            <a:grpFill/>
            <a:ln w="0">
              <a:noFill/>
              <a:prstDash val="solid"/>
              <a:round/>
              <a:headEnd/>
              <a:tailEnd/>
            </a:ln>
          </p:spPr>
          <p:txBody>
            <a:bodyPr/>
            <a:lstStyle/>
            <a:p>
              <a:pPr defTabSz="543689">
                <a:defRPr/>
              </a:pPr>
              <a:endParaRPr lang="zh-CN" altLang="en-US" sz="3201"/>
            </a:p>
          </p:txBody>
        </p:sp>
        <p:sp>
          <p:nvSpPr>
            <p:cNvPr id="90" name="Freeform 996"/>
            <p:cNvSpPr>
              <a:spLocks/>
            </p:cNvSpPr>
            <p:nvPr/>
          </p:nvSpPr>
          <p:spPr bwMode="auto">
            <a:xfrm>
              <a:off x="7604126" y="812801"/>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91" name="Freeform 997"/>
            <p:cNvSpPr>
              <a:spLocks/>
            </p:cNvSpPr>
            <p:nvPr/>
          </p:nvSpPr>
          <p:spPr bwMode="auto">
            <a:xfrm>
              <a:off x="7604126" y="906463"/>
              <a:ext cx="17463" cy="3175"/>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92" name="Freeform 998"/>
            <p:cNvSpPr>
              <a:spLocks/>
            </p:cNvSpPr>
            <p:nvPr/>
          </p:nvSpPr>
          <p:spPr bwMode="auto">
            <a:xfrm>
              <a:off x="7604126" y="993776"/>
              <a:ext cx="17463" cy="4763"/>
            </a:xfrm>
            <a:custGeom>
              <a:avLst/>
              <a:gdLst>
                <a:gd name="T0" fmla="*/ 19 w 19"/>
                <a:gd name="T1" fmla="*/ 5 h 5"/>
                <a:gd name="T2" fmla="*/ 19 w 19"/>
                <a:gd name="T3" fmla="*/ 5 h 5"/>
                <a:gd name="T4" fmla="*/ 0 w 19"/>
                <a:gd name="T5" fmla="*/ 5 h 5"/>
                <a:gd name="T6" fmla="*/ 0 w 19"/>
                <a:gd name="T7" fmla="*/ 0 h 5"/>
                <a:gd name="T8" fmla="*/ 19 w 19"/>
                <a:gd name="T9" fmla="*/ 0 h 5"/>
                <a:gd name="T10" fmla="*/ 19 w 19"/>
                <a:gd name="T11" fmla="*/ 5 h 5"/>
              </a:gdLst>
              <a:ahLst/>
              <a:cxnLst>
                <a:cxn ang="0">
                  <a:pos x="T0" y="T1"/>
                </a:cxn>
                <a:cxn ang="0">
                  <a:pos x="T2" y="T3"/>
                </a:cxn>
                <a:cxn ang="0">
                  <a:pos x="T4" y="T5"/>
                </a:cxn>
                <a:cxn ang="0">
                  <a:pos x="T6" y="T7"/>
                </a:cxn>
                <a:cxn ang="0">
                  <a:pos x="T8" y="T9"/>
                </a:cxn>
                <a:cxn ang="0">
                  <a:pos x="T10" y="T11"/>
                </a:cxn>
              </a:cxnLst>
              <a:rect l="0" t="0" r="r" b="b"/>
              <a:pathLst>
                <a:path w="19" h="5">
                  <a:moveTo>
                    <a:pt x="19" y="5"/>
                  </a:moveTo>
                  <a:lnTo>
                    <a:pt x="19" y="5"/>
                  </a:lnTo>
                  <a:lnTo>
                    <a:pt x="0" y="5"/>
                  </a:lnTo>
                  <a:lnTo>
                    <a:pt x="0" y="0"/>
                  </a:lnTo>
                  <a:lnTo>
                    <a:pt x="19" y="0"/>
                  </a:lnTo>
                  <a:lnTo>
                    <a:pt x="19" y="5"/>
                  </a:lnTo>
                  <a:close/>
                </a:path>
              </a:pathLst>
            </a:custGeom>
            <a:grpFill/>
            <a:ln w="0">
              <a:noFill/>
              <a:prstDash val="solid"/>
              <a:round/>
              <a:headEnd/>
              <a:tailEnd/>
            </a:ln>
          </p:spPr>
          <p:txBody>
            <a:bodyPr/>
            <a:lstStyle/>
            <a:p>
              <a:pPr defTabSz="543689">
                <a:defRPr/>
              </a:pPr>
              <a:endParaRPr lang="zh-CN" altLang="en-US" sz="3201"/>
            </a:p>
          </p:txBody>
        </p:sp>
        <p:sp>
          <p:nvSpPr>
            <p:cNvPr id="93" name="Freeform 999"/>
            <p:cNvSpPr>
              <a:spLocks/>
            </p:cNvSpPr>
            <p:nvPr/>
          </p:nvSpPr>
          <p:spPr bwMode="auto">
            <a:xfrm>
              <a:off x="7583488" y="1120776"/>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94" name="Freeform 1000"/>
            <p:cNvSpPr>
              <a:spLocks/>
            </p:cNvSpPr>
            <p:nvPr/>
          </p:nvSpPr>
          <p:spPr bwMode="auto">
            <a:xfrm>
              <a:off x="7650163" y="1120776"/>
              <a:ext cx="42863" cy="44450"/>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39" y="0"/>
                    <a:pt x="51" y="11"/>
                    <a:pt x="51" y="25"/>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grpSp>
      <p:sp>
        <p:nvSpPr>
          <p:cNvPr id="95" name="文本框 94"/>
          <p:cNvSpPr txBox="1"/>
          <p:nvPr/>
        </p:nvSpPr>
        <p:spPr>
          <a:xfrm>
            <a:off x="7924070" y="4735370"/>
            <a:ext cx="884930" cy="276999"/>
          </a:xfrm>
          <a:prstGeom prst="rect">
            <a:avLst/>
          </a:prstGeom>
          <a:noFill/>
        </p:spPr>
        <p:txBody>
          <a:bodyPr wrap="square" rtlCol="0">
            <a:spAutoFit/>
          </a:bodyPr>
          <a:lstStyle/>
          <a:p>
            <a:r>
              <a:rPr lang="en-US" altLang="zh-CN" sz="1200" dirty="0" smtClean="0">
                <a:latin typeface="+mn-ea"/>
                <a:ea typeface="+mn-ea"/>
              </a:rPr>
              <a:t>CNA</a:t>
            </a:r>
            <a:endParaRPr lang="zh-CN" altLang="en-US" sz="1200" dirty="0">
              <a:latin typeface="+mn-ea"/>
              <a:ea typeface="+mn-ea"/>
            </a:endParaRPr>
          </a:p>
        </p:txBody>
      </p:sp>
      <p:grpSp>
        <p:nvGrpSpPr>
          <p:cNvPr id="96" name="组合 18396"/>
          <p:cNvGrpSpPr/>
          <p:nvPr/>
        </p:nvGrpSpPr>
        <p:grpSpPr>
          <a:xfrm>
            <a:off x="10645256" y="2240869"/>
            <a:ext cx="363627" cy="615791"/>
            <a:chOff x="1463676" y="588963"/>
            <a:chExt cx="274638" cy="638175"/>
          </a:xfrm>
          <a:solidFill>
            <a:srgbClr val="3C3C3B"/>
          </a:solidFill>
        </p:grpSpPr>
        <p:sp>
          <p:nvSpPr>
            <p:cNvPr id="97"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98"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99"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00"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01"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02"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03"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04"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05"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06"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07"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08"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09"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10"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11"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12"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13"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14"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15"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16"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17"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18"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19"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20"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21"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122" name="组合 142"/>
          <p:cNvGrpSpPr/>
          <p:nvPr/>
        </p:nvGrpSpPr>
        <p:grpSpPr>
          <a:xfrm>
            <a:off x="2734041" y="3513299"/>
            <a:ext cx="617271" cy="457513"/>
            <a:chOff x="7089459" y="3598864"/>
            <a:chExt cx="134937" cy="100014"/>
          </a:xfrm>
        </p:grpSpPr>
        <p:sp>
          <p:nvSpPr>
            <p:cNvPr id="123" name="Line 41"/>
            <p:cNvSpPr>
              <a:spLocks noChangeShapeType="1"/>
            </p:cNvSpPr>
            <p:nvPr/>
          </p:nvSpPr>
          <p:spPr bwMode="auto">
            <a:xfrm>
              <a:off x="7111684" y="3683002"/>
              <a:ext cx="92075" cy="1588"/>
            </a:xfrm>
            <a:prstGeom prst="line">
              <a:avLst/>
            </a:pr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Rectangle 43"/>
            <p:cNvSpPr>
              <a:spLocks noChangeArrowheads="1"/>
            </p:cNvSpPr>
            <p:nvPr/>
          </p:nvSpPr>
          <p:spPr bwMode="auto">
            <a:xfrm>
              <a:off x="7106922" y="3598864"/>
              <a:ext cx="100012" cy="69850"/>
            </a:xfrm>
            <a:prstGeom prst="rect">
              <a:avLst/>
            </a:prstGeom>
            <a:noFill/>
            <a:ln w="19050">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27" name="组合 18396"/>
          <p:cNvGrpSpPr/>
          <p:nvPr/>
        </p:nvGrpSpPr>
        <p:grpSpPr>
          <a:xfrm>
            <a:off x="6060250" y="1604192"/>
            <a:ext cx="363627" cy="615791"/>
            <a:chOff x="1463676" y="588963"/>
            <a:chExt cx="274638" cy="638175"/>
          </a:xfrm>
          <a:solidFill>
            <a:srgbClr val="3C3C3B"/>
          </a:solidFill>
        </p:grpSpPr>
        <p:sp>
          <p:nvSpPr>
            <p:cNvPr id="128"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29"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30"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31"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32"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33"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34"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35"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36"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37"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38"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39"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40"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41"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42"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43"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44"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45"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46"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47"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48"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49"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50"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51"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52"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153" name="组合 18396"/>
          <p:cNvGrpSpPr/>
          <p:nvPr/>
        </p:nvGrpSpPr>
        <p:grpSpPr>
          <a:xfrm>
            <a:off x="9724933" y="1582747"/>
            <a:ext cx="363627" cy="615791"/>
            <a:chOff x="1463676" y="588963"/>
            <a:chExt cx="274638" cy="638175"/>
          </a:xfrm>
          <a:solidFill>
            <a:srgbClr val="3C3C3B"/>
          </a:solidFill>
        </p:grpSpPr>
        <p:sp>
          <p:nvSpPr>
            <p:cNvPr id="15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5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5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5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5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5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6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6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6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6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6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6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6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6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6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6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7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7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7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7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7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7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7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7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7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179" name="组合 18396"/>
          <p:cNvGrpSpPr/>
          <p:nvPr/>
        </p:nvGrpSpPr>
        <p:grpSpPr>
          <a:xfrm>
            <a:off x="6867328" y="5373041"/>
            <a:ext cx="363627" cy="615791"/>
            <a:chOff x="1463676" y="588963"/>
            <a:chExt cx="274638" cy="638175"/>
          </a:xfrm>
          <a:solidFill>
            <a:srgbClr val="3C3C3B"/>
          </a:solidFill>
        </p:grpSpPr>
        <p:sp>
          <p:nvSpPr>
            <p:cNvPr id="180"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81"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82"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83"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84"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85"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86"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87"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88"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89"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90"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91"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92"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93"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94"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95"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96"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97"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98"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99"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00"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01"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02"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03"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04"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231" name="组合 16582"/>
          <p:cNvGrpSpPr/>
          <p:nvPr/>
        </p:nvGrpSpPr>
        <p:grpSpPr>
          <a:xfrm>
            <a:off x="9559122" y="5407801"/>
            <a:ext cx="428319" cy="546273"/>
            <a:chOff x="8407400" y="2055813"/>
            <a:chExt cx="360363" cy="458788"/>
          </a:xfrm>
          <a:solidFill>
            <a:srgbClr val="3C3C3B"/>
          </a:solidFill>
        </p:grpSpPr>
        <p:sp>
          <p:nvSpPr>
            <p:cNvPr id="232"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3201"/>
            </a:p>
          </p:txBody>
        </p:sp>
        <p:sp>
          <p:nvSpPr>
            <p:cNvPr id="233"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3201"/>
            </a:p>
          </p:txBody>
        </p:sp>
        <p:sp>
          <p:nvSpPr>
            <p:cNvPr id="234"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3201"/>
            </a:p>
          </p:txBody>
        </p:sp>
        <p:sp>
          <p:nvSpPr>
            <p:cNvPr id="235"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3201"/>
            </a:p>
          </p:txBody>
        </p:sp>
      </p:grpSp>
      <p:sp>
        <p:nvSpPr>
          <p:cNvPr id="236" name="文本框 235"/>
          <p:cNvSpPr txBox="1"/>
          <p:nvPr/>
        </p:nvSpPr>
        <p:spPr bwMode="auto">
          <a:xfrm>
            <a:off x="6041196" y="2224917"/>
            <a:ext cx="62091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TCM</a:t>
            </a:r>
            <a:endParaRPr lang="zh-CN" altLang="en-US" sz="1200" dirty="0" smtClean="0">
              <a:latin typeface="微软雅黑" panose="020B0503020204020204" pitchFamily="34" charset="-122"/>
              <a:ea typeface="微软雅黑" panose="020B0503020204020204" pitchFamily="34" charset="-122"/>
            </a:endParaRPr>
          </a:p>
        </p:txBody>
      </p:sp>
      <p:sp>
        <p:nvSpPr>
          <p:cNvPr id="242" name="文本框 241"/>
          <p:cNvSpPr txBox="1"/>
          <p:nvPr/>
        </p:nvSpPr>
        <p:spPr bwMode="auto">
          <a:xfrm>
            <a:off x="9739584" y="2162623"/>
            <a:ext cx="62091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a:latin typeface="微软雅黑" panose="020B0503020204020204" pitchFamily="34" charset="-122"/>
                <a:ea typeface="微软雅黑" panose="020B0503020204020204" pitchFamily="34" charset="-122"/>
              </a:rPr>
              <a:t>CA</a:t>
            </a:r>
            <a:endParaRPr lang="zh-CN" altLang="en-US" sz="1200" dirty="0" smtClean="0">
              <a:latin typeface="微软雅黑" panose="020B0503020204020204" pitchFamily="34" charset="-122"/>
              <a:ea typeface="微软雅黑" panose="020B0503020204020204" pitchFamily="34" charset="-122"/>
            </a:endParaRPr>
          </a:p>
        </p:txBody>
      </p:sp>
      <p:sp>
        <p:nvSpPr>
          <p:cNvPr id="243" name="文本框 242"/>
          <p:cNvSpPr txBox="1"/>
          <p:nvPr/>
        </p:nvSpPr>
        <p:spPr bwMode="auto">
          <a:xfrm>
            <a:off x="10684764" y="2854175"/>
            <a:ext cx="62091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AD</a:t>
            </a:r>
            <a:endParaRPr lang="zh-CN" altLang="en-US" sz="1200" dirty="0" smtClean="0">
              <a:latin typeface="微软雅黑" panose="020B0503020204020204" pitchFamily="34" charset="-122"/>
              <a:ea typeface="微软雅黑" panose="020B0503020204020204" pitchFamily="34" charset="-122"/>
            </a:endParaRPr>
          </a:p>
        </p:txBody>
      </p:sp>
      <p:sp>
        <p:nvSpPr>
          <p:cNvPr id="244" name="文本框 243"/>
          <p:cNvSpPr txBox="1"/>
          <p:nvPr/>
        </p:nvSpPr>
        <p:spPr bwMode="auto">
          <a:xfrm>
            <a:off x="9204245" y="5977344"/>
            <a:ext cx="139449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微软雅黑" panose="020B0503020204020204" pitchFamily="34" charset="-122"/>
                <a:ea typeface="微软雅黑" panose="020B0503020204020204" pitchFamily="34" charset="-122"/>
              </a:rPr>
              <a:t>用户</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业务数据库</a:t>
            </a:r>
          </a:p>
        </p:txBody>
      </p:sp>
      <p:grpSp>
        <p:nvGrpSpPr>
          <p:cNvPr id="245" name="组合 19613"/>
          <p:cNvGrpSpPr/>
          <p:nvPr/>
        </p:nvGrpSpPr>
        <p:grpSpPr>
          <a:xfrm>
            <a:off x="4615721" y="5382290"/>
            <a:ext cx="520821" cy="510235"/>
            <a:chOff x="7445375" y="935038"/>
            <a:chExt cx="390525" cy="382588"/>
          </a:xfrm>
          <a:solidFill>
            <a:srgbClr val="3C3C3B"/>
          </a:solidFill>
        </p:grpSpPr>
        <p:sp>
          <p:nvSpPr>
            <p:cNvPr id="246" name="Freeform 87"/>
            <p:cNvSpPr>
              <a:spLocks noEditPoints="1"/>
            </p:cNvSpPr>
            <p:nvPr/>
          </p:nvSpPr>
          <p:spPr bwMode="auto">
            <a:xfrm>
              <a:off x="7445375" y="935038"/>
              <a:ext cx="390525" cy="217488"/>
            </a:xfrm>
            <a:custGeom>
              <a:avLst/>
              <a:gdLst>
                <a:gd name="T0" fmla="*/ 229 w 458"/>
                <a:gd name="T1" fmla="*/ 25 h 255"/>
                <a:gd name="T2" fmla="*/ 229 w 458"/>
                <a:gd name="T3" fmla="*/ 25 h 255"/>
                <a:gd name="T4" fmla="*/ 24 w 458"/>
                <a:gd name="T5" fmla="*/ 128 h 255"/>
                <a:gd name="T6" fmla="*/ 229 w 458"/>
                <a:gd name="T7" fmla="*/ 231 h 255"/>
                <a:gd name="T8" fmla="*/ 434 w 458"/>
                <a:gd name="T9" fmla="*/ 128 h 255"/>
                <a:gd name="T10" fmla="*/ 229 w 458"/>
                <a:gd name="T11" fmla="*/ 25 h 255"/>
                <a:gd name="T12" fmla="*/ 229 w 458"/>
                <a:gd name="T13" fmla="*/ 255 h 255"/>
                <a:gd name="T14" fmla="*/ 229 w 458"/>
                <a:gd name="T15" fmla="*/ 255 h 255"/>
                <a:gd name="T16" fmla="*/ 0 w 458"/>
                <a:gd name="T17" fmla="*/ 128 h 255"/>
                <a:gd name="T18" fmla="*/ 229 w 458"/>
                <a:gd name="T19" fmla="*/ 0 h 255"/>
                <a:gd name="T20" fmla="*/ 458 w 458"/>
                <a:gd name="T21" fmla="*/ 128 h 255"/>
                <a:gd name="T22" fmla="*/ 229 w 458"/>
                <a:gd name="T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8" h="255">
                  <a:moveTo>
                    <a:pt x="229" y="25"/>
                  </a:moveTo>
                  <a:lnTo>
                    <a:pt x="229" y="25"/>
                  </a:lnTo>
                  <a:cubicBezTo>
                    <a:pt x="118" y="25"/>
                    <a:pt x="24" y="72"/>
                    <a:pt x="24" y="128"/>
                  </a:cubicBezTo>
                  <a:cubicBezTo>
                    <a:pt x="24" y="184"/>
                    <a:pt x="118" y="231"/>
                    <a:pt x="229" y="231"/>
                  </a:cubicBezTo>
                  <a:cubicBezTo>
                    <a:pt x="340" y="231"/>
                    <a:pt x="434" y="184"/>
                    <a:pt x="434" y="128"/>
                  </a:cubicBezTo>
                  <a:cubicBezTo>
                    <a:pt x="434" y="72"/>
                    <a:pt x="340" y="25"/>
                    <a:pt x="229" y="25"/>
                  </a:cubicBezTo>
                  <a:close/>
                  <a:moveTo>
                    <a:pt x="229" y="255"/>
                  </a:moveTo>
                  <a:lnTo>
                    <a:pt x="229" y="255"/>
                  </a:lnTo>
                  <a:cubicBezTo>
                    <a:pt x="100" y="255"/>
                    <a:pt x="0" y="199"/>
                    <a:pt x="0" y="128"/>
                  </a:cubicBezTo>
                  <a:cubicBezTo>
                    <a:pt x="0" y="56"/>
                    <a:pt x="100" y="0"/>
                    <a:pt x="229" y="0"/>
                  </a:cubicBezTo>
                  <a:cubicBezTo>
                    <a:pt x="358" y="0"/>
                    <a:pt x="458" y="56"/>
                    <a:pt x="458" y="128"/>
                  </a:cubicBezTo>
                  <a:cubicBezTo>
                    <a:pt x="458" y="199"/>
                    <a:pt x="358" y="255"/>
                    <a:pt x="229" y="255"/>
                  </a:cubicBezTo>
                  <a:close/>
                </a:path>
              </a:pathLst>
            </a:custGeom>
            <a:grpFill/>
            <a:ln w="0">
              <a:noFill/>
              <a:prstDash val="solid"/>
              <a:round/>
              <a:headEnd/>
              <a:tailEnd/>
            </a:ln>
          </p:spPr>
          <p:txBody>
            <a:bodyPr/>
            <a:lstStyle/>
            <a:p>
              <a:pPr defTabSz="543689">
                <a:defRPr/>
              </a:pPr>
              <a:endParaRPr lang="zh-CN" altLang="en-US" sz="3201"/>
            </a:p>
          </p:txBody>
        </p:sp>
        <p:sp>
          <p:nvSpPr>
            <p:cNvPr id="247" name="Freeform 88"/>
            <p:cNvSpPr>
              <a:spLocks/>
            </p:cNvSpPr>
            <p:nvPr/>
          </p:nvSpPr>
          <p:spPr bwMode="auto">
            <a:xfrm>
              <a:off x="7445375" y="1039813"/>
              <a:ext cx="390525" cy="265113"/>
            </a:xfrm>
            <a:custGeom>
              <a:avLst/>
              <a:gdLst>
                <a:gd name="T0" fmla="*/ 264 w 458"/>
                <a:gd name="T1" fmla="*/ 310 h 310"/>
                <a:gd name="T2" fmla="*/ 264 w 458"/>
                <a:gd name="T3" fmla="*/ 310 h 310"/>
                <a:gd name="T4" fmla="*/ 252 w 458"/>
                <a:gd name="T5" fmla="*/ 298 h 310"/>
                <a:gd name="T6" fmla="*/ 263 w 458"/>
                <a:gd name="T7" fmla="*/ 285 h 310"/>
                <a:gd name="T8" fmla="*/ 434 w 458"/>
                <a:gd name="T9" fmla="*/ 183 h 310"/>
                <a:gd name="T10" fmla="*/ 434 w 458"/>
                <a:gd name="T11" fmla="*/ 156 h 310"/>
                <a:gd name="T12" fmla="*/ 229 w 458"/>
                <a:gd name="T13" fmla="*/ 225 h 310"/>
                <a:gd name="T14" fmla="*/ 0 w 458"/>
                <a:gd name="T15" fmla="*/ 98 h 310"/>
                <a:gd name="T16" fmla="*/ 0 w 458"/>
                <a:gd name="T17" fmla="*/ 12 h 310"/>
                <a:gd name="T18" fmla="*/ 12 w 458"/>
                <a:gd name="T19" fmla="*/ 0 h 310"/>
                <a:gd name="T20" fmla="*/ 24 w 458"/>
                <a:gd name="T21" fmla="*/ 12 h 310"/>
                <a:gd name="T22" fmla="*/ 24 w 458"/>
                <a:gd name="T23" fmla="*/ 98 h 310"/>
                <a:gd name="T24" fmla="*/ 229 w 458"/>
                <a:gd name="T25" fmla="*/ 200 h 310"/>
                <a:gd name="T26" fmla="*/ 434 w 458"/>
                <a:gd name="T27" fmla="*/ 98 h 310"/>
                <a:gd name="T28" fmla="*/ 434 w 458"/>
                <a:gd name="T29" fmla="*/ 12 h 310"/>
                <a:gd name="T30" fmla="*/ 458 w 458"/>
                <a:gd name="T31" fmla="*/ 12 h 310"/>
                <a:gd name="T32" fmla="*/ 458 w 458"/>
                <a:gd name="T33" fmla="*/ 183 h 310"/>
                <a:gd name="T34" fmla="*/ 265 w 458"/>
                <a:gd name="T35" fmla="*/ 310 h 310"/>
                <a:gd name="T36" fmla="*/ 264 w 458"/>
                <a:gd name="T37"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8" h="310">
                  <a:moveTo>
                    <a:pt x="264" y="310"/>
                  </a:moveTo>
                  <a:lnTo>
                    <a:pt x="264" y="310"/>
                  </a:lnTo>
                  <a:cubicBezTo>
                    <a:pt x="258" y="310"/>
                    <a:pt x="252" y="305"/>
                    <a:pt x="252" y="298"/>
                  </a:cubicBezTo>
                  <a:cubicBezTo>
                    <a:pt x="251" y="292"/>
                    <a:pt x="256" y="286"/>
                    <a:pt x="263" y="285"/>
                  </a:cubicBezTo>
                  <a:cubicBezTo>
                    <a:pt x="360" y="277"/>
                    <a:pt x="434" y="233"/>
                    <a:pt x="434" y="183"/>
                  </a:cubicBezTo>
                  <a:lnTo>
                    <a:pt x="434" y="156"/>
                  </a:lnTo>
                  <a:cubicBezTo>
                    <a:pt x="396" y="197"/>
                    <a:pt x="319" y="225"/>
                    <a:pt x="229" y="225"/>
                  </a:cubicBezTo>
                  <a:cubicBezTo>
                    <a:pt x="100" y="225"/>
                    <a:pt x="0" y="169"/>
                    <a:pt x="0" y="98"/>
                  </a:cubicBezTo>
                  <a:lnTo>
                    <a:pt x="0" y="12"/>
                  </a:lnTo>
                  <a:cubicBezTo>
                    <a:pt x="0" y="6"/>
                    <a:pt x="5" y="0"/>
                    <a:pt x="12" y="0"/>
                  </a:cubicBezTo>
                  <a:cubicBezTo>
                    <a:pt x="19" y="0"/>
                    <a:pt x="24" y="6"/>
                    <a:pt x="24" y="12"/>
                  </a:cubicBezTo>
                  <a:lnTo>
                    <a:pt x="24" y="98"/>
                  </a:lnTo>
                  <a:cubicBezTo>
                    <a:pt x="24" y="153"/>
                    <a:pt x="118" y="200"/>
                    <a:pt x="229" y="200"/>
                  </a:cubicBezTo>
                  <a:cubicBezTo>
                    <a:pt x="340" y="200"/>
                    <a:pt x="434" y="153"/>
                    <a:pt x="434" y="98"/>
                  </a:cubicBezTo>
                  <a:lnTo>
                    <a:pt x="434" y="12"/>
                  </a:lnTo>
                  <a:lnTo>
                    <a:pt x="458" y="12"/>
                  </a:lnTo>
                  <a:lnTo>
                    <a:pt x="458" y="183"/>
                  </a:lnTo>
                  <a:cubicBezTo>
                    <a:pt x="458" y="247"/>
                    <a:pt x="377" y="300"/>
                    <a:pt x="265" y="310"/>
                  </a:cubicBezTo>
                  <a:cubicBezTo>
                    <a:pt x="265" y="310"/>
                    <a:pt x="265" y="310"/>
                    <a:pt x="264" y="310"/>
                  </a:cubicBezTo>
                  <a:close/>
                </a:path>
              </a:pathLst>
            </a:custGeom>
            <a:grpFill/>
            <a:ln w="0">
              <a:noFill/>
              <a:prstDash val="solid"/>
              <a:round/>
              <a:headEnd/>
              <a:tailEnd/>
            </a:ln>
          </p:spPr>
          <p:txBody>
            <a:bodyPr/>
            <a:lstStyle/>
            <a:p>
              <a:pPr defTabSz="543689">
                <a:defRPr/>
              </a:pPr>
              <a:endParaRPr lang="zh-CN" altLang="en-US" sz="3201"/>
            </a:p>
          </p:txBody>
        </p:sp>
        <p:sp>
          <p:nvSpPr>
            <p:cNvPr id="248" name="Freeform 89"/>
            <p:cNvSpPr>
              <a:spLocks/>
            </p:cNvSpPr>
            <p:nvPr/>
          </p:nvSpPr>
          <p:spPr bwMode="auto">
            <a:xfrm>
              <a:off x="7445375" y="1112838"/>
              <a:ext cx="174625" cy="190500"/>
            </a:xfrm>
            <a:custGeom>
              <a:avLst/>
              <a:gdLst>
                <a:gd name="T0" fmla="*/ 192 w 205"/>
                <a:gd name="T1" fmla="*/ 223 h 223"/>
                <a:gd name="T2" fmla="*/ 192 w 205"/>
                <a:gd name="T3" fmla="*/ 223 h 223"/>
                <a:gd name="T4" fmla="*/ 191 w 205"/>
                <a:gd name="T5" fmla="*/ 223 h 223"/>
                <a:gd name="T6" fmla="*/ 0 w 205"/>
                <a:gd name="T7" fmla="*/ 97 h 223"/>
                <a:gd name="T8" fmla="*/ 0 w 205"/>
                <a:gd name="T9" fmla="*/ 12 h 223"/>
                <a:gd name="T10" fmla="*/ 12 w 205"/>
                <a:gd name="T11" fmla="*/ 0 h 223"/>
                <a:gd name="T12" fmla="*/ 24 w 205"/>
                <a:gd name="T13" fmla="*/ 12 h 223"/>
                <a:gd name="T14" fmla="*/ 24 w 205"/>
                <a:gd name="T15" fmla="*/ 97 h 223"/>
                <a:gd name="T16" fmla="*/ 193 w 205"/>
                <a:gd name="T17" fmla="*/ 199 h 223"/>
                <a:gd name="T18" fmla="*/ 204 w 205"/>
                <a:gd name="T19" fmla="*/ 212 h 223"/>
                <a:gd name="T20" fmla="*/ 192 w 205"/>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23">
                  <a:moveTo>
                    <a:pt x="192" y="223"/>
                  </a:moveTo>
                  <a:lnTo>
                    <a:pt x="192" y="223"/>
                  </a:lnTo>
                  <a:cubicBezTo>
                    <a:pt x="192" y="223"/>
                    <a:pt x="191" y="223"/>
                    <a:pt x="191" y="223"/>
                  </a:cubicBezTo>
                  <a:cubicBezTo>
                    <a:pt x="80" y="213"/>
                    <a:pt x="0" y="160"/>
                    <a:pt x="0" y="97"/>
                  </a:cubicBezTo>
                  <a:lnTo>
                    <a:pt x="0" y="12"/>
                  </a:lnTo>
                  <a:cubicBezTo>
                    <a:pt x="0" y="6"/>
                    <a:pt x="5" y="0"/>
                    <a:pt x="12" y="0"/>
                  </a:cubicBezTo>
                  <a:cubicBezTo>
                    <a:pt x="19" y="0"/>
                    <a:pt x="24" y="6"/>
                    <a:pt x="24" y="12"/>
                  </a:cubicBezTo>
                  <a:lnTo>
                    <a:pt x="24" y="97"/>
                  </a:lnTo>
                  <a:cubicBezTo>
                    <a:pt x="24" y="147"/>
                    <a:pt x="97" y="190"/>
                    <a:pt x="193" y="199"/>
                  </a:cubicBezTo>
                  <a:cubicBezTo>
                    <a:pt x="200" y="199"/>
                    <a:pt x="205" y="205"/>
                    <a:pt x="204" y="212"/>
                  </a:cubicBezTo>
                  <a:cubicBezTo>
                    <a:pt x="204" y="219"/>
                    <a:pt x="198" y="223"/>
                    <a:pt x="192" y="223"/>
                  </a:cubicBezTo>
                  <a:close/>
                </a:path>
              </a:pathLst>
            </a:custGeom>
            <a:grpFill/>
            <a:ln w="0">
              <a:noFill/>
              <a:prstDash val="solid"/>
              <a:round/>
              <a:headEnd/>
              <a:tailEnd/>
            </a:ln>
          </p:spPr>
          <p:txBody>
            <a:bodyPr/>
            <a:lstStyle/>
            <a:p>
              <a:pPr defTabSz="543689">
                <a:defRPr/>
              </a:pPr>
              <a:endParaRPr lang="zh-CN" altLang="en-US" sz="3201"/>
            </a:p>
          </p:txBody>
        </p:sp>
        <p:sp>
          <p:nvSpPr>
            <p:cNvPr id="249" name="Freeform 90"/>
            <p:cNvSpPr>
              <a:spLocks/>
            </p:cNvSpPr>
            <p:nvPr/>
          </p:nvSpPr>
          <p:spPr bwMode="auto">
            <a:xfrm>
              <a:off x="7629525" y="1076326"/>
              <a:ext cx="65088" cy="44450"/>
            </a:xfrm>
            <a:custGeom>
              <a:avLst/>
              <a:gdLst>
                <a:gd name="T0" fmla="*/ 11 w 76"/>
                <a:gd name="T1" fmla="*/ 51 h 51"/>
                <a:gd name="T2" fmla="*/ 11 w 76"/>
                <a:gd name="T3" fmla="*/ 51 h 51"/>
                <a:gd name="T4" fmla="*/ 3 w 76"/>
                <a:gd name="T5" fmla="*/ 46 h 51"/>
                <a:gd name="T6" fmla="*/ 7 w 76"/>
                <a:gd name="T7" fmla="*/ 32 h 51"/>
                <a:gd name="T8" fmla="*/ 60 w 76"/>
                <a:gd name="T9" fmla="*/ 3 h 51"/>
                <a:gd name="T10" fmla="*/ 74 w 76"/>
                <a:gd name="T11" fmla="*/ 7 h 51"/>
                <a:gd name="T12" fmla="*/ 70 w 76"/>
                <a:gd name="T13" fmla="*/ 20 h 51"/>
                <a:gd name="T14" fmla="*/ 16 w 76"/>
                <a:gd name="T15" fmla="*/ 50 h 51"/>
                <a:gd name="T16" fmla="*/ 11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11" y="51"/>
                  </a:moveTo>
                  <a:lnTo>
                    <a:pt x="11" y="51"/>
                  </a:lnTo>
                  <a:cubicBezTo>
                    <a:pt x="8" y="51"/>
                    <a:pt x="5" y="49"/>
                    <a:pt x="3" y="46"/>
                  </a:cubicBezTo>
                  <a:cubicBezTo>
                    <a:pt x="0" y="41"/>
                    <a:pt x="2" y="35"/>
                    <a:pt x="7" y="32"/>
                  </a:cubicBezTo>
                  <a:lnTo>
                    <a:pt x="60" y="3"/>
                  </a:lnTo>
                  <a:cubicBezTo>
                    <a:pt x="65" y="0"/>
                    <a:pt x="71" y="2"/>
                    <a:pt x="74" y="7"/>
                  </a:cubicBezTo>
                  <a:cubicBezTo>
                    <a:pt x="76" y="12"/>
                    <a:pt x="75" y="18"/>
                    <a:pt x="70" y="20"/>
                  </a:cubicBezTo>
                  <a:lnTo>
                    <a:pt x="16" y="50"/>
                  </a:lnTo>
                  <a:cubicBezTo>
                    <a:pt x="15" y="50"/>
                    <a:pt x="13" y="51"/>
                    <a:pt x="11" y="51"/>
                  </a:cubicBezTo>
                  <a:close/>
                </a:path>
              </a:pathLst>
            </a:custGeom>
            <a:grpFill/>
            <a:ln w="0">
              <a:noFill/>
              <a:prstDash val="solid"/>
              <a:round/>
              <a:headEnd/>
              <a:tailEnd/>
            </a:ln>
          </p:spPr>
          <p:txBody>
            <a:bodyPr/>
            <a:lstStyle/>
            <a:p>
              <a:pPr defTabSz="543689">
                <a:defRPr/>
              </a:pPr>
              <a:endParaRPr lang="zh-CN" altLang="en-US" sz="3201"/>
            </a:p>
          </p:txBody>
        </p:sp>
        <p:sp>
          <p:nvSpPr>
            <p:cNvPr id="250" name="Freeform 91"/>
            <p:cNvSpPr>
              <a:spLocks/>
            </p:cNvSpPr>
            <p:nvPr/>
          </p:nvSpPr>
          <p:spPr bwMode="auto">
            <a:xfrm>
              <a:off x="7585075" y="1076326"/>
              <a:ext cx="65088" cy="44450"/>
            </a:xfrm>
            <a:custGeom>
              <a:avLst/>
              <a:gdLst>
                <a:gd name="T0" fmla="*/ 64 w 76"/>
                <a:gd name="T1" fmla="*/ 51 h 51"/>
                <a:gd name="T2" fmla="*/ 64 w 76"/>
                <a:gd name="T3" fmla="*/ 51 h 51"/>
                <a:gd name="T4" fmla="*/ 60 w 76"/>
                <a:gd name="T5" fmla="*/ 50 h 51"/>
                <a:gd name="T6" fmla="*/ 6 w 76"/>
                <a:gd name="T7" fmla="*/ 20 h 51"/>
                <a:gd name="T8" fmla="*/ 2 w 76"/>
                <a:gd name="T9" fmla="*/ 7 h 51"/>
                <a:gd name="T10" fmla="*/ 16 w 76"/>
                <a:gd name="T11" fmla="*/ 3 h 51"/>
                <a:gd name="T12" fmla="*/ 69 w 76"/>
                <a:gd name="T13" fmla="*/ 32 h 51"/>
                <a:gd name="T14" fmla="*/ 73 w 76"/>
                <a:gd name="T15" fmla="*/ 46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50"/>
                  </a:cubicBezTo>
                  <a:lnTo>
                    <a:pt x="6" y="20"/>
                  </a:lnTo>
                  <a:cubicBezTo>
                    <a:pt x="1" y="18"/>
                    <a:pt x="0" y="12"/>
                    <a:pt x="2" y="7"/>
                  </a:cubicBezTo>
                  <a:cubicBezTo>
                    <a:pt x="5" y="2"/>
                    <a:pt x="11" y="0"/>
                    <a:pt x="16" y="3"/>
                  </a:cubicBezTo>
                  <a:lnTo>
                    <a:pt x="69" y="32"/>
                  </a:lnTo>
                  <a:cubicBezTo>
                    <a:pt x="74" y="35"/>
                    <a:pt x="76" y="41"/>
                    <a:pt x="73" y="46"/>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3201"/>
            </a:p>
          </p:txBody>
        </p:sp>
        <p:sp>
          <p:nvSpPr>
            <p:cNvPr id="251" name="Freeform 92"/>
            <p:cNvSpPr>
              <a:spLocks/>
            </p:cNvSpPr>
            <p:nvPr/>
          </p:nvSpPr>
          <p:spPr bwMode="auto">
            <a:xfrm>
              <a:off x="7631113" y="1057276"/>
              <a:ext cx="17463" cy="63500"/>
            </a:xfrm>
            <a:custGeom>
              <a:avLst/>
              <a:gdLst>
                <a:gd name="T0" fmla="*/ 9 w 19"/>
                <a:gd name="T1" fmla="*/ 75 h 75"/>
                <a:gd name="T2" fmla="*/ 9 w 19"/>
                <a:gd name="T3" fmla="*/ 75 h 75"/>
                <a:gd name="T4" fmla="*/ 0 w 19"/>
                <a:gd name="T5" fmla="*/ 65 h 75"/>
                <a:gd name="T6" fmla="*/ 0 w 19"/>
                <a:gd name="T7" fmla="*/ 10 h 75"/>
                <a:gd name="T8" fmla="*/ 9 w 19"/>
                <a:gd name="T9" fmla="*/ 0 h 75"/>
                <a:gd name="T10" fmla="*/ 19 w 19"/>
                <a:gd name="T11" fmla="*/ 10 h 75"/>
                <a:gd name="T12" fmla="*/ 19 w 19"/>
                <a:gd name="T13" fmla="*/ 65 h 75"/>
                <a:gd name="T14" fmla="*/ 9 w 19"/>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5">
                  <a:moveTo>
                    <a:pt x="9" y="75"/>
                  </a:moveTo>
                  <a:lnTo>
                    <a:pt x="9" y="75"/>
                  </a:lnTo>
                  <a:cubicBezTo>
                    <a:pt x="4" y="75"/>
                    <a:pt x="0" y="70"/>
                    <a:pt x="0" y="65"/>
                  </a:cubicBezTo>
                  <a:lnTo>
                    <a:pt x="0" y="10"/>
                  </a:lnTo>
                  <a:cubicBezTo>
                    <a:pt x="0" y="4"/>
                    <a:pt x="4" y="0"/>
                    <a:pt x="9" y="0"/>
                  </a:cubicBezTo>
                  <a:cubicBezTo>
                    <a:pt x="15" y="0"/>
                    <a:pt x="19" y="4"/>
                    <a:pt x="19" y="10"/>
                  </a:cubicBezTo>
                  <a:lnTo>
                    <a:pt x="19" y="65"/>
                  </a:lnTo>
                  <a:cubicBezTo>
                    <a:pt x="19" y="70"/>
                    <a:pt x="15" y="75"/>
                    <a:pt x="9" y="75"/>
                  </a:cubicBezTo>
                  <a:close/>
                </a:path>
              </a:pathLst>
            </a:custGeom>
            <a:grpFill/>
            <a:ln w="0">
              <a:noFill/>
              <a:prstDash val="solid"/>
              <a:round/>
              <a:headEnd/>
              <a:tailEnd/>
            </a:ln>
          </p:spPr>
          <p:txBody>
            <a:bodyPr/>
            <a:lstStyle/>
            <a:p>
              <a:pPr defTabSz="543689">
                <a:defRPr/>
              </a:pPr>
              <a:endParaRPr lang="zh-CN" altLang="en-US" sz="3201"/>
            </a:p>
          </p:txBody>
        </p:sp>
        <p:sp>
          <p:nvSpPr>
            <p:cNvPr id="252" name="Freeform 93"/>
            <p:cNvSpPr>
              <a:spLocks/>
            </p:cNvSpPr>
            <p:nvPr/>
          </p:nvSpPr>
          <p:spPr bwMode="auto">
            <a:xfrm>
              <a:off x="7583488" y="965201"/>
              <a:ext cx="65088" cy="44450"/>
            </a:xfrm>
            <a:custGeom>
              <a:avLst/>
              <a:gdLst>
                <a:gd name="T0" fmla="*/ 11 w 76"/>
                <a:gd name="T1" fmla="*/ 51 h 51"/>
                <a:gd name="T2" fmla="*/ 11 w 76"/>
                <a:gd name="T3" fmla="*/ 51 h 51"/>
                <a:gd name="T4" fmla="*/ 3 w 76"/>
                <a:gd name="T5" fmla="*/ 45 h 51"/>
                <a:gd name="T6" fmla="*/ 7 w 76"/>
                <a:gd name="T7" fmla="*/ 32 h 51"/>
                <a:gd name="T8" fmla="*/ 60 w 76"/>
                <a:gd name="T9" fmla="*/ 3 h 51"/>
                <a:gd name="T10" fmla="*/ 73 w 76"/>
                <a:gd name="T11" fmla="*/ 7 h 51"/>
                <a:gd name="T12" fmla="*/ 70 w 76"/>
                <a:gd name="T13" fmla="*/ 20 h 51"/>
                <a:gd name="T14" fmla="*/ 16 w 76"/>
                <a:gd name="T15" fmla="*/ 49 h 51"/>
                <a:gd name="T16" fmla="*/ 11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11" y="51"/>
                  </a:moveTo>
                  <a:lnTo>
                    <a:pt x="11" y="51"/>
                  </a:lnTo>
                  <a:cubicBezTo>
                    <a:pt x="8" y="51"/>
                    <a:pt x="4" y="49"/>
                    <a:pt x="3" y="45"/>
                  </a:cubicBezTo>
                  <a:cubicBezTo>
                    <a:pt x="0" y="41"/>
                    <a:pt x="2" y="35"/>
                    <a:pt x="7" y="32"/>
                  </a:cubicBezTo>
                  <a:lnTo>
                    <a:pt x="60" y="3"/>
                  </a:lnTo>
                  <a:cubicBezTo>
                    <a:pt x="65" y="0"/>
                    <a:pt x="71" y="2"/>
                    <a:pt x="73" y="7"/>
                  </a:cubicBezTo>
                  <a:cubicBezTo>
                    <a:pt x="76" y="11"/>
                    <a:pt x="74" y="17"/>
                    <a:pt x="70" y="20"/>
                  </a:cubicBezTo>
                  <a:lnTo>
                    <a:pt x="16" y="49"/>
                  </a:lnTo>
                  <a:cubicBezTo>
                    <a:pt x="14" y="50"/>
                    <a:pt x="13" y="51"/>
                    <a:pt x="11" y="51"/>
                  </a:cubicBezTo>
                  <a:close/>
                </a:path>
              </a:pathLst>
            </a:custGeom>
            <a:grpFill/>
            <a:ln w="0">
              <a:noFill/>
              <a:prstDash val="solid"/>
              <a:round/>
              <a:headEnd/>
              <a:tailEnd/>
            </a:ln>
          </p:spPr>
          <p:txBody>
            <a:bodyPr/>
            <a:lstStyle/>
            <a:p>
              <a:pPr defTabSz="543689">
                <a:defRPr/>
              </a:pPr>
              <a:endParaRPr lang="zh-CN" altLang="en-US" sz="3201"/>
            </a:p>
          </p:txBody>
        </p:sp>
        <p:sp>
          <p:nvSpPr>
            <p:cNvPr id="253" name="Freeform 94"/>
            <p:cNvSpPr>
              <a:spLocks/>
            </p:cNvSpPr>
            <p:nvPr/>
          </p:nvSpPr>
          <p:spPr bwMode="auto">
            <a:xfrm>
              <a:off x="7629525" y="965201"/>
              <a:ext cx="65088" cy="44450"/>
            </a:xfrm>
            <a:custGeom>
              <a:avLst/>
              <a:gdLst>
                <a:gd name="T0" fmla="*/ 64 w 76"/>
                <a:gd name="T1" fmla="*/ 51 h 51"/>
                <a:gd name="T2" fmla="*/ 64 w 76"/>
                <a:gd name="T3" fmla="*/ 51 h 51"/>
                <a:gd name="T4" fmla="*/ 60 w 76"/>
                <a:gd name="T5" fmla="*/ 49 h 51"/>
                <a:gd name="T6" fmla="*/ 6 w 76"/>
                <a:gd name="T7" fmla="*/ 20 h 51"/>
                <a:gd name="T8" fmla="*/ 2 w 76"/>
                <a:gd name="T9" fmla="*/ 7 h 51"/>
                <a:gd name="T10" fmla="*/ 16 w 76"/>
                <a:gd name="T11" fmla="*/ 3 h 51"/>
                <a:gd name="T12" fmla="*/ 69 w 76"/>
                <a:gd name="T13" fmla="*/ 32 h 51"/>
                <a:gd name="T14" fmla="*/ 73 w 76"/>
                <a:gd name="T15" fmla="*/ 45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49"/>
                  </a:cubicBezTo>
                  <a:lnTo>
                    <a:pt x="6" y="20"/>
                  </a:lnTo>
                  <a:cubicBezTo>
                    <a:pt x="1" y="17"/>
                    <a:pt x="0" y="11"/>
                    <a:pt x="2" y="7"/>
                  </a:cubicBezTo>
                  <a:cubicBezTo>
                    <a:pt x="5" y="2"/>
                    <a:pt x="11" y="0"/>
                    <a:pt x="16" y="3"/>
                  </a:cubicBezTo>
                  <a:lnTo>
                    <a:pt x="69" y="32"/>
                  </a:lnTo>
                  <a:cubicBezTo>
                    <a:pt x="74" y="35"/>
                    <a:pt x="76" y="41"/>
                    <a:pt x="73" y="45"/>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3201"/>
            </a:p>
          </p:txBody>
        </p:sp>
        <p:sp>
          <p:nvSpPr>
            <p:cNvPr id="254" name="Freeform 95"/>
            <p:cNvSpPr>
              <a:spLocks/>
            </p:cNvSpPr>
            <p:nvPr/>
          </p:nvSpPr>
          <p:spPr bwMode="auto">
            <a:xfrm>
              <a:off x="7631113" y="966788"/>
              <a:ext cx="17463" cy="63500"/>
            </a:xfrm>
            <a:custGeom>
              <a:avLst/>
              <a:gdLst>
                <a:gd name="T0" fmla="*/ 10 w 20"/>
                <a:gd name="T1" fmla="*/ 74 h 74"/>
                <a:gd name="T2" fmla="*/ 10 w 20"/>
                <a:gd name="T3" fmla="*/ 74 h 74"/>
                <a:gd name="T4" fmla="*/ 0 w 20"/>
                <a:gd name="T5" fmla="*/ 64 h 74"/>
                <a:gd name="T6" fmla="*/ 0 w 20"/>
                <a:gd name="T7" fmla="*/ 9 h 74"/>
                <a:gd name="T8" fmla="*/ 10 w 20"/>
                <a:gd name="T9" fmla="*/ 0 h 74"/>
                <a:gd name="T10" fmla="*/ 20 w 20"/>
                <a:gd name="T11" fmla="*/ 9 h 74"/>
                <a:gd name="T12" fmla="*/ 20 w 20"/>
                <a:gd name="T13" fmla="*/ 64 h 74"/>
                <a:gd name="T14" fmla="*/ 10 w 20"/>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74">
                  <a:moveTo>
                    <a:pt x="10" y="74"/>
                  </a:moveTo>
                  <a:lnTo>
                    <a:pt x="10" y="74"/>
                  </a:lnTo>
                  <a:cubicBezTo>
                    <a:pt x="4" y="74"/>
                    <a:pt x="0" y="69"/>
                    <a:pt x="0" y="64"/>
                  </a:cubicBezTo>
                  <a:lnTo>
                    <a:pt x="0" y="9"/>
                  </a:lnTo>
                  <a:cubicBezTo>
                    <a:pt x="0" y="4"/>
                    <a:pt x="4" y="0"/>
                    <a:pt x="10" y="0"/>
                  </a:cubicBezTo>
                  <a:cubicBezTo>
                    <a:pt x="15" y="0"/>
                    <a:pt x="20" y="4"/>
                    <a:pt x="20" y="9"/>
                  </a:cubicBezTo>
                  <a:lnTo>
                    <a:pt x="20" y="64"/>
                  </a:lnTo>
                  <a:cubicBezTo>
                    <a:pt x="20" y="69"/>
                    <a:pt x="15" y="74"/>
                    <a:pt x="10" y="74"/>
                  </a:cubicBezTo>
                  <a:close/>
                </a:path>
              </a:pathLst>
            </a:custGeom>
            <a:grpFill/>
            <a:ln w="0">
              <a:noFill/>
              <a:prstDash val="solid"/>
              <a:round/>
              <a:headEnd/>
              <a:tailEnd/>
            </a:ln>
          </p:spPr>
          <p:txBody>
            <a:bodyPr/>
            <a:lstStyle/>
            <a:p>
              <a:pPr defTabSz="543689">
                <a:defRPr/>
              </a:pPr>
              <a:endParaRPr lang="zh-CN" altLang="en-US" sz="3201"/>
            </a:p>
          </p:txBody>
        </p:sp>
        <p:sp>
          <p:nvSpPr>
            <p:cNvPr id="255" name="Freeform 96"/>
            <p:cNvSpPr>
              <a:spLocks/>
            </p:cNvSpPr>
            <p:nvPr/>
          </p:nvSpPr>
          <p:spPr bwMode="auto">
            <a:xfrm>
              <a:off x="7507288" y="1035051"/>
              <a:ext cx="63500" cy="42863"/>
            </a:xfrm>
            <a:custGeom>
              <a:avLst/>
              <a:gdLst>
                <a:gd name="T0" fmla="*/ 64 w 76"/>
                <a:gd name="T1" fmla="*/ 51 h 51"/>
                <a:gd name="T2" fmla="*/ 64 w 76"/>
                <a:gd name="T3" fmla="*/ 51 h 51"/>
                <a:gd name="T4" fmla="*/ 60 w 76"/>
                <a:gd name="T5" fmla="*/ 49 h 51"/>
                <a:gd name="T6" fmla="*/ 7 w 76"/>
                <a:gd name="T7" fmla="*/ 20 h 51"/>
                <a:gd name="T8" fmla="*/ 3 w 76"/>
                <a:gd name="T9" fmla="*/ 7 h 51"/>
                <a:gd name="T10" fmla="*/ 16 w 76"/>
                <a:gd name="T11" fmla="*/ 3 h 51"/>
                <a:gd name="T12" fmla="*/ 69 w 76"/>
                <a:gd name="T13" fmla="*/ 32 h 51"/>
                <a:gd name="T14" fmla="*/ 73 w 76"/>
                <a:gd name="T15" fmla="*/ 46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49"/>
                  </a:cubicBezTo>
                  <a:lnTo>
                    <a:pt x="7" y="20"/>
                  </a:lnTo>
                  <a:cubicBezTo>
                    <a:pt x="2" y="17"/>
                    <a:pt x="0" y="11"/>
                    <a:pt x="3" y="7"/>
                  </a:cubicBezTo>
                  <a:cubicBezTo>
                    <a:pt x="5" y="2"/>
                    <a:pt x="11" y="0"/>
                    <a:pt x="16" y="3"/>
                  </a:cubicBezTo>
                  <a:lnTo>
                    <a:pt x="69" y="32"/>
                  </a:lnTo>
                  <a:cubicBezTo>
                    <a:pt x="74" y="35"/>
                    <a:pt x="76" y="41"/>
                    <a:pt x="73" y="46"/>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3201"/>
            </a:p>
          </p:txBody>
        </p:sp>
        <p:sp>
          <p:nvSpPr>
            <p:cNvPr id="256" name="Freeform 97"/>
            <p:cNvSpPr>
              <a:spLocks/>
            </p:cNvSpPr>
            <p:nvPr/>
          </p:nvSpPr>
          <p:spPr bwMode="auto">
            <a:xfrm>
              <a:off x="7507288" y="1009651"/>
              <a:ext cx="63500" cy="42863"/>
            </a:xfrm>
            <a:custGeom>
              <a:avLst/>
              <a:gdLst>
                <a:gd name="T0" fmla="*/ 11 w 76"/>
                <a:gd name="T1" fmla="*/ 50 h 50"/>
                <a:gd name="T2" fmla="*/ 11 w 76"/>
                <a:gd name="T3" fmla="*/ 50 h 50"/>
                <a:gd name="T4" fmla="*/ 3 w 76"/>
                <a:gd name="T5" fmla="*/ 45 h 50"/>
                <a:gd name="T6" fmla="*/ 7 w 76"/>
                <a:gd name="T7" fmla="*/ 32 h 50"/>
                <a:gd name="T8" fmla="*/ 60 w 76"/>
                <a:gd name="T9" fmla="*/ 2 h 50"/>
                <a:gd name="T10" fmla="*/ 73 w 76"/>
                <a:gd name="T11" fmla="*/ 6 h 50"/>
                <a:gd name="T12" fmla="*/ 69 w 76"/>
                <a:gd name="T13" fmla="*/ 19 h 50"/>
                <a:gd name="T14" fmla="*/ 16 w 76"/>
                <a:gd name="T15" fmla="*/ 49 h 50"/>
                <a:gd name="T16" fmla="*/ 11 w 76"/>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0">
                  <a:moveTo>
                    <a:pt x="11" y="50"/>
                  </a:moveTo>
                  <a:lnTo>
                    <a:pt x="11" y="50"/>
                  </a:lnTo>
                  <a:cubicBezTo>
                    <a:pt x="8" y="50"/>
                    <a:pt x="5" y="48"/>
                    <a:pt x="3" y="45"/>
                  </a:cubicBezTo>
                  <a:cubicBezTo>
                    <a:pt x="0" y="40"/>
                    <a:pt x="2" y="34"/>
                    <a:pt x="7" y="32"/>
                  </a:cubicBezTo>
                  <a:lnTo>
                    <a:pt x="60" y="2"/>
                  </a:lnTo>
                  <a:cubicBezTo>
                    <a:pt x="64" y="0"/>
                    <a:pt x="70" y="1"/>
                    <a:pt x="73" y="6"/>
                  </a:cubicBezTo>
                  <a:cubicBezTo>
                    <a:pt x="76" y="11"/>
                    <a:pt x="74" y="17"/>
                    <a:pt x="69" y="19"/>
                  </a:cubicBezTo>
                  <a:lnTo>
                    <a:pt x="16" y="49"/>
                  </a:lnTo>
                  <a:cubicBezTo>
                    <a:pt x="15" y="50"/>
                    <a:pt x="13" y="50"/>
                    <a:pt x="11" y="50"/>
                  </a:cubicBezTo>
                  <a:close/>
                </a:path>
              </a:pathLst>
            </a:custGeom>
            <a:grpFill/>
            <a:ln w="0">
              <a:noFill/>
              <a:prstDash val="solid"/>
              <a:round/>
              <a:headEnd/>
              <a:tailEnd/>
            </a:ln>
          </p:spPr>
          <p:txBody>
            <a:bodyPr/>
            <a:lstStyle/>
            <a:p>
              <a:pPr defTabSz="543689">
                <a:defRPr/>
              </a:pPr>
              <a:endParaRPr lang="zh-CN" altLang="en-US" sz="3201"/>
            </a:p>
          </p:txBody>
        </p:sp>
        <p:sp>
          <p:nvSpPr>
            <p:cNvPr id="257" name="Freeform 98"/>
            <p:cNvSpPr>
              <a:spLocks/>
            </p:cNvSpPr>
            <p:nvPr/>
          </p:nvSpPr>
          <p:spPr bwMode="auto">
            <a:xfrm>
              <a:off x="7508875" y="1035051"/>
              <a:ext cx="100013" cy="17463"/>
            </a:xfrm>
            <a:custGeom>
              <a:avLst/>
              <a:gdLst>
                <a:gd name="T0" fmla="*/ 109 w 119"/>
                <a:gd name="T1" fmla="*/ 20 h 20"/>
                <a:gd name="T2" fmla="*/ 109 w 119"/>
                <a:gd name="T3" fmla="*/ 20 h 20"/>
                <a:gd name="T4" fmla="*/ 9 w 119"/>
                <a:gd name="T5" fmla="*/ 20 h 20"/>
                <a:gd name="T6" fmla="*/ 0 w 119"/>
                <a:gd name="T7" fmla="*/ 10 h 20"/>
                <a:gd name="T8" fmla="*/ 9 w 119"/>
                <a:gd name="T9" fmla="*/ 0 h 20"/>
                <a:gd name="T10" fmla="*/ 109 w 119"/>
                <a:gd name="T11" fmla="*/ 0 h 20"/>
                <a:gd name="T12" fmla="*/ 119 w 119"/>
                <a:gd name="T13" fmla="*/ 10 h 20"/>
                <a:gd name="T14" fmla="*/ 109 w 11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
                  <a:moveTo>
                    <a:pt x="109" y="20"/>
                  </a:moveTo>
                  <a:lnTo>
                    <a:pt x="109" y="20"/>
                  </a:lnTo>
                  <a:lnTo>
                    <a:pt x="9" y="20"/>
                  </a:lnTo>
                  <a:cubicBezTo>
                    <a:pt x="4" y="20"/>
                    <a:pt x="0" y="16"/>
                    <a:pt x="0" y="10"/>
                  </a:cubicBezTo>
                  <a:cubicBezTo>
                    <a:pt x="0" y="5"/>
                    <a:pt x="4" y="0"/>
                    <a:pt x="9" y="0"/>
                  </a:cubicBezTo>
                  <a:lnTo>
                    <a:pt x="109" y="0"/>
                  </a:lnTo>
                  <a:cubicBezTo>
                    <a:pt x="115" y="0"/>
                    <a:pt x="119" y="5"/>
                    <a:pt x="119" y="10"/>
                  </a:cubicBezTo>
                  <a:cubicBezTo>
                    <a:pt x="119" y="16"/>
                    <a:pt x="115" y="20"/>
                    <a:pt x="109" y="20"/>
                  </a:cubicBezTo>
                  <a:close/>
                </a:path>
              </a:pathLst>
            </a:custGeom>
            <a:grpFill/>
            <a:ln w="0">
              <a:noFill/>
              <a:prstDash val="solid"/>
              <a:round/>
              <a:headEnd/>
              <a:tailEnd/>
            </a:ln>
          </p:spPr>
          <p:txBody>
            <a:bodyPr/>
            <a:lstStyle/>
            <a:p>
              <a:pPr defTabSz="543689">
                <a:defRPr/>
              </a:pPr>
              <a:endParaRPr lang="zh-CN" altLang="en-US" sz="3201"/>
            </a:p>
          </p:txBody>
        </p:sp>
        <p:sp>
          <p:nvSpPr>
            <p:cNvPr id="258" name="Freeform 99"/>
            <p:cNvSpPr>
              <a:spLocks/>
            </p:cNvSpPr>
            <p:nvPr/>
          </p:nvSpPr>
          <p:spPr bwMode="auto">
            <a:xfrm>
              <a:off x="7708900" y="1008063"/>
              <a:ext cx="63500" cy="44450"/>
            </a:xfrm>
            <a:custGeom>
              <a:avLst/>
              <a:gdLst>
                <a:gd name="T0" fmla="*/ 64 w 75"/>
                <a:gd name="T1" fmla="*/ 51 h 51"/>
                <a:gd name="T2" fmla="*/ 64 w 75"/>
                <a:gd name="T3" fmla="*/ 51 h 51"/>
                <a:gd name="T4" fmla="*/ 59 w 75"/>
                <a:gd name="T5" fmla="*/ 50 h 51"/>
                <a:gd name="T6" fmla="*/ 6 w 75"/>
                <a:gd name="T7" fmla="*/ 20 h 51"/>
                <a:gd name="T8" fmla="*/ 2 w 75"/>
                <a:gd name="T9" fmla="*/ 7 h 51"/>
                <a:gd name="T10" fmla="*/ 16 w 75"/>
                <a:gd name="T11" fmla="*/ 3 h 51"/>
                <a:gd name="T12" fmla="*/ 69 w 75"/>
                <a:gd name="T13" fmla="*/ 32 h 51"/>
                <a:gd name="T14" fmla="*/ 73 w 75"/>
                <a:gd name="T15" fmla="*/ 46 h 51"/>
                <a:gd name="T16" fmla="*/ 64 w 75"/>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1">
                  <a:moveTo>
                    <a:pt x="64" y="51"/>
                  </a:moveTo>
                  <a:lnTo>
                    <a:pt x="64" y="51"/>
                  </a:lnTo>
                  <a:cubicBezTo>
                    <a:pt x="62" y="51"/>
                    <a:pt x="61" y="50"/>
                    <a:pt x="59" y="50"/>
                  </a:cubicBezTo>
                  <a:lnTo>
                    <a:pt x="6" y="20"/>
                  </a:lnTo>
                  <a:cubicBezTo>
                    <a:pt x="1" y="17"/>
                    <a:pt x="0" y="11"/>
                    <a:pt x="2" y="7"/>
                  </a:cubicBezTo>
                  <a:cubicBezTo>
                    <a:pt x="5" y="2"/>
                    <a:pt x="11" y="0"/>
                    <a:pt x="16" y="3"/>
                  </a:cubicBezTo>
                  <a:lnTo>
                    <a:pt x="69" y="32"/>
                  </a:lnTo>
                  <a:cubicBezTo>
                    <a:pt x="73" y="35"/>
                    <a:pt x="75" y="41"/>
                    <a:pt x="73" y="46"/>
                  </a:cubicBezTo>
                  <a:cubicBezTo>
                    <a:pt x="71" y="49"/>
                    <a:pt x="67" y="51"/>
                    <a:pt x="64" y="51"/>
                  </a:cubicBezTo>
                  <a:close/>
                </a:path>
              </a:pathLst>
            </a:custGeom>
            <a:grpFill/>
            <a:ln w="0">
              <a:noFill/>
              <a:prstDash val="solid"/>
              <a:round/>
              <a:headEnd/>
              <a:tailEnd/>
            </a:ln>
          </p:spPr>
          <p:txBody>
            <a:bodyPr/>
            <a:lstStyle/>
            <a:p>
              <a:pPr defTabSz="543689">
                <a:defRPr/>
              </a:pPr>
              <a:endParaRPr lang="zh-CN" altLang="en-US" sz="3201"/>
            </a:p>
          </p:txBody>
        </p:sp>
        <p:sp>
          <p:nvSpPr>
            <p:cNvPr id="259" name="Freeform 100"/>
            <p:cNvSpPr>
              <a:spLocks/>
            </p:cNvSpPr>
            <p:nvPr/>
          </p:nvSpPr>
          <p:spPr bwMode="auto">
            <a:xfrm>
              <a:off x="7708900" y="1035051"/>
              <a:ext cx="63500" cy="41275"/>
            </a:xfrm>
            <a:custGeom>
              <a:avLst/>
              <a:gdLst>
                <a:gd name="T0" fmla="*/ 11 w 75"/>
                <a:gd name="T1" fmla="*/ 50 h 50"/>
                <a:gd name="T2" fmla="*/ 11 w 75"/>
                <a:gd name="T3" fmla="*/ 50 h 50"/>
                <a:gd name="T4" fmla="*/ 2 w 75"/>
                <a:gd name="T5" fmla="*/ 45 h 50"/>
                <a:gd name="T6" fmla="*/ 6 w 75"/>
                <a:gd name="T7" fmla="*/ 32 h 50"/>
                <a:gd name="T8" fmla="*/ 59 w 75"/>
                <a:gd name="T9" fmla="*/ 2 h 50"/>
                <a:gd name="T10" fmla="*/ 73 w 75"/>
                <a:gd name="T11" fmla="*/ 6 h 50"/>
                <a:gd name="T12" fmla="*/ 69 w 75"/>
                <a:gd name="T13" fmla="*/ 20 h 50"/>
                <a:gd name="T14" fmla="*/ 16 w 75"/>
                <a:gd name="T15" fmla="*/ 49 h 50"/>
                <a:gd name="T16" fmla="*/ 11 w 75"/>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0">
                  <a:moveTo>
                    <a:pt x="11" y="50"/>
                  </a:moveTo>
                  <a:lnTo>
                    <a:pt x="11" y="50"/>
                  </a:lnTo>
                  <a:cubicBezTo>
                    <a:pt x="7" y="50"/>
                    <a:pt x="4" y="49"/>
                    <a:pt x="2" y="45"/>
                  </a:cubicBezTo>
                  <a:cubicBezTo>
                    <a:pt x="0" y="41"/>
                    <a:pt x="1" y="35"/>
                    <a:pt x="6" y="32"/>
                  </a:cubicBezTo>
                  <a:lnTo>
                    <a:pt x="59" y="2"/>
                  </a:lnTo>
                  <a:cubicBezTo>
                    <a:pt x="64" y="0"/>
                    <a:pt x="70" y="1"/>
                    <a:pt x="73" y="6"/>
                  </a:cubicBezTo>
                  <a:cubicBezTo>
                    <a:pt x="75" y="11"/>
                    <a:pt x="73" y="17"/>
                    <a:pt x="69" y="20"/>
                  </a:cubicBezTo>
                  <a:lnTo>
                    <a:pt x="16" y="49"/>
                  </a:lnTo>
                  <a:cubicBezTo>
                    <a:pt x="14" y="50"/>
                    <a:pt x="13" y="50"/>
                    <a:pt x="11" y="50"/>
                  </a:cubicBezTo>
                  <a:close/>
                </a:path>
              </a:pathLst>
            </a:custGeom>
            <a:grpFill/>
            <a:ln w="0">
              <a:noFill/>
              <a:prstDash val="solid"/>
              <a:round/>
              <a:headEnd/>
              <a:tailEnd/>
            </a:ln>
          </p:spPr>
          <p:txBody>
            <a:bodyPr/>
            <a:lstStyle/>
            <a:p>
              <a:pPr defTabSz="543689">
                <a:defRPr/>
              </a:pPr>
              <a:endParaRPr lang="zh-CN" altLang="en-US" sz="3201"/>
            </a:p>
          </p:txBody>
        </p:sp>
        <p:sp>
          <p:nvSpPr>
            <p:cNvPr id="260" name="Freeform 101"/>
            <p:cNvSpPr>
              <a:spLocks/>
            </p:cNvSpPr>
            <p:nvPr/>
          </p:nvSpPr>
          <p:spPr bwMode="auto">
            <a:xfrm>
              <a:off x="7669213" y="1035051"/>
              <a:ext cx="101600" cy="17463"/>
            </a:xfrm>
            <a:custGeom>
              <a:avLst/>
              <a:gdLst>
                <a:gd name="T0" fmla="*/ 110 w 120"/>
                <a:gd name="T1" fmla="*/ 20 h 20"/>
                <a:gd name="T2" fmla="*/ 110 w 120"/>
                <a:gd name="T3" fmla="*/ 20 h 20"/>
                <a:gd name="T4" fmla="*/ 10 w 120"/>
                <a:gd name="T5" fmla="*/ 20 h 20"/>
                <a:gd name="T6" fmla="*/ 0 w 120"/>
                <a:gd name="T7" fmla="*/ 10 h 20"/>
                <a:gd name="T8" fmla="*/ 10 w 120"/>
                <a:gd name="T9" fmla="*/ 0 h 20"/>
                <a:gd name="T10" fmla="*/ 110 w 120"/>
                <a:gd name="T11" fmla="*/ 0 h 20"/>
                <a:gd name="T12" fmla="*/ 120 w 120"/>
                <a:gd name="T13" fmla="*/ 10 h 20"/>
                <a:gd name="T14" fmla="*/ 110 w 12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0">
                  <a:moveTo>
                    <a:pt x="110" y="20"/>
                  </a:moveTo>
                  <a:lnTo>
                    <a:pt x="110" y="20"/>
                  </a:lnTo>
                  <a:lnTo>
                    <a:pt x="10" y="20"/>
                  </a:lnTo>
                  <a:cubicBezTo>
                    <a:pt x="4" y="20"/>
                    <a:pt x="0" y="15"/>
                    <a:pt x="0" y="10"/>
                  </a:cubicBezTo>
                  <a:cubicBezTo>
                    <a:pt x="0" y="5"/>
                    <a:pt x="4" y="0"/>
                    <a:pt x="10" y="0"/>
                  </a:cubicBezTo>
                  <a:lnTo>
                    <a:pt x="110" y="0"/>
                  </a:lnTo>
                  <a:cubicBezTo>
                    <a:pt x="115" y="0"/>
                    <a:pt x="120" y="5"/>
                    <a:pt x="120" y="10"/>
                  </a:cubicBezTo>
                  <a:cubicBezTo>
                    <a:pt x="120" y="15"/>
                    <a:pt x="115" y="20"/>
                    <a:pt x="110" y="20"/>
                  </a:cubicBezTo>
                  <a:close/>
                </a:path>
              </a:pathLst>
            </a:custGeom>
            <a:grpFill/>
            <a:ln w="0">
              <a:noFill/>
              <a:prstDash val="solid"/>
              <a:round/>
              <a:headEnd/>
              <a:tailEnd/>
            </a:ln>
          </p:spPr>
          <p:txBody>
            <a:bodyPr/>
            <a:lstStyle/>
            <a:p>
              <a:pPr defTabSz="543689">
                <a:defRPr/>
              </a:pPr>
              <a:endParaRPr lang="zh-CN" altLang="en-US" sz="3201"/>
            </a:p>
          </p:txBody>
        </p:sp>
        <p:sp>
          <p:nvSpPr>
            <p:cNvPr id="261" name="Freeform 102"/>
            <p:cNvSpPr>
              <a:spLocks/>
            </p:cNvSpPr>
            <p:nvPr/>
          </p:nvSpPr>
          <p:spPr bwMode="auto">
            <a:xfrm>
              <a:off x="7593013" y="1042988"/>
              <a:ext cx="15875" cy="22225"/>
            </a:xfrm>
            <a:custGeom>
              <a:avLst/>
              <a:gdLst>
                <a:gd name="T0" fmla="*/ 19 w 19"/>
                <a:gd name="T1" fmla="*/ 25 h 25"/>
                <a:gd name="T2" fmla="*/ 19 w 19"/>
                <a:gd name="T3" fmla="*/ 25 h 25"/>
                <a:gd name="T4" fmla="*/ 0 w 19"/>
                <a:gd name="T5" fmla="*/ 25 h 25"/>
                <a:gd name="T6" fmla="*/ 0 w 19"/>
                <a:gd name="T7" fmla="*/ 0 h 25"/>
                <a:gd name="T8" fmla="*/ 19 w 19"/>
                <a:gd name="T9" fmla="*/ 0 h 25"/>
                <a:gd name="T10" fmla="*/ 19 w 19"/>
                <a:gd name="T11" fmla="*/ 25 h 25"/>
              </a:gdLst>
              <a:ahLst/>
              <a:cxnLst>
                <a:cxn ang="0">
                  <a:pos x="T0" y="T1"/>
                </a:cxn>
                <a:cxn ang="0">
                  <a:pos x="T2" y="T3"/>
                </a:cxn>
                <a:cxn ang="0">
                  <a:pos x="T4" y="T5"/>
                </a:cxn>
                <a:cxn ang="0">
                  <a:pos x="T6" y="T7"/>
                </a:cxn>
                <a:cxn ang="0">
                  <a:pos x="T8" y="T9"/>
                </a:cxn>
                <a:cxn ang="0">
                  <a:pos x="T10" y="T11"/>
                </a:cxn>
              </a:cxnLst>
              <a:rect l="0" t="0" r="r" b="b"/>
              <a:pathLst>
                <a:path w="19" h="25">
                  <a:moveTo>
                    <a:pt x="19" y="25"/>
                  </a:moveTo>
                  <a:lnTo>
                    <a:pt x="19" y="25"/>
                  </a:lnTo>
                  <a:lnTo>
                    <a:pt x="0" y="25"/>
                  </a:lnTo>
                  <a:lnTo>
                    <a:pt x="0" y="0"/>
                  </a:lnTo>
                  <a:lnTo>
                    <a:pt x="19" y="0"/>
                  </a:lnTo>
                  <a:lnTo>
                    <a:pt x="19" y="25"/>
                  </a:lnTo>
                  <a:close/>
                </a:path>
              </a:pathLst>
            </a:custGeom>
            <a:grpFill/>
            <a:ln w="0">
              <a:noFill/>
              <a:prstDash val="solid"/>
              <a:round/>
              <a:headEnd/>
              <a:tailEnd/>
            </a:ln>
          </p:spPr>
          <p:txBody>
            <a:bodyPr/>
            <a:lstStyle/>
            <a:p>
              <a:pPr defTabSz="543689">
                <a:defRPr/>
              </a:pPr>
              <a:endParaRPr lang="zh-CN" altLang="en-US" sz="3201"/>
            </a:p>
          </p:txBody>
        </p:sp>
        <p:sp>
          <p:nvSpPr>
            <p:cNvPr id="262" name="Freeform 103"/>
            <p:cNvSpPr>
              <a:spLocks/>
            </p:cNvSpPr>
            <p:nvPr/>
          </p:nvSpPr>
          <p:spPr bwMode="auto">
            <a:xfrm>
              <a:off x="7639050" y="1057276"/>
              <a:ext cx="26988" cy="15875"/>
            </a:xfrm>
            <a:custGeom>
              <a:avLst/>
              <a:gdLst>
                <a:gd name="T0" fmla="*/ 31 w 31"/>
                <a:gd name="T1" fmla="*/ 20 h 20"/>
                <a:gd name="T2" fmla="*/ 31 w 31"/>
                <a:gd name="T3" fmla="*/ 20 h 20"/>
                <a:gd name="T4" fmla="*/ 0 w 31"/>
                <a:gd name="T5" fmla="*/ 20 h 20"/>
                <a:gd name="T6" fmla="*/ 0 w 31"/>
                <a:gd name="T7" fmla="*/ 0 h 20"/>
                <a:gd name="T8" fmla="*/ 31 w 31"/>
                <a:gd name="T9" fmla="*/ 0 h 20"/>
                <a:gd name="T10" fmla="*/ 31 w 31"/>
                <a:gd name="T11" fmla="*/ 20 h 20"/>
              </a:gdLst>
              <a:ahLst/>
              <a:cxnLst>
                <a:cxn ang="0">
                  <a:pos x="T0" y="T1"/>
                </a:cxn>
                <a:cxn ang="0">
                  <a:pos x="T2" y="T3"/>
                </a:cxn>
                <a:cxn ang="0">
                  <a:pos x="T4" y="T5"/>
                </a:cxn>
                <a:cxn ang="0">
                  <a:pos x="T6" y="T7"/>
                </a:cxn>
                <a:cxn ang="0">
                  <a:pos x="T8" y="T9"/>
                </a:cxn>
                <a:cxn ang="0">
                  <a:pos x="T10" y="T11"/>
                </a:cxn>
              </a:cxnLst>
              <a:rect l="0" t="0" r="r" b="b"/>
              <a:pathLst>
                <a:path w="31" h="20">
                  <a:moveTo>
                    <a:pt x="31" y="20"/>
                  </a:moveTo>
                  <a:lnTo>
                    <a:pt x="31" y="20"/>
                  </a:lnTo>
                  <a:lnTo>
                    <a:pt x="0" y="20"/>
                  </a:lnTo>
                  <a:lnTo>
                    <a:pt x="0" y="0"/>
                  </a:lnTo>
                  <a:lnTo>
                    <a:pt x="31" y="0"/>
                  </a:lnTo>
                  <a:lnTo>
                    <a:pt x="31" y="20"/>
                  </a:lnTo>
                  <a:close/>
                </a:path>
              </a:pathLst>
            </a:custGeom>
            <a:grpFill/>
            <a:ln w="0">
              <a:noFill/>
              <a:prstDash val="solid"/>
              <a:round/>
              <a:headEnd/>
              <a:tailEnd/>
            </a:ln>
          </p:spPr>
          <p:txBody>
            <a:bodyPr/>
            <a:lstStyle/>
            <a:p>
              <a:pPr defTabSz="543689">
                <a:defRPr/>
              </a:pPr>
              <a:endParaRPr lang="zh-CN" altLang="en-US" sz="3201"/>
            </a:p>
          </p:txBody>
        </p:sp>
        <p:sp>
          <p:nvSpPr>
            <p:cNvPr id="263" name="Freeform 104"/>
            <p:cNvSpPr>
              <a:spLocks/>
            </p:cNvSpPr>
            <p:nvPr/>
          </p:nvSpPr>
          <p:spPr bwMode="auto">
            <a:xfrm>
              <a:off x="7669213" y="1022351"/>
              <a:ext cx="17463" cy="20638"/>
            </a:xfrm>
            <a:custGeom>
              <a:avLst/>
              <a:gdLst>
                <a:gd name="T0" fmla="*/ 20 w 20"/>
                <a:gd name="T1" fmla="*/ 25 h 25"/>
                <a:gd name="T2" fmla="*/ 20 w 20"/>
                <a:gd name="T3" fmla="*/ 25 h 25"/>
                <a:gd name="T4" fmla="*/ 0 w 20"/>
                <a:gd name="T5" fmla="*/ 25 h 25"/>
                <a:gd name="T6" fmla="*/ 0 w 20"/>
                <a:gd name="T7" fmla="*/ 0 h 25"/>
                <a:gd name="T8" fmla="*/ 20 w 20"/>
                <a:gd name="T9" fmla="*/ 0 h 25"/>
                <a:gd name="T10" fmla="*/ 20 w 20"/>
                <a:gd name="T11" fmla="*/ 25 h 25"/>
              </a:gdLst>
              <a:ahLst/>
              <a:cxnLst>
                <a:cxn ang="0">
                  <a:pos x="T0" y="T1"/>
                </a:cxn>
                <a:cxn ang="0">
                  <a:pos x="T2" y="T3"/>
                </a:cxn>
                <a:cxn ang="0">
                  <a:pos x="T4" y="T5"/>
                </a:cxn>
                <a:cxn ang="0">
                  <a:pos x="T6" y="T7"/>
                </a:cxn>
                <a:cxn ang="0">
                  <a:pos x="T8" y="T9"/>
                </a:cxn>
                <a:cxn ang="0">
                  <a:pos x="T10" y="T11"/>
                </a:cxn>
              </a:cxnLst>
              <a:rect l="0" t="0" r="r" b="b"/>
              <a:pathLst>
                <a:path w="20" h="25">
                  <a:moveTo>
                    <a:pt x="20" y="25"/>
                  </a:moveTo>
                  <a:lnTo>
                    <a:pt x="20" y="25"/>
                  </a:lnTo>
                  <a:lnTo>
                    <a:pt x="0" y="25"/>
                  </a:lnTo>
                  <a:lnTo>
                    <a:pt x="0" y="0"/>
                  </a:lnTo>
                  <a:lnTo>
                    <a:pt x="20" y="0"/>
                  </a:lnTo>
                  <a:lnTo>
                    <a:pt x="20" y="25"/>
                  </a:lnTo>
                  <a:close/>
                </a:path>
              </a:pathLst>
            </a:custGeom>
            <a:grpFill/>
            <a:ln w="0">
              <a:noFill/>
              <a:prstDash val="solid"/>
              <a:round/>
              <a:headEnd/>
              <a:tailEnd/>
            </a:ln>
          </p:spPr>
          <p:txBody>
            <a:bodyPr/>
            <a:lstStyle/>
            <a:p>
              <a:pPr defTabSz="543689">
                <a:defRPr/>
              </a:pPr>
              <a:endParaRPr lang="zh-CN" altLang="en-US" sz="3201"/>
            </a:p>
          </p:txBody>
        </p:sp>
        <p:sp>
          <p:nvSpPr>
            <p:cNvPr id="264" name="Freeform 105"/>
            <p:cNvSpPr>
              <a:spLocks/>
            </p:cNvSpPr>
            <p:nvPr/>
          </p:nvSpPr>
          <p:spPr bwMode="auto">
            <a:xfrm>
              <a:off x="7613650" y="1014413"/>
              <a:ext cx="25400" cy="15875"/>
            </a:xfrm>
            <a:custGeom>
              <a:avLst/>
              <a:gdLst>
                <a:gd name="T0" fmla="*/ 31 w 31"/>
                <a:gd name="T1" fmla="*/ 20 h 20"/>
                <a:gd name="T2" fmla="*/ 31 w 31"/>
                <a:gd name="T3" fmla="*/ 20 h 20"/>
                <a:gd name="T4" fmla="*/ 0 w 31"/>
                <a:gd name="T5" fmla="*/ 20 h 20"/>
                <a:gd name="T6" fmla="*/ 0 w 31"/>
                <a:gd name="T7" fmla="*/ 0 h 20"/>
                <a:gd name="T8" fmla="*/ 31 w 31"/>
                <a:gd name="T9" fmla="*/ 0 h 20"/>
                <a:gd name="T10" fmla="*/ 31 w 31"/>
                <a:gd name="T11" fmla="*/ 20 h 20"/>
              </a:gdLst>
              <a:ahLst/>
              <a:cxnLst>
                <a:cxn ang="0">
                  <a:pos x="T0" y="T1"/>
                </a:cxn>
                <a:cxn ang="0">
                  <a:pos x="T2" y="T3"/>
                </a:cxn>
                <a:cxn ang="0">
                  <a:pos x="T4" y="T5"/>
                </a:cxn>
                <a:cxn ang="0">
                  <a:pos x="T6" y="T7"/>
                </a:cxn>
                <a:cxn ang="0">
                  <a:pos x="T8" y="T9"/>
                </a:cxn>
                <a:cxn ang="0">
                  <a:pos x="T10" y="T11"/>
                </a:cxn>
              </a:cxnLst>
              <a:rect l="0" t="0" r="r" b="b"/>
              <a:pathLst>
                <a:path w="31" h="20">
                  <a:moveTo>
                    <a:pt x="31" y="20"/>
                  </a:moveTo>
                  <a:lnTo>
                    <a:pt x="31" y="20"/>
                  </a:lnTo>
                  <a:lnTo>
                    <a:pt x="0" y="20"/>
                  </a:lnTo>
                  <a:lnTo>
                    <a:pt x="0" y="0"/>
                  </a:lnTo>
                  <a:lnTo>
                    <a:pt x="31" y="0"/>
                  </a:lnTo>
                  <a:lnTo>
                    <a:pt x="31" y="20"/>
                  </a:lnTo>
                  <a:close/>
                </a:path>
              </a:pathLst>
            </a:custGeom>
            <a:grpFill/>
            <a:ln w="0">
              <a:noFill/>
              <a:prstDash val="solid"/>
              <a:round/>
              <a:headEnd/>
              <a:tailEnd/>
            </a:ln>
          </p:spPr>
          <p:txBody>
            <a:bodyPr/>
            <a:lstStyle/>
            <a:p>
              <a:pPr defTabSz="543689">
                <a:defRPr/>
              </a:pPr>
              <a:endParaRPr lang="zh-CN" altLang="en-US" sz="3201"/>
            </a:p>
          </p:txBody>
        </p:sp>
        <p:sp>
          <p:nvSpPr>
            <p:cNvPr id="265" name="Freeform 106"/>
            <p:cNvSpPr>
              <a:spLocks/>
            </p:cNvSpPr>
            <p:nvPr/>
          </p:nvSpPr>
          <p:spPr bwMode="auto">
            <a:xfrm>
              <a:off x="7583488" y="1273176"/>
              <a:ext cx="44450" cy="44450"/>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noFill/>
              <a:prstDash val="solid"/>
              <a:round/>
              <a:headEnd/>
              <a:tailEnd/>
            </a:ln>
          </p:spPr>
          <p:txBody>
            <a:bodyPr/>
            <a:lstStyle/>
            <a:p>
              <a:pPr defTabSz="543689">
                <a:defRPr/>
              </a:pPr>
              <a:endParaRPr lang="zh-CN" altLang="en-US" sz="3201"/>
            </a:p>
          </p:txBody>
        </p:sp>
        <p:sp>
          <p:nvSpPr>
            <p:cNvPr id="266" name="Freeform 107"/>
            <p:cNvSpPr>
              <a:spLocks/>
            </p:cNvSpPr>
            <p:nvPr/>
          </p:nvSpPr>
          <p:spPr bwMode="auto">
            <a:xfrm>
              <a:off x="7651750" y="1273176"/>
              <a:ext cx="44450" cy="44450"/>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noFill/>
              <a:prstDash val="solid"/>
              <a:round/>
              <a:headEnd/>
              <a:tailEnd/>
            </a:ln>
          </p:spPr>
          <p:txBody>
            <a:bodyPr/>
            <a:lstStyle/>
            <a:p>
              <a:pPr defTabSz="543689">
                <a:defRPr/>
              </a:pPr>
              <a:endParaRPr lang="zh-CN" altLang="en-US" sz="3201"/>
            </a:p>
          </p:txBody>
        </p:sp>
      </p:grpSp>
      <p:sp>
        <p:nvSpPr>
          <p:cNvPr id="267" name="文本框 266"/>
          <p:cNvSpPr txBox="1"/>
          <p:nvPr/>
        </p:nvSpPr>
        <p:spPr bwMode="auto">
          <a:xfrm>
            <a:off x="6671629" y="6039347"/>
            <a:ext cx="12566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AAA</a:t>
            </a:r>
            <a:r>
              <a:rPr lang="zh-CN" altLang="en-US" sz="1200" dirty="0" smtClean="0">
                <a:latin typeface="微软雅黑" panose="020B0503020204020204" pitchFamily="34" charset="-122"/>
                <a:ea typeface="微软雅黑" panose="020B0503020204020204" pitchFamily="34" charset="-122"/>
              </a:rPr>
              <a:t>服务器</a:t>
            </a:r>
          </a:p>
        </p:txBody>
      </p:sp>
      <p:sp>
        <p:nvSpPr>
          <p:cNvPr id="268" name="文本框 267"/>
          <p:cNvSpPr txBox="1"/>
          <p:nvPr/>
        </p:nvSpPr>
        <p:spPr bwMode="auto">
          <a:xfrm>
            <a:off x="4570340" y="5905390"/>
            <a:ext cx="12566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交换机</a:t>
            </a:r>
            <a:endParaRPr lang="zh-CN" altLang="en-US" sz="1200" dirty="0" smtClean="0">
              <a:latin typeface="微软雅黑" panose="020B0503020204020204" pitchFamily="34" charset="-122"/>
              <a:ea typeface="微软雅黑" panose="020B0503020204020204" pitchFamily="34" charset="-122"/>
            </a:endParaRPr>
          </a:p>
        </p:txBody>
      </p:sp>
      <p:cxnSp>
        <p:nvCxnSpPr>
          <p:cNvPr id="270" name="直接箭头连接符 269"/>
          <p:cNvCxnSpPr/>
          <p:nvPr/>
        </p:nvCxnSpPr>
        <p:spPr bwMode="auto">
          <a:xfrm flipV="1">
            <a:off x="3277955" y="1875012"/>
            <a:ext cx="2371709" cy="13872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1" name="文本框 270"/>
          <p:cNvSpPr txBox="1"/>
          <p:nvPr/>
        </p:nvSpPr>
        <p:spPr bwMode="auto">
          <a:xfrm rot="19742388">
            <a:off x="3140691" y="2209190"/>
            <a:ext cx="259266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1.TC</a:t>
            </a:r>
            <a:r>
              <a:rPr lang="zh-CN" altLang="en-US" sz="1200" dirty="0" smtClean="0">
                <a:latin typeface="微软雅黑" panose="020B0503020204020204" pitchFamily="34" charset="-122"/>
                <a:ea typeface="微软雅黑" panose="020B0503020204020204" pitchFamily="34" charset="-122"/>
              </a:rPr>
              <a:t>开机获取</a:t>
            </a:r>
            <a:r>
              <a:rPr lang="en-US" altLang="zh-CN" sz="1200" dirty="0" smtClean="0">
                <a:latin typeface="微软雅黑" panose="020B0503020204020204" pitchFamily="34" charset="-122"/>
                <a:ea typeface="微软雅黑" panose="020B0503020204020204" pitchFamily="34" charset="-122"/>
              </a:rPr>
              <a:t>IP</a:t>
            </a:r>
            <a:r>
              <a:rPr lang="zh-CN" altLang="en-US" sz="1200" dirty="0" smtClean="0">
                <a:latin typeface="微软雅黑" panose="020B0503020204020204" pitchFamily="34" charset="-122"/>
                <a:ea typeface="微软雅黑" panose="020B0503020204020204" pitchFamily="34" charset="-122"/>
              </a:rPr>
              <a:t>后自动向</a:t>
            </a:r>
            <a:r>
              <a:rPr lang="en-US" altLang="zh-CN" sz="1200" dirty="0" smtClean="0">
                <a:latin typeface="微软雅黑" panose="020B0503020204020204" pitchFamily="34" charset="-122"/>
                <a:ea typeface="微软雅黑" panose="020B0503020204020204" pitchFamily="34" charset="-122"/>
              </a:rPr>
              <a:t>TCM</a:t>
            </a:r>
            <a:r>
              <a:rPr lang="zh-CN" altLang="en-US" sz="1200" dirty="0" smtClean="0">
                <a:latin typeface="微软雅黑" panose="020B0503020204020204" pitchFamily="34" charset="-122"/>
                <a:ea typeface="微软雅黑" panose="020B0503020204020204" pitchFamily="34" charset="-122"/>
              </a:rPr>
              <a:t>注册</a:t>
            </a:r>
          </a:p>
        </p:txBody>
      </p:sp>
      <p:sp>
        <p:nvSpPr>
          <p:cNvPr id="272" name="文本框 271"/>
          <p:cNvSpPr txBox="1"/>
          <p:nvPr/>
        </p:nvSpPr>
        <p:spPr bwMode="auto">
          <a:xfrm>
            <a:off x="997257" y="3542595"/>
            <a:ext cx="187861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2.TC</a:t>
            </a:r>
            <a:r>
              <a:rPr lang="zh-CN" altLang="en-US" sz="1200" dirty="0" smtClean="0">
                <a:latin typeface="微软雅黑" panose="020B0503020204020204" pitchFamily="34" charset="-122"/>
                <a:ea typeface="微软雅黑" panose="020B0503020204020204" pitchFamily="34" charset="-122"/>
              </a:rPr>
              <a:t>判断自身是否有证书</a:t>
            </a:r>
          </a:p>
        </p:txBody>
      </p:sp>
      <p:cxnSp>
        <p:nvCxnSpPr>
          <p:cNvPr id="273" name="直接箭头连接符 272"/>
          <p:cNvCxnSpPr/>
          <p:nvPr/>
        </p:nvCxnSpPr>
        <p:spPr bwMode="auto">
          <a:xfrm flipV="1">
            <a:off x="3391449" y="2089360"/>
            <a:ext cx="2412268" cy="13974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4" name="文本框 273"/>
          <p:cNvSpPr txBox="1"/>
          <p:nvPr/>
        </p:nvSpPr>
        <p:spPr bwMode="auto">
          <a:xfrm rot="19759797">
            <a:off x="3595279" y="2373584"/>
            <a:ext cx="24280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3.TC</a:t>
            </a:r>
            <a:r>
              <a:rPr lang="zh-CN" altLang="en-US" sz="1200" dirty="0" smtClean="0">
                <a:latin typeface="微软雅黑" panose="020B0503020204020204" pitchFamily="34" charset="-122"/>
                <a:ea typeface="微软雅黑" panose="020B0503020204020204" pitchFamily="34" charset="-122"/>
              </a:rPr>
              <a:t>向</a:t>
            </a:r>
            <a:r>
              <a:rPr lang="en-US" altLang="zh-CN" sz="1200" dirty="0" smtClean="0">
                <a:latin typeface="微软雅黑" panose="020B0503020204020204" pitchFamily="34" charset="-122"/>
                <a:ea typeface="微软雅黑" panose="020B0503020204020204" pitchFamily="34" charset="-122"/>
              </a:rPr>
              <a:t>TCM</a:t>
            </a:r>
            <a:r>
              <a:rPr lang="zh-CN" altLang="en-US" sz="1200" dirty="0" smtClean="0">
                <a:latin typeface="微软雅黑" panose="020B0503020204020204" pitchFamily="34" charset="-122"/>
                <a:ea typeface="微软雅黑" panose="020B0503020204020204" pitchFamily="34" charset="-122"/>
              </a:rPr>
              <a:t>申请证书</a:t>
            </a:r>
          </a:p>
        </p:txBody>
      </p:sp>
      <p:sp>
        <p:nvSpPr>
          <p:cNvPr id="275" name="文本框 274"/>
          <p:cNvSpPr txBox="1"/>
          <p:nvPr/>
        </p:nvSpPr>
        <p:spPr bwMode="auto">
          <a:xfrm>
            <a:off x="6362921" y="1488072"/>
            <a:ext cx="3336466"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100">
                <a:latin typeface="微软雅黑" panose="020B0503020204020204" pitchFamily="34" charset="-122"/>
                <a:ea typeface="微软雅黑" panose="020B0503020204020204" pitchFamily="34" charset="-122"/>
              </a:defRPr>
            </a:lvl1pPr>
          </a:lstStyle>
          <a:p>
            <a:r>
              <a:rPr lang="en-US" altLang="zh-CN" sz="1200" dirty="0"/>
              <a:t>4.TCM</a:t>
            </a:r>
            <a:r>
              <a:rPr lang="zh-CN" altLang="en-US" sz="1200" dirty="0"/>
              <a:t>根据从</a:t>
            </a:r>
            <a:r>
              <a:rPr lang="en-US" altLang="zh-CN" sz="1200" dirty="0"/>
              <a:t>TC</a:t>
            </a:r>
            <a:r>
              <a:rPr lang="zh-CN" altLang="en-US" sz="1200" dirty="0"/>
              <a:t>获取的信息自动向</a:t>
            </a:r>
            <a:r>
              <a:rPr lang="en-US" altLang="zh-CN" sz="1200" dirty="0"/>
              <a:t>CA</a:t>
            </a:r>
            <a:r>
              <a:rPr lang="zh-CN" altLang="en-US" sz="1200" dirty="0"/>
              <a:t>申请证书</a:t>
            </a:r>
          </a:p>
        </p:txBody>
      </p:sp>
      <p:sp>
        <p:nvSpPr>
          <p:cNvPr id="276" name="文本框 275"/>
          <p:cNvSpPr txBox="1"/>
          <p:nvPr/>
        </p:nvSpPr>
        <p:spPr bwMode="auto">
          <a:xfrm>
            <a:off x="6765934" y="1912955"/>
            <a:ext cx="24280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5.CA</a:t>
            </a:r>
            <a:r>
              <a:rPr lang="zh-CN" altLang="en-US" sz="1200" dirty="0" smtClean="0">
                <a:latin typeface="微软雅黑" panose="020B0503020204020204" pitchFamily="34" charset="-122"/>
                <a:ea typeface="微软雅黑" panose="020B0503020204020204" pitchFamily="34" charset="-122"/>
              </a:rPr>
              <a:t>将签发好的证书下发给</a:t>
            </a:r>
            <a:r>
              <a:rPr lang="en-US" altLang="zh-CN" sz="1200" dirty="0" smtClean="0">
                <a:latin typeface="微软雅黑" panose="020B0503020204020204" pitchFamily="34" charset="-122"/>
                <a:ea typeface="微软雅黑" panose="020B0503020204020204" pitchFamily="34" charset="-122"/>
              </a:rPr>
              <a:t>TCM</a:t>
            </a:r>
            <a:endParaRPr lang="zh-CN" altLang="en-US" sz="1200" dirty="0" smtClean="0">
              <a:latin typeface="微软雅黑" panose="020B0503020204020204" pitchFamily="34" charset="-122"/>
              <a:ea typeface="微软雅黑" panose="020B0503020204020204" pitchFamily="34" charset="-122"/>
            </a:endParaRPr>
          </a:p>
        </p:txBody>
      </p:sp>
      <p:sp>
        <p:nvSpPr>
          <p:cNvPr id="277" name="文本框 276"/>
          <p:cNvSpPr txBox="1"/>
          <p:nvPr/>
        </p:nvSpPr>
        <p:spPr bwMode="auto">
          <a:xfrm rot="19623908">
            <a:off x="3795060" y="2686463"/>
            <a:ext cx="24280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6.TCM</a:t>
            </a:r>
            <a:r>
              <a:rPr lang="zh-CN" altLang="en-US" sz="1200" dirty="0" smtClean="0">
                <a:latin typeface="微软雅黑" panose="020B0503020204020204" pitchFamily="34" charset="-122"/>
                <a:ea typeface="微软雅黑" panose="020B0503020204020204" pitchFamily="34" charset="-122"/>
              </a:rPr>
              <a:t>将证书下发到</a:t>
            </a:r>
            <a:r>
              <a:rPr lang="en-US" altLang="zh-CN" sz="1200" dirty="0" smtClean="0">
                <a:latin typeface="微软雅黑" panose="020B0503020204020204" pitchFamily="34" charset="-122"/>
                <a:ea typeface="微软雅黑" panose="020B0503020204020204" pitchFamily="34" charset="-122"/>
              </a:rPr>
              <a:t>TC</a:t>
            </a:r>
            <a:endParaRPr lang="zh-CN" altLang="en-US" sz="1200" dirty="0" smtClean="0">
              <a:latin typeface="微软雅黑" panose="020B0503020204020204" pitchFamily="34" charset="-122"/>
              <a:ea typeface="微软雅黑" panose="020B0503020204020204" pitchFamily="34" charset="-122"/>
            </a:endParaRPr>
          </a:p>
        </p:txBody>
      </p:sp>
      <p:sp>
        <p:nvSpPr>
          <p:cNvPr id="278" name="文本框 277"/>
          <p:cNvSpPr txBox="1"/>
          <p:nvPr/>
        </p:nvSpPr>
        <p:spPr bwMode="auto">
          <a:xfrm rot="2981643">
            <a:off x="2744639" y="4635376"/>
            <a:ext cx="2072291"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7.TC</a:t>
            </a:r>
            <a:r>
              <a:rPr lang="zh-CN" altLang="en-US" sz="1200" dirty="0" smtClean="0">
                <a:latin typeface="微软雅黑" panose="020B0503020204020204" pitchFamily="34" charset="-122"/>
                <a:ea typeface="微软雅黑" panose="020B0503020204020204" pitchFamily="34" charset="-122"/>
              </a:rPr>
              <a:t>发起到交换机的</a:t>
            </a:r>
            <a:r>
              <a:rPr lang="en-US" altLang="zh-CN" sz="1200" dirty="0" smtClean="0">
                <a:latin typeface="微软雅黑" panose="020B0503020204020204" pitchFamily="34" charset="-122"/>
                <a:ea typeface="微软雅黑" panose="020B0503020204020204" pitchFamily="34" charset="-122"/>
              </a:rPr>
              <a:t>EAP-TLS 802.1</a:t>
            </a:r>
            <a:r>
              <a:rPr lang="zh-CN" altLang="en-US" sz="1200" dirty="0" smtClean="0">
                <a:latin typeface="微软雅黑" panose="020B0503020204020204" pitchFamily="34" charset="-122"/>
                <a:ea typeface="微软雅黑" panose="020B0503020204020204" pitchFamily="34" charset="-122"/>
              </a:rPr>
              <a:t>下认证</a:t>
            </a:r>
          </a:p>
        </p:txBody>
      </p:sp>
      <p:sp>
        <p:nvSpPr>
          <p:cNvPr id="279" name="文本框 278"/>
          <p:cNvSpPr txBox="1"/>
          <p:nvPr/>
        </p:nvSpPr>
        <p:spPr bwMode="auto">
          <a:xfrm>
            <a:off x="5157326" y="5175708"/>
            <a:ext cx="1620969" cy="6426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8.</a:t>
            </a:r>
            <a:r>
              <a:rPr lang="zh-CN" altLang="en-US" sz="1200" dirty="0" smtClean="0">
                <a:latin typeface="微软雅黑" panose="020B0503020204020204" pitchFamily="34" charset="-122"/>
                <a:ea typeface="微软雅黑" panose="020B0503020204020204" pitchFamily="34" charset="-122"/>
              </a:rPr>
              <a:t>基于</a:t>
            </a:r>
            <a:r>
              <a:rPr lang="en-US" altLang="zh-CN" sz="1200" dirty="0" smtClean="0">
                <a:latin typeface="微软雅黑" panose="020B0503020204020204" pitchFamily="34" charset="-122"/>
                <a:ea typeface="微软雅黑" panose="020B0503020204020204" pitchFamily="34" charset="-122"/>
              </a:rPr>
              <a:t>Radius</a:t>
            </a:r>
            <a:r>
              <a:rPr lang="zh-CN" altLang="en-US" sz="1200" dirty="0" smtClean="0">
                <a:latin typeface="微软雅黑" panose="020B0503020204020204" pitchFamily="34" charset="-122"/>
                <a:ea typeface="微软雅黑" panose="020B0503020204020204" pitchFamily="34" charset="-122"/>
              </a:rPr>
              <a:t>协议将认证信息转发到</a:t>
            </a:r>
            <a:r>
              <a:rPr lang="en-US" altLang="zh-CN" sz="1200" dirty="0" smtClean="0">
                <a:latin typeface="微软雅黑" panose="020B0503020204020204" pitchFamily="34" charset="-122"/>
                <a:ea typeface="微软雅黑" panose="020B0503020204020204" pitchFamily="34" charset="-122"/>
              </a:rPr>
              <a:t>AAA</a:t>
            </a:r>
            <a:r>
              <a:rPr lang="zh-CN" altLang="en-US" sz="1200" dirty="0" smtClean="0">
                <a:latin typeface="微软雅黑" panose="020B0503020204020204" pitchFamily="34" charset="-122"/>
                <a:ea typeface="微软雅黑" panose="020B0503020204020204" pitchFamily="34" charset="-122"/>
              </a:rPr>
              <a:t>处理</a:t>
            </a:r>
          </a:p>
        </p:txBody>
      </p:sp>
      <p:sp>
        <p:nvSpPr>
          <p:cNvPr id="280" name="文本框 279"/>
          <p:cNvSpPr txBox="1"/>
          <p:nvPr/>
        </p:nvSpPr>
        <p:spPr bwMode="auto">
          <a:xfrm rot="1829428">
            <a:off x="3402577" y="4242204"/>
            <a:ext cx="24280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9.WI</a:t>
            </a:r>
            <a:r>
              <a:rPr lang="zh-CN" altLang="en-US" sz="1200" dirty="0" smtClean="0">
                <a:latin typeface="微软雅黑" panose="020B0503020204020204" pitchFamily="34" charset="-122"/>
                <a:ea typeface="微软雅黑" panose="020B0503020204020204" pitchFamily="34" charset="-122"/>
              </a:rPr>
              <a:t>登录认证</a:t>
            </a:r>
          </a:p>
        </p:txBody>
      </p:sp>
      <p:sp>
        <p:nvSpPr>
          <p:cNvPr id="281" name="文本框 280"/>
          <p:cNvSpPr txBox="1"/>
          <p:nvPr/>
        </p:nvSpPr>
        <p:spPr bwMode="auto">
          <a:xfrm rot="19665305">
            <a:off x="9201488" y="2755604"/>
            <a:ext cx="24280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10.VM</a:t>
            </a:r>
            <a:r>
              <a:rPr lang="zh-CN" altLang="en-US" sz="1200" dirty="0" smtClean="0">
                <a:latin typeface="微软雅黑" panose="020B0503020204020204" pitchFamily="34" charset="-122"/>
                <a:ea typeface="微软雅黑" panose="020B0503020204020204" pitchFamily="34" charset="-122"/>
              </a:rPr>
              <a:t>登录</a:t>
            </a:r>
            <a:r>
              <a:rPr lang="en-US" altLang="zh-CN" sz="1200" dirty="0" smtClean="0">
                <a:latin typeface="微软雅黑" panose="020B0503020204020204" pitchFamily="34" charset="-122"/>
                <a:ea typeface="微软雅黑" panose="020B0503020204020204" pitchFamily="34" charset="-122"/>
              </a:rPr>
              <a:t>AD</a:t>
            </a:r>
            <a:r>
              <a:rPr lang="zh-CN" altLang="en-US" sz="1200" dirty="0" smtClean="0">
                <a:latin typeface="微软雅黑" panose="020B0503020204020204" pitchFamily="34" charset="-122"/>
                <a:ea typeface="微软雅黑" panose="020B0503020204020204" pitchFamily="34" charset="-122"/>
              </a:rPr>
              <a:t>认证</a:t>
            </a:r>
          </a:p>
        </p:txBody>
      </p:sp>
      <p:cxnSp>
        <p:nvCxnSpPr>
          <p:cNvPr id="285" name="直接箭头连接符 284"/>
          <p:cNvCxnSpPr/>
          <p:nvPr/>
        </p:nvCxnSpPr>
        <p:spPr bwMode="auto">
          <a:xfrm flipH="1">
            <a:off x="3432783" y="2177620"/>
            <a:ext cx="2471478" cy="14651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0" name="直接箭头连接符 289"/>
          <p:cNvCxnSpPr/>
          <p:nvPr/>
        </p:nvCxnSpPr>
        <p:spPr bwMode="auto">
          <a:xfrm flipV="1">
            <a:off x="6430181" y="1773445"/>
            <a:ext cx="3225391" cy="144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6" name="直接箭头连接符 295"/>
          <p:cNvCxnSpPr/>
          <p:nvPr/>
        </p:nvCxnSpPr>
        <p:spPr bwMode="auto">
          <a:xfrm flipH="1">
            <a:off x="6410214" y="1901351"/>
            <a:ext cx="3214949" cy="84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0" name="直接箭头连接符 299"/>
          <p:cNvCxnSpPr>
            <a:endCxn id="50" idx="1"/>
          </p:cNvCxnSpPr>
          <p:nvPr/>
        </p:nvCxnSpPr>
        <p:spPr bwMode="auto">
          <a:xfrm>
            <a:off x="3432783" y="3704181"/>
            <a:ext cx="4258280" cy="9008"/>
          </a:xfrm>
          <a:prstGeom prst="straightConnector1">
            <a:avLst/>
          </a:prstGeom>
          <a:solidFill>
            <a:schemeClr val="accent1"/>
          </a:solidFill>
          <a:ln w="28575" cap="flat" cmpd="sng" algn="ctr">
            <a:solidFill>
              <a:srgbClr val="C00000"/>
            </a:solidFill>
            <a:prstDash val="solid"/>
            <a:round/>
            <a:headEnd type="triangle"/>
            <a:tailEnd type="triangle"/>
          </a:ln>
          <a:effectLst/>
        </p:spPr>
      </p:cxnSp>
      <p:cxnSp>
        <p:nvCxnSpPr>
          <p:cNvPr id="302" name="直接箭头连接符 301"/>
          <p:cNvCxnSpPr/>
          <p:nvPr/>
        </p:nvCxnSpPr>
        <p:spPr bwMode="auto">
          <a:xfrm>
            <a:off x="3351312" y="3994979"/>
            <a:ext cx="1246271" cy="13949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4" name="直接箭头连接符 303"/>
          <p:cNvCxnSpPr>
            <a:stCxn id="247" idx="16"/>
          </p:cNvCxnSpPr>
          <p:nvPr/>
        </p:nvCxnSpPr>
        <p:spPr bwMode="auto">
          <a:xfrm>
            <a:off x="5136542" y="5730740"/>
            <a:ext cx="1730786" cy="15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6" name="直接连接符 305"/>
          <p:cNvCxnSpPr>
            <a:endCxn id="232" idx="10"/>
          </p:cNvCxnSpPr>
          <p:nvPr/>
        </p:nvCxnSpPr>
        <p:spPr bwMode="auto">
          <a:xfrm flipV="1">
            <a:off x="7230955" y="5726460"/>
            <a:ext cx="2350829" cy="428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08" name="任意多边形 307"/>
          <p:cNvSpPr/>
          <p:nvPr/>
        </p:nvSpPr>
        <p:spPr bwMode="auto">
          <a:xfrm>
            <a:off x="3463116" y="3805882"/>
            <a:ext cx="4077730" cy="606579"/>
          </a:xfrm>
          <a:custGeom>
            <a:avLst/>
            <a:gdLst>
              <a:gd name="connsiteX0" fmla="*/ 0 w 4077730"/>
              <a:gd name="connsiteY0" fmla="*/ 0 h 606579"/>
              <a:gd name="connsiteX1" fmla="*/ 1346887 w 4077730"/>
              <a:gd name="connsiteY1" fmla="*/ 605481 h 606579"/>
              <a:gd name="connsiteX2" fmla="*/ 4077730 w 4077730"/>
              <a:gd name="connsiteY2" fmla="*/ 160638 h 606579"/>
            </a:gdLst>
            <a:ahLst/>
            <a:cxnLst>
              <a:cxn ang="0">
                <a:pos x="connsiteX0" y="connsiteY0"/>
              </a:cxn>
              <a:cxn ang="0">
                <a:pos x="connsiteX1" y="connsiteY1"/>
              </a:cxn>
              <a:cxn ang="0">
                <a:pos x="connsiteX2" y="connsiteY2"/>
              </a:cxn>
            </a:cxnLst>
            <a:rect l="l" t="t" r="r" b="b"/>
            <a:pathLst>
              <a:path w="4077730" h="606579">
                <a:moveTo>
                  <a:pt x="0" y="0"/>
                </a:moveTo>
                <a:cubicBezTo>
                  <a:pt x="333632" y="289354"/>
                  <a:pt x="667265" y="578708"/>
                  <a:pt x="1346887" y="605481"/>
                </a:cubicBezTo>
                <a:cubicBezTo>
                  <a:pt x="2026509" y="632254"/>
                  <a:pt x="4077730" y="160638"/>
                  <a:pt x="4077730" y="160638"/>
                </a:cubicBezTo>
              </a:path>
            </a:pathLst>
          </a:cu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cxnSp>
        <p:nvCxnSpPr>
          <p:cNvPr id="310" name="直接箭头连接符 309"/>
          <p:cNvCxnSpPr>
            <a:endCxn id="243" idx="1"/>
          </p:cNvCxnSpPr>
          <p:nvPr/>
        </p:nvCxnSpPr>
        <p:spPr bwMode="auto">
          <a:xfrm flipV="1">
            <a:off x="9481259" y="2990838"/>
            <a:ext cx="1203505" cy="7697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3" name="文本框 312"/>
          <p:cNvSpPr txBox="1"/>
          <p:nvPr/>
        </p:nvSpPr>
        <p:spPr bwMode="auto">
          <a:xfrm>
            <a:off x="4679515" y="3417322"/>
            <a:ext cx="242800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微软雅黑" panose="020B0503020204020204" pitchFamily="34" charset="-122"/>
                <a:ea typeface="微软雅黑" panose="020B0503020204020204" pitchFamily="34" charset="-122"/>
              </a:rPr>
              <a:t>桌面协议</a:t>
            </a:r>
            <a:r>
              <a:rPr lang="en-US" altLang="zh-CN" sz="1200" dirty="0" smtClean="0">
                <a:latin typeface="微软雅黑" panose="020B0503020204020204" pitchFamily="34" charset="-122"/>
                <a:ea typeface="微软雅黑" panose="020B0503020204020204" pitchFamily="34" charset="-122"/>
              </a:rPr>
              <a:t>HDP</a:t>
            </a:r>
            <a:endParaRPr lang="zh-CN" altLang="en-US" sz="1200" dirty="0" smtClean="0">
              <a:latin typeface="微软雅黑" panose="020B0503020204020204" pitchFamily="34" charset="-122"/>
              <a:ea typeface="微软雅黑" panose="020B0503020204020204" pitchFamily="34" charset="-122"/>
            </a:endParaRPr>
          </a:p>
        </p:txBody>
      </p:sp>
      <p:pic>
        <p:nvPicPr>
          <p:cNvPr id="314" name="图片 313"/>
          <p:cNvPicPr>
            <a:picLocks noChangeAspect="1"/>
          </p:cNvPicPr>
          <p:nvPr/>
        </p:nvPicPr>
        <p:blipFill>
          <a:blip r:embed="rId3"/>
          <a:stretch>
            <a:fillRect/>
          </a:stretch>
        </p:blipFill>
        <p:spPr>
          <a:xfrm>
            <a:off x="4757317" y="4013627"/>
            <a:ext cx="1219694" cy="818302"/>
          </a:xfrm>
          <a:prstGeom prst="rect">
            <a:avLst/>
          </a:prstGeom>
          <a:ln>
            <a:solidFill>
              <a:schemeClr val="bg1">
                <a:lumMod val="85000"/>
              </a:schemeClr>
            </a:solidFill>
          </a:ln>
        </p:spPr>
      </p:pic>
    </p:spTree>
    <p:extLst>
      <p:ext uri="{BB962C8B-B14F-4D97-AF65-F5344CB8AC3E}">
        <p14:creationId xmlns:p14="http://schemas.microsoft.com/office/powerpoint/2010/main" val="3362965159"/>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终端接入安全 </a:t>
            </a:r>
            <a:r>
              <a:rPr lang="en-US" altLang="zh-CN" dirty="0" smtClean="0"/>
              <a:t>- </a:t>
            </a:r>
            <a:r>
              <a:rPr lang="zh-CN" altLang="en-US" dirty="0" smtClean="0"/>
              <a:t>固定</a:t>
            </a:r>
            <a:r>
              <a:rPr lang="en-US" altLang="zh-CN" dirty="0" smtClean="0"/>
              <a:t>TC</a:t>
            </a:r>
            <a:r>
              <a:rPr lang="zh-CN" altLang="en-US" dirty="0" smtClean="0"/>
              <a:t>接入 </a:t>
            </a:r>
            <a:r>
              <a:rPr lang="en-US" altLang="zh-CN" dirty="0" smtClean="0"/>
              <a:t>(1)</a:t>
            </a:r>
            <a:endParaRPr lang="zh-CN" altLang="en-US" dirty="0" smtClean="0"/>
          </a:p>
        </p:txBody>
      </p:sp>
      <p:sp>
        <p:nvSpPr>
          <p:cNvPr id="3" name="文本占位符 2"/>
          <p:cNvSpPr>
            <a:spLocks noGrp="1"/>
          </p:cNvSpPr>
          <p:nvPr>
            <p:ph type="body" sz="quarter" idx="10"/>
          </p:nvPr>
        </p:nvSpPr>
        <p:spPr/>
        <p:txBody>
          <a:bodyPr/>
          <a:lstStyle/>
          <a:p>
            <a:pPr marL="177800" lvl="0" indent="-177800" algn="l" defTabSz="914400" eaLnBrk="0" hangingPunct="0">
              <a:lnSpc>
                <a:spcPct val="150000"/>
              </a:lnSpc>
              <a:spcBef>
                <a:spcPct val="0"/>
              </a:spcBef>
              <a:buClr>
                <a:srgbClr val="777777"/>
              </a:buClr>
              <a:defRPr/>
            </a:pPr>
            <a:r>
              <a:rPr lang="zh-CN" altLang="en-US" sz="2400" dirty="0">
                <a:latin typeface="微软雅黑" panose="020B0503020204020204" pitchFamily="34" charset="-122"/>
                <a:ea typeface="微软雅黑" panose="020B0503020204020204" pitchFamily="34" charset="-122"/>
              </a:rPr>
              <a:t>桌面云管理员可以通过在</a:t>
            </a:r>
            <a:r>
              <a:rPr lang="en-US" altLang="zh-CN" sz="2400" dirty="0">
                <a:latin typeface="微软雅黑" panose="020B0503020204020204" pitchFamily="34" charset="-122"/>
                <a:ea typeface="微软雅黑" panose="020B0503020204020204" pitchFamily="34" charset="-122"/>
              </a:rPr>
              <a:t>ITA</a:t>
            </a:r>
            <a:r>
              <a:rPr lang="zh-CN" altLang="en-US" sz="2400" dirty="0">
                <a:latin typeface="微软雅黑" panose="020B0503020204020204" pitchFamily="34" charset="-122"/>
                <a:ea typeface="微软雅黑" panose="020B0503020204020204" pitchFamily="34" charset="-122"/>
              </a:rPr>
              <a:t>界面开启</a:t>
            </a:r>
            <a:r>
              <a:rPr lang="en-US" altLang="zh-CN" sz="2400" dirty="0">
                <a:latin typeface="微软雅黑" panose="020B0503020204020204" pitchFamily="34" charset="-122"/>
                <a:ea typeface="微软雅黑" panose="020B0503020204020204" pitchFamily="34" charset="-122"/>
              </a:rPr>
              <a:t>TC</a:t>
            </a:r>
            <a:r>
              <a:rPr lang="zh-CN" altLang="en-US" sz="2400" dirty="0">
                <a:latin typeface="微软雅黑" panose="020B0503020204020204" pitchFamily="34" charset="-122"/>
                <a:ea typeface="微软雅黑" panose="020B0503020204020204" pitchFamily="34" charset="-122"/>
              </a:rPr>
              <a:t>绑定功能，并录入</a:t>
            </a:r>
            <a:r>
              <a:rPr lang="en-US" altLang="zh-CN" sz="2400" dirty="0">
                <a:latin typeface="微软雅黑" panose="020B0503020204020204" pitchFamily="34" charset="-122"/>
                <a:ea typeface="微软雅黑" panose="020B0503020204020204" pitchFamily="34" charset="-122"/>
              </a:rPr>
              <a:t>TC MAC</a:t>
            </a:r>
            <a:r>
              <a:rPr lang="zh-CN" altLang="en-US" sz="2400" dirty="0">
                <a:latin typeface="微软雅黑" panose="020B0503020204020204" pitchFamily="34" charset="-122"/>
                <a:ea typeface="微软雅黑" panose="020B0503020204020204" pitchFamily="34" charset="-122"/>
              </a:rPr>
              <a:t>和用户的绑定关系</a:t>
            </a:r>
            <a:endParaRPr lang="en-US" altLang="zh-CN" sz="2400" dirty="0">
              <a:latin typeface="微软雅黑" panose="020B0503020204020204" pitchFamily="34" charset="-122"/>
              <a:ea typeface="微软雅黑" panose="020B0503020204020204" pitchFamily="34" charset="-122"/>
            </a:endParaRPr>
          </a:p>
          <a:p>
            <a:pPr marL="177800" lvl="0" indent="-177800" algn="l" defTabSz="914400" eaLnBrk="0" hangingPunct="0">
              <a:lnSpc>
                <a:spcPct val="150000"/>
              </a:lnSpc>
              <a:spcBef>
                <a:spcPct val="0"/>
              </a:spcBef>
              <a:buClr>
                <a:srgbClr val="777777"/>
              </a:buClr>
              <a:defRPr/>
            </a:pPr>
            <a:r>
              <a:rPr lang="zh-CN" altLang="en-US" sz="2400" dirty="0">
                <a:latin typeface="微软雅黑" panose="020B0503020204020204" pitchFamily="34" charset="-122"/>
                <a:ea typeface="微软雅黑" panose="020B0503020204020204" pitchFamily="34" charset="-122"/>
              </a:rPr>
              <a:t>支持手工录入和批量导入两种录入方式</a:t>
            </a:r>
            <a:endParaRPr lang="en-US" altLang="zh-CN" sz="2400" dirty="0">
              <a:latin typeface="微软雅黑" panose="020B0503020204020204" pitchFamily="34" charset="-122"/>
              <a:ea typeface="微软雅黑" panose="020B0503020204020204" pitchFamily="34" charset="-122"/>
            </a:endParaRPr>
          </a:p>
          <a:p>
            <a:pPr marL="177800" lvl="0" indent="-177800" eaLnBrk="0" hangingPunct="0">
              <a:lnSpc>
                <a:spcPct val="150000"/>
              </a:lnSpc>
              <a:buClr>
                <a:srgbClr val="777777"/>
              </a:buClr>
              <a:defRPr/>
            </a:pPr>
            <a:r>
              <a:rPr lang="zh-CN" altLang="en-US" sz="2400" dirty="0">
                <a:latin typeface="微软雅黑" panose="020B0503020204020204" pitchFamily="34" charset="-122"/>
                <a:ea typeface="微软雅黑" panose="020B0503020204020204" pitchFamily="34" charset="-122"/>
              </a:rPr>
              <a:t>被绑定到固定</a:t>
            </a:r>
            <a:r>
              <a:rPr lang="en-US" altLang="zh-CN" sz="2400" dirty="0">
                <a:latin typeface="微软雅黑" panose="020B0503020204020204" pitchFamily="34" charset="-122"/>
                <a:ea typeface="微软雅黑" panose="020B0503020204020204" pitchFamily="34" charset="-122"/>
              </a:rPr>
              <a:t>TC</a:t>
            </a:r>
            <a:r>
              <a:rPr lang="zh-CN" altLang="en-US" sz="2400" dirty="0">
                <a:latin typeface="微软雅黑" panose="020B0503020204020204" pitchFamily="34" charset="-122"/>
                <a:ea typeface="微软雅黑" panose="020B0503020204020204" pitchFamily="34" charset="-122"/>
              </a:rPr>
              <a:t>的桌面用户，只能从被绑定的</a:t>
            </a:r>
            <a:r>
              <a:rPr lang="en-US" altLang="zh-CN" sz="2400" dirty="0">
                <a:latin typeface="微软雅黑" panose="020B0503020204020204" pitchFamily="34" charset="-122"/>
                <a:ea typeface="微软雅黑" panose="020B0503020204020204" pitchFamily="34" charset="-122"/>
              </a:rPr>
              <a:t>TC</a:t>
            </a:r>
            <a:r>
              <a:rPr lang="zh-CN" altLang="en-US" sz="2400" dirty="0">
                <a:latin typeface="微软雅黑" panose="020B0503020204020204" pitchFamily="34" charset="-122"/>
                <a:ea typeface="微软雅黑" panose="020B0503020204020204" pitchFamily="34" charset="-122"/>
              </a:rPr>
              <a:t>登录</a:t>
            </a:r>
            <a:r>
              <a:rPr lang="en-US" altLang="zh-CN" sz="2400" dirty="0">
                <a:latin typeface="微软雅黑" panose="020B0503020204020204" pitchFamily="34" charset="-122"/>
                <a:ea typeface="微软雅黑" panose="020B0503020204020204" pitchFamily="34" charset="-122"/>
              </a:rPr>
              <a:t>WI</a:t>
            </a:r>
            <a:r>
              <a:rPr lang="zh-CN" altLang="en-US" sz="2400" dirty="0">
                <a:latin typeface="微软雅黑" panose="020B0503020204020204" pitchFamily="34" charset="-122"/>
                <a:ea typeface="微软雅黑" panose="020B0503020204020204" pitchFamily="34" charset="-122"/>
              </a:rPr>
              <a:t>，而无法使用其他</a:t>
            </a:r>
            <a:r>
              <a:rPr lang="en-US" altLang="zh-CN" sz="2400" dirty="0">
                <a:latin typeface="微软雅黑" panose="020B0503020204020204" pitchFamily="34" charset="-122"/>
                <a:ea typeface="微软雅黑" panose="020B0503020204020204" pitchFamily="34" charset="-122"/>
              </a:rPr>
              <a:t>TC</a:t>
            </a:r>
            <a:r>
              <a:rPr lang="zh-CN" altLang="en-US" sz="2400" dirty="0">
                <a:latin typeface="微软雅黑" panose="020B0503020204020204" pitchFamily="34" charset="-122"/>
                <a:ea typeface="微软雅黑" panose="020B0503020204020204" pitchFamily="34" charset="-122"/>
              </a:rPr>
              <a:t>登录桌面</a:t>
            </a:r>
          </a:p>
          <a:p>
            <a:endParaRPr lang="en-US" dirty="0">
              <a:latin typeface="微软雅黑" panose="020B0503020204020204" pitchFamily="34" charset="-122"/>
              <a:ea typeface="微软雅黑" panose="020B0503020204020204" pitchFamily="34" charset="-122"/>
            </a:endParaRPr>
          </a:p>
        </p:txBody>
      </p:sp>
      <p:sp>
        <p:nvSpPr>
          <p:cNvPr id="4" name="TextBox 115"/>
          <p:cNvSpPr txBox="1"/>
          <p:nvPr/>
        </p:nvSpPr>
        <p:spPr>
          <a:xfrm>
            <a:off x="2495600" y="6095776"/>
            <a:ext cx="1728118" cy="307777"/>
          </a:xfrm>
          <a:prstGeom prst="rect">
            <a:avLst/>
          </a:prstGeom>
          <a:noFill/>
        </p:spPr>
        <p:txBody>
          <a:bodyPr wrap="square">
            <a:spAutoFit/>
          </a:bodyPr>
          <a:lstStyle/>
          <a:p>
            <a:pPr>
              <a:defRPr/>
            </a:pPr>
            <a:r>
              <a:rPr lang="zh-CN" altLang="en-US" sz="1400" dirty="0" smtClean="0">
                <a:solidFill>
                  <a:srgbClr val="000000"/>
                </a:solidFill>
                <a:latin typeface="+mn-ea"/>
                <a:ea typeface="+mn-ea"/>
              </a:rPr>
              <a:t>方式一：手工录入</a:t>
            </a:r>
            <a:endParaRPr lang="zh-CN" altLang="en-US" sz="1400" dirty="0">
              <a:solidFill>
                <a:srgbClr val="000000"/>
              </a:solidFill>
              <a:latin typeface="+mn-ea"/>
              <a:ea typeface="+mn-ea"/>
            </a:endParaRPr>
          </a:p>
        </p:txBody>
      </p:sp>
      <p:pic>
        <p:nvPicPr>
          <p:cNvPr id="5" name="Picture 2"/>
          <p:cNvPicPr>
            <a:picLocks noChangeAspect="1" noChangeArrowheads="1"/>
          </p:cNvPicPr>
          <p:nvPr/>
        </p:nvPicPr>
        <p:blipFill>
          <a:blip r:embed="rId3" cstate="print"/>
          <a:srcRect/>
          <a:stretch>
            <a:fillRect/>
          </a:stretch>
        </p:blipFill>
        <p:spPr bwMode="auto">
          <a:xfrm>
            <a:off x="1883532" y="4209762"/>
            <a:ext cx="3456384" cy="1864209"/>
          </a:xfrm>
          <a:prstGeom prst="rect">
            <a:avLst/>
          </a:prstGeom>
          <a:noFill/>
          <a:ln w="9525">
            <a:solidFill>
              <a:schemeClr val="bg1">
                <a:lumMod val="85000"/>
              </a:schemeClr>
            </a:solid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6501484" y="4400299"/>
            <a:ext cx="3168352" cy="1483137"/>
          </a:xfrm>
          <a:prstGeom prst="rect">
            <a:avLst/>
          </a:prstGeom>
          <a:noFill/>
          <a:ln w="9525">
            <a:solidFill>
              <a:schemeClr val="bg1">
                <a:lumMod val="85000"/>
              </a:schemeClr>
            </a:solidFill>
            <a:miter lim="800000"/>
            <a:headEnd/>
            <a:tailEnd/>
          </a:ln>
        </p:spPr>
      </p:pic>
      <p:sp>
        <p:nvSpPr>
          <p:cNvPr id="7" name="TextBox 115"/>
          <p:cNvSpPr txBox="1"/>
          <p:nvPr/>
        </p:nvSpPr>
        <p:spPr>
          <a:xfrm>
            <a:off x="7392144" y="6095776"/>
            <a:ext cx="1728118" cy="307777"/>
          </a:xfrm>
          <a:prstGeom prst="rect">
            <a:avLst/>
          </a:prstGeom>
          <a:noFill/>
        </p:spPr>
        <p:txBody>
          <a:bodyPr wrap="square">
            <a:spAutoFit/>
          </a:bodyPr>
          <a:lstStyle/>
          <a:p>
            <a:pPr>
              <a:defRPr/>
            </a:pPr>
            <a:r>
              <a:rPr lang="zh-CN" altLang="en-US" sz="1400" dirty="0" smtClean="0">
                <a:solidFill>
                  <a:srgbClr val="000000"/>
                </a:solidFill>
                <a:latin typeface="+mn-ea"/>
                <a:ea typeface="+mn-ea"/>
              </a:rPr>
              <a:t>方式二：批量导入</a:t>
            </a:r>
            <a:endParaRPr lang="zh-CN" altLang="en-US" sz="1400" dirty="0">
              <a:solidFill>
                <a:srgbClr val="000000"/>
              </a:solidFill>
              <a:latin typeface="+mn-ea"/>
              <a:ea typeface="+mn-ea"/>
            </a:endParaRPr>
          </a:p>
        </p:txBody>
      </p:sp>
    </p:spTree>
    <p:extLst>
      <p:ext uri="{BB962C8B-B14F-4D97-AF65-F5344CB8AC3E}">
        <p14:creationId xmlns:p14="http://schemas.microsoft.com/office/powerpoint/2010/main" val="1348170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终端接入安全 </a:t>
            </a:r>
            <a:r>
              <a:rPr lang="en-US" altLang="zh-CN" dirty="0"/>
              <a:t>- </a:t>
            </a:r>
            <a:r>
              <a:rPr lang="zh-CN" altLang="en-US" dirty="0"/>
              <a:t>固定</a:t>
            </a:r>
            <a:r>
              <a:rPr lang="en-US" altLang="zh-CN" dirty="0"/>
              <a:t>TC</a:t>
            </a:r>
            <a:r>
              <a:rPr lang="zh-CN" altLang="en-US" dirty="0" smtClean="0"/>
              <a:t>接入 </a:t>
            </a:r>
            <a:r>
              <a:rPr lang="en-US" altLang="zh-CN" dirty="0" smtClean="0"/>
              <a:t>(2)</a:t>
            </a:r>
            <a:endParaRPr lang="zh-CN" altLang="en-US" dirty="0"/>
          </a:p>
        </p:txBody>
      </p:sp>
      <p:grpSp>
        <p:nvGrpSpPr>
          <p:cNvPr id="81" name="组合 127"/>
          <p:cNvGrpSpPr/>
          <p:nvPr/>
        </p:nvGrpSpPr>
        <p:grpSpPr>
          <a:xfrm>
            <a:off x="1997137" y="2536971"/>
            <a:ext cx="598992" cy="442734"/>
            <a:chOff x="-395354" y="3192471"/>
            <a:chExt cx="146049" cy="107950"/>
          </a:xfrm>
        </p:grpSpPr>
        <p:sp>
          <p:nvSpPr>
            <p:cNvPr id="82"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142"/>
          <p:cNvGrpSpPr/>
          <p:nvPr/>
        </p:nvGrpSpPr>
        <p:grpSpPr>
          <a:xfrm>
            <a:off x="3905349" y="2515270"/>
            <a:ext cx="680605" cy="486135"/>
            <a:chOff x="7089459" y="3598864"/>
            <a:chExt cx="134937" cy="100014"/>
          </a:xfrm>
        </p:grpSpPr>
        <p:sp>
          <p:nvSpPr>
            <p:cNvPr id="85"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6"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7"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8"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2" name="文本框 1"/>
          <p:cNvSpPr txBox="1"/>
          <p:nvPr/>
        </p:nvSpPr>
        <p:spPr bwMode="auto">
          <a:xfrm>
            <a:off x="1997137" y="2180190"/>
            <a:ext cx="108012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桌面用户</a:t>
            </a:r>
          </a:p>
        </p:txBody>
      </p:sp>
      <p:sp>
        <p:nvSpPr>
          <p:cNvPr id="90" name="文本框 89"/>
          <p:cNvSpPr txBox="1"/>
          <p:nvPr/>
        </p:nvSpPr>
        <p:spPr bwMode="auto">
          <a:xfrm>
            <a:off x="3557656" y="2180190"/>
            <a:ext cx="1464066"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绑定</a:t>
            </a:r>
            <a:r>
              <a:rPr lang="zh-CN" altLang="en-US" sz="1200" dirty="0" smtClean="0">
                <a:latin typeface="+mn-ea"/>
                <a:ea typeface="+mn-ea"/>
              </a:rPr>
              <a:t>给该用户的</a:t>
            </a:r>
            <a:r>
              <a:rPr lang="en-US" altLang="zh-CN" sz="1200" dirty="0" smtClean="0">
                <a:latin typeface="+mn-ea"/>
                <a:ea typeface="+mn-ea"/>
              </a:rPr>
              <a:t>TC</a:t>
            </a:r>
            <a:endParaRPr lang="zh-CN" altLang="en-US" sz="1200" dirty="0" smtClean="0">
              <a:latin typeface="+mn-ea"/>
              <a:ea typeface="+mn-ea"/>
            </a:endParaRPr>
          </a:p>
        </p:txBody>
      </p:sp>
      <p:grpSp>
        <p:nvGrpSpPr>
          <p:cNvPr id="91" name="组合 127"/>
          <p:cNvGrpSpPr/>
          <p:nvPr/>
        </p:nvGrpSpPr>
        <p:grpSpPr>
          <a:xfrm>
            <a:off x="2085213" y="4534171"/>
            <a:ext cx="598992" cy="442734"/>
            <a:chOff x="-395354" y="3192471"/>
            <a:chExt cx="146049" cy="107950"/>
          </a:xfrm>
        </p:grpSpPr>
        <p:sp>
          <p:nvSpPr>
            <p:cNvPr id="92"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142"/>
          <p:cNvGrpSpPr/>
          <p:nvPr/>
        </p:nvGrpSpPr>
        <p:grpSpPr>
          <a:xfrm>
            <a:off x="3993425" y="4512470"/>
            <a:ext cx="680605" cy="486135"/>
            <a:chOff x="7089459" y="3598864"/>
            <a:chExt cx="134937" cy="100014"/>
          </a:xfrm>
        </p:grpSpPr>
        <p:sp>
          <p:nvSpPr>
            <p:cNvPr id="95"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6"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7"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8"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99" name="文本框 98"/>
          <p:cNvSpPr txBox="1"/>
          <p:nvPr/>
        </p:nvSpPr>
        <p:spPr bwMode="auto">
          <a:xfrm>
            <a:off x="2085213" y="4177390"/>
            <a:ext cx="108012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桌面用户</a:t>
            </a:r>
          </a:p>
        </p:txBody>
      </p:sp>
      <p:sp>
        <p:nvSpPr>
          <p:cNvPr id="100" name="文本框 99"/>
          <p:cNvSpPr txBox="1"/>
          <p:nvPr/>
        </p:nvSpPr>
        <p:spPr bwMode="auto">
          <a:xfrm>
            <a:off x="3645732" y="4177390"/>
            <a:ext cx="157805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绑定</a:t>
            </a:r>
            <a:r>
              <a:rPr lang="zh-CN" altLang="en-US" sz="1200" dirty="0" smtClean="0">
                <a:latin typeface="+mn-ea"/>
                <a:ea typeface="+mn-ea"/>
              </a:rPr>
              <a:t>给该用户的</a:t>
            </a:r>
            <a:r>
              <a:rPr lang="en-US" altLang="zh-CN" sz="1200" dirty="0" smtClean="0">
                <a:latin typeface="+mn-ea"/>
                <a:ea typeface="+mn-ea"/>
              </a:rPr>
              <a:t>TC</a:t>
            </a:r>
            <a:endParaRPr lang="zh-CN" altLang="en-US" sz="1200" dirty="0" smtClean="0">
              <a:latin typeface="+mn-ea"/>
              <a:ea typeface="+mn-ea"/>
            </a:endParaRPr>
          </a:p>
        </p:txBody>
      </p:sp>
      <p:sp>
        <p:nvSpPr>
          <p:cNvPr id="101" name="TextBox 141"/>
          <p:cNvSpPr txBox="1">
            <a:spLocks noChangeArrowheads="1"/>
          </p:cNvSpPr>
          <p:nvPr/>
        </p:nvSpPr>
        <p:spPr bwMode="auto">
          <a:xfrm>
            <a:off x="2988213" y="2456485"/>
            <a:ext cx="450764" cy="523220"/>
          </a:xfrm>
          <a:prstGeom prst="rect">
            <a:avLst/>
          </a:prstGeom>
          <a:noFill/>
          <a:ln w="9525">
            <a:noFill/>
            <a:miter lim="800000"/>
            <a:headEnd/>
            <a:tailEnd/>
          </a:ln>
        </p:spPr>
        <p:txBody>
          <a:bodyPr wrap="none">
            <a:spAutoFit/>
          </a:bodyPr>
          <a:lstStyle/>
          <a:p>
            <a:r>
              <a:rPr lang="en-US" altLang="zh-CN" sz="2800" dirty="0" smtClean="0">
                <a:solidFill>
                  <a:srgbClr val="000000"/>
                </a:solidFill>
                <a:latin typeface="+mn-ea"/>
                <a:ea typeface="+mn-ea"/>
              </a:rPr>
              <a:t>+</a:t>
            </a:r>
            <a:endParaRPr lang="zh-CN" altLang="en-US" sz="2800" dirty="0">
              <a:solidFill>
                <a:srgbClr val="000000"/>
              </a:solidFill>
              <a:latin typeface="+mn-ea"/>
              <a:ea typeface="+mn-ea"/>
            </a:endParaRPr>
          </a:p>
        </p:txBody>
      </p:sp>
      <p:sp>
        <p:nvSpPr>
          <p:cNvPr id="102" name="TextBox 141"/>
          <p:cNvSpPr txBox="1">
            <a:spLocks noChangeArrowheads="1"/>
          </p:cNvSpPr>
          <p:nvPr/>
        </p:nvSpPr>
        <p:spPr bwMode="auto">
          <a:xfrm>
            <a:off x="3028032" y="4398217"/>
            <a:ext cx="450764" cy="523220"/>
          </a:xfrm>
          <a:prstGeom prst="rect">
            <a:avLst/>
          </a:prstGeom>
          <a:noFill/>
          <a:ln w="9525">
            <a:noFill/>
            <a:miter lim="800000"/>
            <a:headEnd/>
            <a:tailEnd/>
          </a:ln>
        </p:spPr>
        <p:txBody>
          <a:bodyPr wrap="square">
            <a:spAutoFit/>
          </a:bodyPr>
          <a:lstStyle/>
          <a:p>
            <a:r>
              <a:rPr lang="en-US" altLang="zh-CN" sz="2800" dirty="0" smtClean="0">
                <a:solidFill>
                  <a:srgbClr val="000000"/>
                </a:solidFill>
                <a:latin typeface="+mn-ea"/>
                <a:ea typeface="+mn-ea"/>
              </a:rPr>
              <a:t>+</a:t>
            </a:r>
            <a:endParaRPr lang="zh-CN" altLang="en-US" sz="2800" dirty="0">
              <a:solidFill>
                <a:srgbClr val="000000"/>
              </a:solidFill>
              <a:latin typeface="+mn-ea"/>
              <a:ea typeface="+mn-ea"/>
            </a:endParaRPr>
          </a:p>
        </p:txBody>
      </p:sp>
      <p:sp>
        <p:nvSpPr>
          <p:cNvPr id="103" name="TextBox 11"/>
          <p:cNvSpPr txBox="1"/>
          <p:nvPr/>
        </p:nvSpPr>
        <p:spPr>
          <a:xfrm>
            <a:off x="1908807" y="5264162"/>
            <a:ext cx="3024839" cy="738664"/>
          </a:xfrm>
          <a:prstGeom prst="rect">
            <a:avLst/>
          </a:prstGeom>
          <a:noFill/>
        </p:spPr>
        <p:txBody>
          <a:bodyPr wrap="square">
            <a:spAutoFit/>
          </a:bodyPr>
          <a:lstStyle/>
          <a:p>
            <a:pPr>
              <a:defRPr/>
            </a:pPr>
            <a:r>
              <a:rPr lang="en-US" altLang="zh-CN" sz="1400" dirty="0" smtClean="0">
                <a:solidFill>
                  <a:srgbClr val="000000"/>
                </a:solidFill>
                <a:latin typeface="+mn-ea"/>
                <a:ea typeface="+mn-ea"/>
              </a:rPr>
              <a:t>1.</a:t>
            </a:r>
            <a:r>
              <a:rPr lang="zh-CN" altLang="en-US" sz="1400" dirty="0" smtClean="0">
                <a:solidFill>
                  <a:srgbClr val="000000"/>
                </a:solidFill>
                <a:latin typeface="+mn-ea"/>
                <a:ea typeface="+mn-ea"/>
              </a:rPr>
              <a:t>登录</a:t>
            </a:r>
            <a:r>
              <a:rPr lang="en-US" altLang="zh-CN" sz="1400" dirty="0" smtClean="0">
                <a:solidFill>
                  <a:srgbClr val="000000"/>
                </a:solidFill>
                <a:latin typeface="+mn-ea"/>
                <a:ea typeface="+mn-ea"/>
              </a:rPr>
              <a:t>WI</a:t>
            </a:r>
            <a:r>
              <a:rPr lang="zh-CN" altLang="en-US" sz="1400" dirty="0" smtClean="0">
                <a:solidFill>
                  <a:srgbClr val="000000"/>
                </a:solidFill>
                <a:latin typeface="+mn-ea"/>
                <a:ea typeface="+mn-ea"/>
              </a:rPr>
              <a:t>时，</a:t>
            </a:r>
            <a:r>
              <a:rPr lang="en-US" altLang="zh-CN" sz="1400" dirty="0" smtClean="0">
                <a:solidFill>
                  <a:srgbClr val="000000"/>
                </a:solidFill>
                <a:latin typeface="+mn-ea"/>
                <a:ea typeface="+mn-ea"/>
              </a:rPr>
              <a:t>TC</a:t>
            </a:r>
            <a:r>
              <a:rPr lang="zh-CN" altLang="en-US" sz="1400" dirty="0" smtClean="0">
                <a:solidFill>
                  <a:srgbClr val="000000"/>
                </a:solidFill>
                <a:latin typeface="+mn-ea"/>
                <a:ea typeface="+mn-ea"/>
              </a:rPr>
              <a:t>会将用户名，域名，</a:t>
            </a:r>
            <a:r>
              <a:rPr lang="en-US" altLang="zh-CN" sz="1400" dirty="0" smtClean="0">
                <a:solidFill>
                  <a:srgbClr val="000000"/>
                </a:solidFill>
                <a:latin typeface="+mn-ea"/>
                <a:ea typeface="+mn-ea"/>
              </a:rPr>
              <a:t>MAC</a:t>
            </a:r>
            <a:r>
              <a:rPr lang="zh-CN" altLang="en-US" sz="1400" dirty="0" smtClean="0">
                <a:solidFill>
                  <a:srgbClr val="000000"/>
                </a:solidFill>
                <a:latin typeface="+mn-ea"/>
                <a:ea typeface="+mn-ea"/>
              </a:rPr>
              <a:t>地址发送桌面云系统，检查</a:t>
            </a:r>
            <a:r>
              <a:rPr lang="en-US" altLang="zh-CN" sz="1400" dirty="0" smtClean="0">
                <a:solidFill>
                  <a:srgbClr val="000000"/>
                </a:solidFill>
                <a:latin typeface="+mn-ea"/>
                <a:ea typeface="+mn-ea"/>
              </a:rPr>
              <a:t>TC</a:t>
            </a:r>
            <a:r>
              <a:rPr lang="zh-CN" altLang="en-US" sz="1400" dirty="0" smtClean="0">
                <a:solidFill>
                  <a:srgbClr val="000000"/>
                </a:solidFill>
                <a:latin typeface="+mn-ea"/>
                <a:ea typeface="+mn-ea"/>
              </a:rPr>
              <a:t>是否与此用户绑定</a:t>
            </a:r>
            <a:endParaRPr lang="zh-CN" altLang="en-US" sz="1400" dirty="0">
              <a:solidFill>
                <a:srgbClr val="000000"/>
              </a:solidFill>
              <a:latin typeface="+mn-ea"/>
              <a:ea typeface="+mn-ea"/>
            </a:endParaRPr>
          </a:p>
        </p:txBody>
      </p:sp>
      <p:pic>
        <p:nvPicPr>
          <p:cNvPr id="104" name="图片 103"/>
          <p:cNvPicPr>
            <a:picLocks noChangeAspect="1"/>
          </p:cNvPicPr>
          <p:nvPr/>
        </p:nvPicPr>
        <p:blipFill rotWithShape="1">
          <a:blip r:embed="rId3"/>
          <a:srcRect l="2523"/>
          <a:stretch/>
        </p:blipFill>
        <p:spPr>
          <a:xfrm>
            <a:off x="6330942" y="2854783"/>
            <a:ext cx="1279266" cy="1408178"/>
          </a:xfrm>
          <a:prstGeom prst="rect">
            <a:avLst/>
          </a:prstGeom>
        </p:spPr>
      </p:pic>
      <p:sp>
        <p:nvSpPr>
          <p:cNvPr id="105" name="TextBox 11"/>
          <p:cNvSpPr txBox="1"/>
          <p:nvPr/>
        </p:nvSpPr>
        <p:spPr>
          <a:xfrm>
            <a:off x="5935358" y="4408704"/>
            <a:ext cx="2215116" cy="954107"/>
          </a:xfrm>
          <a:prstGeom prst="rect">
            <a:avLst/>
          </a:prstGeom>
          <a:noFill/>
        </p:spPr>
        <p:txBody>
          <a:bodyPr wrap="square">
            <a:spAutoFit/>
          </a:bodyPr>
          <a:lstStyle>
            <a:defPPr>
              <a:defRPr lang="zh-CN"/>
            </a:defPPr>
            <a:lvl1pPr>
              <a:defRPr sz="1400">
                <a:solidFill>
                  <a:srgbClr val="000000"/>
                </a:solidFill>
                <a:latin typeface="+mn-ea"/>
                <a:ea typeface="+mn-ea"/>
              </a:defRPr>
            </a:lvl1pPr>
          </a:lstStyle>
          <a:p>
            <a:r>
              <a:rPr lang="en-US" altLang="zh-CN" dirty="0"/>
              <a:t>2.</a:t>
            </a:r>
            <a:r>
              <a:rPr lang="zh-CN" altLang="en-US" dirty="0"/>
              <a:t>与</a:t>
            </a:r>
            <a:r>
              <a:rPr lang="en-US" altLang="zh-CN" dirty="0"/>
              <a:t>ITA</a:t>
            </a:r>
            <a:r>
              <a:rPr lang="zh-CN" altLang="en-US" dirty="0"/>
              <a:t>的预存绑定信息相匹配，则允许去</a:t>
            </a:r>
            <a:r>
              <a:rPr lang="en-US" altLang="zh-CN" dirty="0"/>
              <a:t>AD</a:t>
            </a:r>
            <a:r>
              <a:rPr lang="zh-CN" altLang="en-US" dirty="0"/>
              <a:t>鉴权，继续登录过程，否则不允许继续登录</a:t>
            </a:r>
          </a:p>
        </p:txBody>
      </p:sp>
      <p:pic>
        <p:nvPicPr>
          <p:cNvPr id="106" name="图片 105"/>
          <p:cNvPicPr>
            <a:picLocks noChangeAspect="1"/>
          </p:cNvPicPr>
          <p:nvPr/>
        </p:nvPicPr>
        <p:blipFill>
          <a:blip r:embed="rId4"/>
          <a:stretch>
            <a:fillRect/>
          </a:stretch>
        </p:blipFill>
        <p:spPr>
          <a:xfrm>
            <a:off x="9106575" y="2895773"/>
            <a:ext cx="2319825" cy="1326197"/>
          </a:xfrm>
          <a:prstGeom prst="rect">
            <a:avLst/>
          </a:prstGeom>
        </p:spPr>
      </p:pic>
      <p:sp>
        <p:nvSpPr>
          <p:cNvPr id="107" name="TextBox 11"/>
          <p:cNvSpPr txBox="1"/>
          <p:nvPr/>
        </p:nvSpPr>
        <p:spPr>
          <a:xfrm>
            <a:off x="9397390" y="4398217"/>
            <a:ext cx="2318585" cy="307777"/>
          </a:xfrm>
          <a:prstGeom prst="rect">
            <a:avLst/>
          </a:prstGeom>
          <a:noFill/>
        </p:spPr>
        <p:txBody>
          <a:bodyPr wrap="square">
            <a:spAutoFit/>
          </a:bodyPr>
          <a:lstStyle>
            <a:defPPr>
              <a:defRPr lang="zh-CN"/>
            </a:defPPr>
            <a:lvl1pPr>
              <a:defRPr sz="1400">
                <a:solidFill>
                  <a:srgbClr val="000000"/>
                </a:solidFill>
                <a:latin typeface="+mn-ea"/>
                <a:ea typeface="+mn-ea"/>
              </a:defRPr>
            </a:lvl1pPr>
          </a:lstStyle>
          <a:p>
            <a:r>
              <a:rPr lang="en-US" altLang="zh-CN" dirty="0"/>
              <a:t>3.</a:t>
            </a:r>
            <a:r>
              <a:rPr lang="zh-CN" altLang="en-US" dirty="0"/>
              <a:t>成功登录进入</a:t>
            </a:r>
            <a:r>
              <a:rPr lang="en-US" altLang="zh-CN" dirty="0"/>
              <a:t>VM</a:t>
            </a:r>
          </a:p>
        </p:txBody>
      </p:sp>
      <p:sp>
        <p:nvSpPr>
          <p:cNvPr id="3" name="右箭头 2"/>
          <p:cNvSpPr/>
          <p:nvPr/>
        </p:nvSpPr>
        <p:spPr bwMode="auto">
          <a:xfrm>
            <a:off x="7860196" y="3392488"/>
            <a:ext cx="972108" cy="323850"/>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9" name="右箭头 108"/>
          <p:cNvSpPr/>
          <p:nvPr/>
        </p:nvSpPr>
        <p:spPr bwMode="auto">
          <a:xfrm rot="1375545">
            <a:off x="4898088" y="3037151"/>
            <a:ext cx="972108" cy="323850"/>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10" name="右箭头 109"/>
          <p:cNvSpPr/>
          <p:nvPr/>
        </p:nvSpPr>
        <p:spPr bwMode="auto">
          <a:xfrm rot="19952021">
            <a:off x="4992486" y="4163830"/>
            <a:ext cx="972108" cy="323850"/>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298641910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AutoShape 3"/>
          <p:cNvSpPr>
            <a:spLocks noChangeArrowheads="1"/>
          </p:cNvSpPr>
          <p:nvPr/>
        </p:nvSpPr>
        <p:spPr bwMode="gray">
          <a:xfrm>
            <a:off x="2510250" y="1771380"/>
            <a:ext cx="2109977" cy="487680"/>
          </a:xfrm>
          <a:prstGeom prst="roundRect">
            <a:avLst>
              <a:gd name="adj" fmla="val 50000"/>
            </a:avLst>
          </a:prstGeom>
          <a:solidFill>
            <a:srgbClr val="00B0F0"/>
          </a:solidFill>
          <a:ln w="57150" algn="ctr">
            <a:noFill/>
            <a:round/>
            <a:headEnd/>
            <a:tailEnd/>
          </a:ln>
        </p:spPr>
        <p:txBody>
          <a:bodyPr wrap="none" lIns="83382" tIns="41691" rIns="83382" bIns="41691" anchor="ctr"/>
          <a:lstStyle/>
          <a:p>
            <a:pPr algn="ctr" eaLnBrk="0" hangingPunct="0">
              <a:buClr>
                <a:srgbClr val="FF3300"/>
              </a:buClr>
              <a:buSzPct val="115000"/>
              <a:buFont typeface="Wingdings" pitchFamily="2" charset="2"/>
              <a:buNone/>
            </a:pPr>
            <a:r>
              <a:rPr lang="zh-CN" altLang="en-US" sz="1400">
                <a:latin typeface="+mn-ea"/>
                <a:ea typeface="+mn-ea"/>
              </a:rPr>
              <a:t>数据分散在每个终端</a:t>
            </a:r>
            <a:endParaRPr lang="en-US" altLang="zh-CN" sz="1400" dirty="0">
              <a:latin typeface="+mn-ea"/>
              <a:ea typeface="+mn-ea"/>
            </a:endParaRPr>
          </a:p>
        </p:txBody>
      </p:sp>
      <p:sp>
        <p:nvSpPr>
          <p:cNvPr id="19" name="标题 18"/>
          <p:cNvSpPr>
            <a:spLocks noGrp="1"/>
          </p:cNvSpPr>
          <p:nvPr>
            <p:ph type="title"/>
          </p:nvPr>
        </p:nvSpPr>
        <p:spPr/>
        <p:txBody>
          <a:bodyPr/>
          <a:lstStyle/>
          <a:p>
            <a:r>
              <a:rPr lang="zh-CN" altLang="en-US" dirty="0" smtClean="0"/>
              <a:t>数据集中管理，终端侧无运行数据</a:t>
            </a:r>
            <a:endParaRPr lang="zh-CN" altLang="en-US" dirty="0"/>
          </a:p>
        </p:txBody>
      </p:sp>
      <p:sp>
        <p:nvSpPr>
          <p:cNvPr id="335" name="Text Box 4"/>
          <p:cNvSpPr txBox="1">
            <a:spLocks noChangeArrowheads="1"/>
          </p:cNvSpPr>
          <p:nvPr/>
        </p:nvSpPr>
        <p:spPr bwMode="white">
          <a:xfrm>
            <a:off x="1660652" y="4716816"/>
            <a:ext cx="3898900" cy="567571"/>
          </a:xfrm>
          <a:prstGeom prst="rect">
            <a:avLst/>
          </a:prstGeom>
          <a:solidFill>
            <a:schemeClr val="bg1">
              <a:lumMod val="85000"/>
            </a:schemeClr>
          </a:solidFill>
          <a:ln w="9525" algn="ctr">
            <a:noFill/>
            <a:miter lim="800000"/>
            <a:headEnd/>
            <a:tailEnd/>
          </a:ln>
        </p:spPr>
        <p:txBody>
          <a:bodyPr wrap="square" lIns="74401" tIns="37201" rIns="74401" bIns="37201">
            <a:spAutoFit/>
          </a:bodyPr>
          <a:lstStyle/>
          <a:p>
            <a:pPr eaLnBrk="0" fontAlgn="base" hangingPunct="0">
              <a:spcBef>
                <a:spcPct val="0"/>
              </a:spcBef>
              <a:spcAft>
                <a:spcPct val="0"/>
              </a:spcAft>
              <a:buNone/>
            </a:pPr>
            <a:r>
              <a:rPr lang="zh-CN" altLang="en-US" sz="1600" b="1" dirty="0">
                <a:latin typeface="+mn-ea"/>
                <a:ea typeface="+mn-ea"/>
                <a:cs typeface="Arial" charset="0"/>
              </a:rPr>
              <a:t>操作系统和</a:t>
            </a:r>
            <a:r>
              <a:rPr lang="zh-CN" altLang="en-US" sz="1600" b="1" dirty="0" smtClean="0">
                <a:latin typeface="+mn-ea"/>
                <a:ea typeface="+mn-ea"/>
                <a:cs typeface="Arial" charset="0"/>
              </a:rPr>
              <a:t>应用部署</a:t>
            </a:r>
            <a:r>
              <a:rPr lang="zh-CN" altLang="en-US" sz="1600" b="1" dirty="0">
                <a:latin typeface="+mn-ea"/>
                <a:ea typeface="+mn-ea"/>
                <a:cs typeface="Arial" charset="0"/>
              </a:rPr>
              <a:t>在终端，信息在本地保存和运行，容易被病毒攻击、恶意窃取</a:t>
            </a:r>
          </a:p>
        </p:txBody>
      </p:sp>
      <p:sp>
        <p:nvSpPr>
          <p:cNvPr id="336" name="Text Box 4"/>
          <p:cNvSpPr txBox="1">
            <a:spLocks noChangeArrowheads="1"/>
          </p:cNvSpPr>
          <p:nvPr/>
        </p:nvSpPr>
        <p:spPr bwMode="white">
          <a:xfrm>
            <a:off x="6620059" y="4748398"/>
            <a:ext cx="4285682" cy="567571"/>
          </a:xfrm>
          <a:prstGeom prst="rect">
            <a:avLst/>
          </a:prstGeom>
          <a:solidFill>
            <a:schemeClr val="bg1">
              <a:lumMod val="85000"/>
            </a:schemeClr>
          </a:solidFill>
          <a:ln w="9525" algn="ctr">
            <a:noFill/>
            <a:miter lim="800000"/>
            <a:headEnd/>
            <a:tailEnd/>
          </a:ln>
        </p:spPr>
        <p:txBody>
          <a:bodyPr wrap="square" lIns="74401" tIns="37201" rIns="74401" bIns="37201">
            <a:spAutoFit/>
          </a:bodyPr>
          <a:lstStyle/>
          <a:p>
            <a:pPr eaLnBrk="0" fontAlgn="base" hangingPunct="0">
              <a:spcBef>
                <a:spcPct val="0"/>
              </a:spcBef>
              <a:spcAft>
                <a:spcPct val="0"/>
              </a:spcAft>
              <a:buNone/>
            </a:pPr>
            <a:r>
              <a:rPr lang="zh-CN" altLang="en-US" sz="1600" b="1" dirty="0">
                <a:latin typeface="+mn-ea"/>
                <a:ea typeface="+mn-ea"/>
                <a:cs typeface="Arial" charset="0"/>
              </a:rPr>
              <a:t>终端与信息分离，桌面和数据在后台集中存储和处理，传输到终端的仅是屏幕的刷</a:t>
            </a:r>
            <a:r>
              <a:rPr lang="zh-CN" altLang="en-US" sz="1600" b="1" dirty="0" smtClean="0">
                <a:latin typeface="+mn-ea"/>
                <a:ea typeface="+mn-ea"/>
                <a:cs typeface="Arial" charset="0"/>
              </a:rPr>
              <a:t>新信息</a:t>
            </a:r>
            <a:endParaRPr lang="zh-CN" altLang="en-US" sz="1600" b="1" dirty="0">
              <a:latin typeface="+mn-ea"/>
              <a:ea typeface="+mn-ea"/>
              <a:cs typeface="Arial" charset="0"/>
            </a:endParaRPr>
          </a:p>
        </p:txBody>
      </p:sp>
      <p:grpSp>
        <p:nvGrpSpPr>
          <p:cNvPr id="337" name="组合 86"/>
          <p:cNvGrpSpPr/>
          <p:nvPr/>
        </p:nvGrpSpPr>
        <p:grpSpPr>
          <a:xfrm>
            <a:off x="2183167" y="2542325"/>
            <a:ext cx="2959789" cy="1748054"/>
            <a:chOff x="962425" y="2404804"/>
            <a:chExt cx="3099995" cy="2097665"/>
          </a:xfrm>
        </p:grpSpPr>
        <p:grpSp>
          <p:nvGrpSpPr>
            <p:cNvPr id="339" name="组合 39"/>
            <p:cNvGrpSpPr/>
            <p:nvPr/>
          </p:nvGrpSpPr>
          <p:grpSpPr>
            <a:xfrm>
              <a:off x="962425" y="2404804"/>
              <a:ext cx="3099995" cy="1805713"/>
              <a:chOff x="465747" y="1876975"/>
              <a:chExt cx="3459502" cy="1740384"/>
            </a:xfrm>
          </p:grpSpPr>
          <p:sp>
            <p:nvSpPr>
              <p:cNvPr id="341" name="Line 2"/>
              <p:cNvSpPr>
                <a:spLocks noChangeShapeType="1"/>
              </p:cNvSpPr>
              <p:nvPr/>
            </p:nvSpPr>
            <p:spPr bwMode="auto">
              <a:xfrm flipV="1">
                <a:off x="823112" y="2738749"/>
                <a:ext cx="1026643" cy="285223"/>
              </a:xfrm>
              <a:prstGeom prst="line">
                <a:avLst/>
              </a:prstGeom>
              <a:noFill/>
              <a:ln w="28575">
                <a:solidFill>
                  <a:schemeClr val="tx1"/>
                </a:solidFill>
                <a:prstDash val="dash"/>
                <a:round/>
                <a:headEnd/>
                <a:tailEnd/>
              </a:ln>
            </p:spPr>
            <p:txBody>
              <a:bodyPr lIns="71332" tIns="35666" rIns="71332" bIns="35666"/>
              <a:lstStyle/>
              <a:p>
                <a:pPr algn="ctr"/>
                <a:endParaRPr lang="zh-CN" altLang="en-US" sz="1200" dirty="0">
                  <a:solidFill>
                    <a:srgbClr val="000000"/>
                  </a:solidFill>
                  <a:latin typeface="+mn-ea"/>
                  <a:ea typeface="+mn-ea"/>
                </a:endParaRPr>
              </a:p>
            </p:txBody>
          </p:sp>
          <p:cxnSp>
            <p:nvCxnSpPr>
              <p:cNvPr id="342" name="直接连接符 341"/>
              <p:cNvCxnSpPr/>
              <p:nvPr/>
            </p:nvCxnSpPr>
            <p:spPr bwMode="auto">
              <a:xfrm>
                <a:off x="1504950" y="2633975"/>
                <a:ext cx="2152650" cy="666750"/>
              </a:xfrm>
              <a:prstGeom prst="line">
                <a:avLst/>
              </a:prstGeom>
              <a:ln w="28575">
                <a:prstDash val="solid"/>
                <a:headEnd type="none" w="med" len="med"/>
                <a:tailEnd type="none" w="med" len="me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343" name="Line 2"/>
              <p:cNvSpPr>
                <a:spLocks noChangeShapeType="1"/>
              </p:cNvSpPr>
              <p:nvPr/>
            </p:nvSpPr>
            <p:spPr bwMode="auto">
              <a:xfrm flipV="1">
                <a:off x="2442680" y="2712979"/>
                <a:ext cx="724151" cy="185586"/>
              </a:xfrm>
              <a:prstGeom prst="line">
                <a:avLst/>
              </a:prstGeom>
              <a:noFill/>
              <a:ln w="28575">
                <a:solidFill>
                  <a:schemeClr val="tx1"/>
                </a:solidFill>
                <a:prstDash val="dash"/>
                <a:round/>
                <a:headEnd/>
                <a:tailEnd/>
              </a:ln>
            </p:spPr>
            <p:txBody>
              <a:bodyPr lIns="71332" tIns="35666" rIns="71332" bIns="35666"/>
              <a:lstStyle/>
              <a:p>
                <a:pPr algn="ctr"/>
                <a:endParaRPr lang="zh-CN" altLang="en-US" sz="1200" dirty="0">
                  <a:solidFill>
                    <a:srgbClr val="000000"/>
                  </a:solidFill>
                  <a:latin typeface="+mn-ea"/>
                  <a:ea typeface="+mn-ea"/>
                </a:endParaRPr>
              </a:p>
            </p:txBody>
          </p:sp>
          <p:sp>
            <p:nvSpPr>
              <p:cNvPr id="345" name="Line 2"/>
              <p:cNvSpPr>
                <a:spLocks noChangeShapeType="1"/>
              </p:cNvSpPr>
              <p:nvPr/>
            </p:nvSpPr>
            <p:spPr bwMode="auto">
              <a:xfrm flipV="1">
                <a:off x="1425092" y="2934965"/>
                <a:ext cx="1051408" cy="285858"/>
              </a:xfrm>
              <a:prstGeom prst="line">
                <a:avLst/>
              </a:prstGeom>
              <a:noFill/>
              <a:ln w="28575">
                <a:solidFill>
                  <a:schemeClr val="tx1"/>
                </a:solidFill>
                <a:prstDash val="dash"/>
                <a:round/>
                <a:headEnd/>
                <a:tailEnd/>
              </a:ln>
            </p:spPr>
            <p:txBody>
              <a:bodyPr lIns="71332" tIns="35666" rIns="71332" bIns="35666"/>
              <a:lstStyle/>
              <a:p>
                <a:pPr algn="ctr"/>
                <a:endParaRPr lang="zh-CN" altLang="en-US" sz="1200" dirty="0">
                  <a:solidFill>
                    <a:srgbClr val="000000"/>
                  </a:solidFill>
                  <a:latin typeface="+mn-ea"/>
                  <a:ea typeface="+mn-ea"/>
                </a:endParaRPr>
              </a:p>
            </p:txBody>
          </p:sp>
          <p:pic>
            <p:nvPicPr>
              <p:cNvPr id="372" name="Picture 24" descr="Down:  app16Bit"/>
              <p:cNvPicPr>
                <a:picLocks noChangeAspect="1" noChangeArrowheads="1"/>
              </p:cNvPicPr>
              <p:nvPr/>
            </p:nvPicPr>
            <p:blipFill>
              <a:blip r:embed="rId3" cstate="print"/>
              <a:srcRect/>
              <a:stretch>
                <a:fillRect/>
              </a:stretch>
            </p:blipFill>
            <p:spPr bwMode="auto">
              <a:xfrm>
                <a:off x="1143673" y="3100015"/>
                <a:ext cx="194045" cy="241615"/>
              </a:xfrm>
              <a:prstGeom prst="rect">
                <a:avLst/>
              </a:prstGeom>
              <a:noFill/>
              <a:ln w="9525">
                <a:noFill/>
                <a:miter lim="800000"/>
                <a:headEnd/>
                <a:tailEnd/>
              </a:ln>
            </p:spPr>
          </p:pic>
          <p:sp>
            <p:nvSpPr>
              <p:cNvPr id="347" name="Text Box 10"/>
              <p:cNvSpPr txBox="1">
                <a:spLocks noChangeArrowheads="1"/>
              </p:cNvSpPr>
              <p:nvPr/>
            </p:nvSpPr>
            <p:spPr bwMode="gray">
              <a:xfrm>
                <a:off x="2912239" y="1876975"/>
                <a:ext cx="1013010" cy="296890"/>
              </a:xfrm>
              <a:prstGeom prst="rect">
                <a:avLst/>
              </a:prstGeom>
              <a:noFill/>
              <a:ln w="9525">
                <a:noFill/>
                <a:miter lim="800000"/>
                <a:headEnd/>
                <a:tailEnd/>
              </a:ln>
            </p:spPr>
            <p:txBody>
              <a:bodyPr wrap="square" lIns="71332" tIns="35666" rIns="71332" bIns="35666">
                <a:spAutoFit/>
              </a:bodyPr>
              <a:lstStyle/>
              <a:p>
                <a:pPr algn="ctr">
                  <a:buNone/>
                </a:pPr>
                <a:r>
                  <a:rPr lang="zh-CN" altLang="en-US" sz="1200" dirty="0" smtClean="0">
                    <a:solidFill>
                      <a:srgbClr val="000000"/>
                    </a:solidFill>
                    <a:latin typeface="+mn-ea"/>
                    <a:ea typeface="+mn-ea"/>
                  </a:rPr>
                  <a:t>应用系统</a:t>
                </a:r>
                <a:endParaRPr lang="zh-CN" altLang="en-US" sz="1200" dirty="0">
                  <a:solidFill>
                    <a:srgbClr val="000000"/>
                  </a:solidFill>
                  <a:latin typeface="+mn-ea"/>
                  <a:ea typeface="+mn-ea"/>
                </a:endParaRPr>
              </a:p>
            </p:txBody>
          </p:sp>
          <p:pic>
            <p:nvPicPr>
              <p:cNvPr id="364" name="Picture 24" descr="Down:  app16Bit"/>
              <p:cNvPicPr>
                <a:picLocks noChangeAspect="1" noChangeArrowheads="1"/>
              </p:cNvPicPr>
              <p:nvPr/>
            </p:nvPicPr>
            <p:blipFill>
              <a:blip r:embed="rId3" cstate="print"/>
              <a:srcRect/>
              <a:stretch>
                <a:fillRect/>
              </a:stretch>
            </p:blipFill>
            <p:spPr bwMode="auto">
              <a:xfrm>
                <a:off x="1871127" y="3375744"/>
                <a:ext cx="194045" cy="241615"/>
              </a:xfrm>
              <a:prstGeom prst="rect">
                <a:avLst/>
              </a:prstGeom>
              <a:noFill/>
              <a:ln w="9525">
                <a:noFill/>
                <a:miter lim="800000"/>
                <a:headEnd/>
                <a:tailEnd/>
              </a:ln>
            </p:spPr>
          </p:pic>
          <p:sp>
            <p:nvSpPr>
              <p:cNvPr id="349" name="Line 2"/>
              <p:cNvSpPr>
                <a:spLocks noChangeShapeType="1"/>
              </p:cNvSpPr>
              <p:nvPr/>
            </p:nvSpPr>
            <p:spPr bwMode="auto">
              <a:xfrm flipV="1">
                <a:off x="2179472" y="3173089"/>
                <a:ext cx="1026643" cy="285223"/>
              </a:xfrm>
              <a:prstGeom prst="line">
                <a:avLst/>
              </a:prstGeom>
              <a:noFill/>
              <a:ln w="28575">
                <a:solidFill>
                  <a:schemeClr val="tx1"/>
                </a:solidFill>
                <a:prstDash val="dash"/>
                <a:round/>
                <a:headEnd/>
                <a:tailEnd/>
              </a:ln>
            </p:spPr>
            <p:txBody>
              <a:bodyPr lIns="71332" tIns="35666" rIns="71332" bIns="35666"/>
              <a:lstStyle/>
              <a:p>
                <a:pPr algn="ctr">
                  <a:buNone/>
                </a:pPr>
                <a:endParaRPr lang="zh-CN" altLang="en-US" sz="1200" dirty="0">
                  <a:solidFill>
                    <a:srgbClr val="000000"/>
                  </a:solidFill>
                  <a:latin typeface="+mn-ea"/>
                  <a:ea typeface="+mn-ea"/>
                </a:endParaRPr>
              </a:p>
            </p:txBody>
          </p:sp>
          <p:pic>
            <p:nvPicPr>
              <p:cNvPr id="356" name="Picture 24" descr="Down:  app16Bit"/>
              <p:cNvPicPr>
                <a:picLocks noChangeAspect="1" noChangeArrowheads="1"/>
              </p:cNvPicPr>
              <p:nvPr/>
            </p:nvPicPr>
            <p:blipFill>
              <a:blip r:embed="rId3" cstate="print"/>
              <a:srcRect/>
              <a:stretch>
                <a:fillRect/>
              </a:stretch>
            </p:blipFill>
            <p:spPr bwMode="auto">
              <a:xfrm>
                <a:off x="465747" y="2822021"/>
                <a:ext cx="194045" cy="241615"/>
              </a:xfrm>
              <a:prstGeom prst="rect">
                <a:avLst/>
              </a:prstGeom>
              <a:noFill/>
              <a:ln w="9525">
                <a:noFill/>
                <a:miter lim="800000"/>
                <a:headEnd/>
                <a:tailEnd/>
              </a:ln>
            </p:spPr>
          </p:pic>
        </p:grpSp>
        <p:sp>
          <p:nvSpPr>
            <p:cNvPr id="340" name="Text Box 13"/>
            <p:cNvSpPr txBox="1">
              <a:spLocks noChangeArrowheads="1"/>
            </p:cNvSpPr>
            <p:nvPr/>
          </p:nvSpPr>
          <p:spPr bwMode="gray">
            <a:xfrm>
              <a:off x="1241443" y="4194491"/>
              <a:ext cx="631663" cy="307978"/>
            </a:xfrm>
            <a:prstGeom prst="rect">
              <a:avLst/>
            </a:prstGeom>
            <a:noFill/>
            <a:ln w="9525">
              <a:noFill/>
              <a:miter lim="800000"/>
              <a:headEnd/>
              <a:tailEnd/>
            </a:ln>
          </p:spPr>
          <p:txBody>
            <a:bodyPr wrap="square" lIns="71285" tIns="35643" rIns="71285" bIns="35643">
              <a:spAutoFit/>
            </a:bodyPr>
            <a:lstStyle/>
            <a:p>
              <a:pPr algn="ctr">
                <a:buNone/>
              </a:pPr>
              <a:r>
                <a:rPr lang="en-US" altLang="zh-CN" sz="1200" dirty="0" smtClean="0">
                  <a:solidFill>
                    <a:srgbClr val="000000"/>
                  </a:solidFill>
                  <a:latin typeface="+mn-ea"/>
                  <a:ea typeface="+mn-ea"/>
                </a:rPr>
                <a:t>PC</a:t>
              </a:r>
              <a:r>
                <a:rPr lang="zh-CN" altLang="en-US" sz="1200" dirty="0" smtClean="0">
                  <a:solidFill>
                    <a:srgbClr val="000000"/>
                  </a:solidFill>
                  <a:latin typeface="+mn-ea"/>
                  <a:ea typeface="+mn-ea"/>
                </a:rPr>
                <a:t>机</a:t>
              </a:r>
              <a:endParaRPr lang="zh-CN" altLang="en-US" sz="1200" dirty="0">
                <a:solidFill>
                  <a:srgbClr val="000000"/>
                </a:solidFill>
                <a:latin typeface="+mn-ea"/>
                <a:ea typeface="+mn-ea"/>
              </a:endParaRPr>
            </a:p>
          </p:txBody>
        </p:sp>
      </p:grpSp>
      <p:grpSp>
        <p:nvGrpSpPr>
          <p:cNvPr id="379" name="组合 87"/>
          <p:cNvGrpSpPr/>
          <p:nvPr/>
        </p:nvGrpSpPr>
        <p:grpSpPr>
          <a:xfrm>
            <a:off x="7033050" y="2442736"/>
            <a:ext cx="3607086" cy="2008653"/>
            <a:chOff x="4882393" y="2334482"/>
            <a:chExt cx="3782062" cy="2410384"/>
          </a:xfrm>
        </p:grpSpPr>
        <p:grpSp>
          <p:nvGrpSpPr>
            <p:cNvPr id="381" name="组合 50"/>
            <p:cNvGrpSpPr/>
            <p:nvPr/>
          </p:nvGrpSpPr>
          <p:grpSpPr>
            <a:xfrm>
              <a:off x="4882393" y="2334482"/>
              <a:ext cx="3782062" cy="2410384"/>
              <a:chOff x="4485204" y="1846604"/>
              <a:chExt cx="4193020" cy="2140018"/>
            </a:xfrm>
          </p:grpSpPr>
          <p:sp>
            <p:nvSpPr>
              <p:cNvPr id="383" name="Line 2"/>
              <p:cNvSpPr>
                <a:spLocks noChangeShapeType="1"/>
              </p:cNvSpPr>
              <p:nvPr/>
            </p:nvSpPr>
            <p:spPr bwMode="auto">
              <a:xfrm flipV="1">
                <a:off x="4693177" y="2841490"/>
                <a:ext cx="1026643" cy="285223"/>
              </a:xfrm>
              <a:prstGeom prst="line">
                <a:avLst/>
              </a:prstGeom>
              <a:noFill/>
              <a:ln w="28575">
                <a:solidFill>
                  <a:schemeClr val="tx1"/>
                </a:solidFill>
                <a:prstDash val="dash"/>
                <a:round/>
                <a:headEnd/>
                <a:tailEnd/>
              </a:ln>
            </p:spPr>
            <p:txBody>
              <a:bodyPr lIns="71332" tIns="35666" rIns="71332" bIns="35666"/>
              <a:lstStyle/>
              <a:p>
                <a:pPr algn="ctr"/>
                <a:endParaRPr lang="zh-CN" altLang="en-US" sz="1200" dirty="0">
                  <a:solidFill>
                    <a:srgbClr val="000000"/>
                  </a:solidFill>
                  <a:latin typeface="+mn-ea"/>
                  <a:ea typeface="+mn-ea"/>
                </a:endParaRPr>
              </a:p>
            </p:txBody>
          </p:sp>
          <p:cxnSp>
            <p:nvCxnSpPr>
              <p:cNvPr id="384" name="直接连接符 383"/>
              <p:cNvCxnSpPr/>
              <p:nvPr/>
            </p:nvCxnSpPr>
            <p:spPr bwMode="auto">
              <a:xfrm>
                <a:off x="5448300" y="2766060"/>
                <a:ext cx="2152650" cy="666750"/>
              </a:xfrm>
              <a:prstGeom prst="line">
                <a:avLst/>
              </a:prstGeom>
              <a:ln w="28575">
                <a:solidFill>
                  <a:srgbClr val="FF0000"/>
                </a:solidFill>
                <a:prstDash val="soli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385" name="Line 2"/>
              <p:cNvSpPr>
                <a:spLocks noChangeShapeType="1"/>
              </p:cNvSpPr>
              <p:nvPr/>
            </p:nvSpPr>
            <p:spPr bwMode="auto">
              <a:xfrm flipV="1">
                <a:off x="7195654" y="2632538"/>
                <a:ext cx="924339" cy="245712"/>
              </a:xfrm>
              <a:prstGeom prst="line">
                <a:avLst/>
              </a:prstGeom>
              <a:noFill/>
              <a:ln w="28575">
                <a:solidFill>
                  <a:schemeClr val="tx1"/>
                </a:solidFill>
                <a:prstDash val="dash"/>
                <a:round/>
                <a:headEnd/>
                <a:tailEnd/>
              </a:ln>
            </p:spPr>
            <p:txBody>
              <a:bodyPr lIns="71332" tIns="35666" rIns="71332" bIns="35666"/>
              <a:lstStyle/>
              <a:p>
                <a:pPr algn="ctr">
                  <a:buNone/>
                </a:pPr>
                <a:endParaRPr lang="zh-CN" altLang="en-US" sz="1200" dirty="0">
                  <a:solidFill>
                    <a:srgbClr val="000000"/>
                  </a:solidFill>
                  <a:latin typeface="+mn-ea"/>
                  <a:ea typeface="+mn-ea"/>
                </a:endParaRPr>
              </a:p>
            </p:txBody>
          </p:sp>
          <p:sp>
            <p:nvSpPr>
              <p:cNvPr id="387" name="Line 2"/>
              <p:cNvSpPr>
                <a:spLocks noChangeShapeType="1"/>
              </p:cNvSpPr>
              <p:nvPr/>
            </p:nvSpPr>
            <p:spPr bwMode="auto">
              <a:xfrm flipV="1">
                <a:off x="5368442" y="3107196"/>
                <a:ext cx="924339" cy="245712"/>
              </a:xfrm>
              <a:prstGeom prst="line">
                <a:avLst/>
              </a:prstGeom>
              <a:noFill/>
              <a:ln w="28575">
                <a:solidFill>
                  <a:schemeClr val="tx1"/>
                </a:solidFill>
                <a:prstDash val="dash"/>
                <a:round/>
                <a:headEnd/>
                <a:tailEnd/>
              </a:ln>
            </p:spPr>
            <p:txBody>
              <a:bodyPr lIns="71332" tIns="35666" rIns="71332" bIns="35666"/>
              <a:lstStyle/>
              <a:p>
                <a:pPr algn="ctr"/>
                <a:endParaRPr lang="zh-CN" altLang="en-US" sz="1200" dirty="0">
                  <a:solidFill>
                    <a:srgbClr val="000000"/>
                  </a:solidFill>
                  <a:latin typeface="+mn-ea"/>
                  <a:ea typeface="+mn-ea"/>
                </a:endParaRPr>
              </a:p>
            </p:txBody>
          </p:sp>
          <p:pic>
            <p:nvPicPr>
              <p:cNvPr id="388" name="Picture 3" descr="virt-diagram"/>
              <p:cNvPicPr>
                <a:picLocks noChangeAspect="1" noChangeArrowheads="1"/>
              </p:cNvPicPr>
              <p:nvPr/>
            </p:nvPicPr>
            <p:blipFill>
              <a:blip r:embed="rId4" cstate="print"/>
              <a:srcRect/>
              <a:stretch>
                <a:fillRect/>
              </a:stretch>
            </p:blipFill>
            <p:spPr bwMode="auto">
              <a:xfrm>
                <a:off x="5732145" y="2662646"/>
                <a:ext cx="1776096" cy="551576"/>
              </a:xfrm>
              <a:prstGeom prst="rect">
                <a:avLst/>
              </a:prstGeom>
              <a:ln>
                <a:noFill/>
              </a:ln>
              <a:effectLst>
                <a:outerShdw blurRad="292100" dist="139700" dir="2700000" algn="tl" rotWithShape="0">
                  <a:srgbClr val="333333">
                    <a:alpha val="65000"/>
                  </a:srgbClr>
                </a:outerShdw>
              </a:effectLst>
            </p:spPr>
          </p:pic>
          <p:grpSp>
            <p:nvGrpSpPr>
              <p:cNvPr id="389" name="Group 6"/>
              <p:cNvGrpSpPr>
                <a:grpSpLocks/>
              </p:cNvGrpSpPr>
              <p:nvPr/>
            </p:nvGrpSpPr>
            <p:grpSpPr bwMode="auto">
              <a:xfrm>
                <a:off x="5892563" y="2838479"/>
                <a:ext cx="879990" cy="328197"/>
                <a:chOff x="2277" y="2354"/>
                <a:chExt cx="1327" cy="480"/>
              </a:xfrm>
            </p:grpSpPr>
            <p:sp>
              <p:nvSpPr>
                <p:cNvPr id="407" name="Line 7"/>
                <p:cNvSpPr>
                  <a:spLocks noChangeShapeType="1"/>
                </p:cNvSpPr>
                <p:nvPr/>
              </p:nvSpPr>
              <p:spPr bwMode="gray">
                <a:xfrm>
                  <a:off x="2277" y="2354"/>
                  <a:ext cx="1326" cy="380"/>
                </a:xfrm>
                <a:prstGeom prst="line">
                  <a:avLst/>
                </a:prstGeom>
                <a:noFill/>
                <a:ln w="28575">
                  <a:solidFill>
                    <a:srgbClr val="FF0000"/>
                  </a:solidFill>
                  <a:prstDash val="solid"/>
                  <a:round/>
                  <a:headEnd/>
                  <a:tailEnd/>
                </a:ln>
              </p:spPr>
              <p:txBody>
                <a:bodyPr wrap="square">
                  <a:spAutoFit/>
                </a:bodyPr>
                <a:lstStyle/>
                <a:p>
                  <a:pPr algn="ctr">
                    <a:buNone/>
                  </a:pPr>
                  <a:endParaRPr lang="zh-CN" altLang="en-US" sz="1200" dirty="0">
                    <a:solidFill>
                      <a:srgbClr val="000000"/>
                    </a:solidFill>
                    <a:latin typeface="+mn-ea"/>
                    <a:ea typeface="+mn-ea"/>
                  </a:endParaRPr>
                </a:p>
              </p:txBody>
            </p:sp>
            <p:sp>
              <p:nvSpPr>
                <p:cNvPr id="408" name="Line 8"/>
                <p:cNvSpPr>
                  <a:spLocks noChangeShapeType="1"/>
                </p:cNvSpPr>
                <p:nvPr/>
              </p:nvSpPr>
              <p:spPr bwMode="gray">
                <a:xfrm>
                  <a:off x="3604" y="2740"/>
                  <a:ext cx="0" cy="94"/>
                </a:xfrm>
                <a:prstGeom prst="line">
                  <a:avLst/>
                </a:prstGeom>
                <a:noFill/>
                <a:ln w="28575">
                  <a:solidFill>
                    <a:srgbClr val="FF0000"/>
                  </a:solidFill>
                  <a:prstDash val="solid"/>
                  <a:round/>
                  <a:headEnd/>
                  <a:tailEnd/>
                </a:ln>
              </p:spPr>
              <p:txBody>
                <a:bodyPr wrap="none">
                  <a:spAutoFit/>
                </a:bodyPr>
                <a:lstStyle/>
                <a:p>
                  <a:pPr algn="ctr">
                    <a:buNone/>
                  </a:pPr>
                  <a:endParaRPr lang="zh-CN" altLang="en-US" sz="1200" dirty="0">
                    <a:solidFill>
                      <a:srgbClr val="000000"/>
                    </a:solidFill>
                    <a:latin typeface="+mn-ea"/>
                    <a:ea typeface="+mn-ea"/>
                  </a:endParaRPr>
                </a:p>
              </p:txBody>
            </p:sp>
          </p:grpSp>
          <p:sp>
            <p:nvSpPr>
              <p:cNvPr id="390" name="Text Box 10"/>
              <p:cNvSpPr txBox="1">
                <a:spLocks noChangeArrowheads="1"/>
              </p:cNvSpPr>
              <p:nvPr/>
            </p:nvSpPr>
            <p:spPr bwMode="gray">
              <a:xfrm>
                <a:off x="6496049" y="2186030"/>
                <a:ext cx="1108707" cy="273483"/>
              </a:xfrm>
              <a:prstGeom prst="rect">
                <a:avLst/>
              </a:prstGeom>
              <a:noFill/>
              <a:ln w="9525">
                <a:noFill/>
                <a:miter lim="800000"/>
                <a:headEnd/>
                <a:tailEnd/>
              </a:ln>
            </p:spPr>
            <p:txBody>
              <a:bodyPr wrap="square" lIns="71332" tIns="35666" rIns="71332" bIns="35666">
                <a:spAutoFit/>
              </a:bodyPr>
              <a:lstStyle/>
              <a:p>
                <a:pPr algn="ctr">
                  <a:buNone/>
                </a:pPr>
                <a:r>
                  <a:rPr lang="zh-CN" altLang="en-US" sz="1200" dirty="0" smtClean="0">
                    <a:solidFill>
                      <a:srgbClr val="000000"/>
                    </a:solidFill>
                    <a:latin typeface="+mn-ea"/>
                    <a:ea typeface="+mn-ea"/>
                  </a:rPr>
                  <a:t>虚拟桌面</a:t>
                </a:r>
                <a:endParaRPr lang="zh-CN" altLang="en-US" sz="1200" dirty="0">
                  <a:solidFill>
                    <a:srgbClr val="000000"/>
                  </a:solidFill>
                  <a:latin typeface="+mn-ea"/>
                  <a:ea typeface="+mn-ea"/>
                </a:endParaRPr>
              </a:p>
            </p:txBody>
          </p:sp>
          <p:pic>
            <p:nvPicPr>
              <p:cNvPr id="391" name="Picture 13" descr="appHTMLweb"/>
              <p:cNvPicPr>
                <a:picLocks noChangeAspect="1" noChangeArrowheads="1"/>
              </p:cNvPicPr>
              <p:nvPr/>
            </p:nvPicPr>
            <p:blipFill>
              <a:blip r:embed="rId5" cstate="print"/>
              <a:srcRect/>
              <a:stretch>
                <a:fillRect/>
              </a:stretch>
            </p:blipFill>
            <p:spPr bwMode="auto">
              <a:xfrm>
                <a:off x="6583872" y="2460165"/>
                <a:ext cx="260779" cy="348911"/>
              </a:xfrm>
              <a:prstGeom prst="rect">
                <a:avLst/>
              </a:prstGeom>
              <a:noFill/>
              <a:ln w="9525">
                <a:noFill/>
                <a:miter lim="800000"/>
                <a:headEnd/>
                <a:tailEnd/>
              </a:ln>
            </p:spPr>
          </p:pic>
          <p:pic>
            <p:nvPicPr>
              <p:cNvPr id="393" name="Picture 15"/>
              <p:cNvPicPr>
                <a:picLocks noChangeAspect="1" noChangeArrowheads="1"/>
              </p:cNvPicPr>
              <p:nvPr/>
            </p:nvPicPr>
            <p:blipFill>
              <a:blip r:embed="rId6" cstate="print"/>
              <a:srcRect/>
              <a:stretch>
                <a:fillRect/>
              </a:stretch>
            </p:blipFill>
            <p:spPr bwMode="auto">
              <a:xfrm>
                <a:off x="6891102" y="2555993"/>
                <a:ext cx="260779" cy="348911"/>
              </a:xfrm>
              <a:prstGeom prst="rect">
                <a:avLst/>
              </a:prstGeom>
              <a:noFill/>
              <a:ln w="9525">
                <a:noFill/>
                <a:miter lim="800000"/>
                <a:headEnd/>
                <a:tailEnd/>
              </a:ln>
            </p:spPr>
          </p:pic>
          <p:sp>
            <p:nvSpPr>
              <p:cNvPr id="395" name="Text Box 13"/>
              <p:cNvSpPr txBox="1">
                <a:spLocks noChangeArrowheads="1"/>
              </p:cNvSpPr>
              <p:nvPr/>
            </p:nvSpPr>
            <p:spPr bwMode="gray">
              <a:xfrm>
                <a:off x="4485204" y="3713139"/>
                <a:ext cx="750650" cy="273483"/>
              </a:xfrm>
              <a:prstGeom prst="rect">
                <a:avLst/>
              </a:prstGeom>
              <a:noFill/>
              <a:ln w="9525">
                <a:noFill/>
                <a:miter lim="800000"/>
                <a:headEnd/>
                <a:tailEnd/>
              </a:ln>
            </p:spPr>
            <p:txBody>
              <a:bodyPr wrap="square" lIns="71332" tIns="35666" rIns="71332" bIns="35666">
                <a:spAutoFit/>
              </a:bodyPr>
              <a:lstStyle/>
              <a:p>
                <a:pPr algn="ctr">
                  <a:buNone/>
                </a:pPr>
                <a:r>
                  <a:rPr lang="zh-CN" altLang="en-US" sz="1200" dirty="0" smtClean="0">
                    <a:solidFill>
                      <a:srgbClr val="000000"/>
                    </a:solidFill>
                    <a:latin typeface="+mn-ea"/>
                    <a:ea typeface="+mn-ea"/>
                  </a:rPr>
                  <a:t>瘦终</a:t>
                </a:r>
                <a:r>
                  <a:rPr lang="zh-CN" altLang="en-US" sz="1200" dirty="0">
                    <a:solidFill>
                      <a:srgbClr val="000000"/>
                    </a:solidFill>
                    <a:latin typeface="+mn-ea"/>
                    <a:ea typeface="+mn-ea"/>
                  </a:rPr>
                  <a:t>端</a:t>
                </a:r>
              </a:p>
            </p:txBody>
          </p:sp>
          <p:pic>
            <p:nvPicPr>
              <p:cNvPr id="396" name="Picture 8" descr="F:\PIC\16：10_PPT_pic\ICOS\network-firewall-icon.png"/>
              <p:cNvPicPr>
                <a:picLocks noChangeAspect="1" noChangeArrowheads="1"/>
              </p:cNvPicPr>
              <p:nvPr/>
            </p:nvPicPr>
            <p:blipFill>
              <a:blip r:embed="rId7" cstate="screen"/>
              <a:srcRect/>
              <a:stretch>
                <a:fillRect/>
              </a:stretch>
            </p:blipFill>
            <p:spPr bwMode="auto">
              <a:xfrm>
                <a:off x="6091793" y="2673674"/>
                <a:ext cx="369588" cy="369588"/>
              </a:xfrm>
              <a:prstGeom prst="rect">
                <a:avLst/>
              </a:prstGeom>
              <a:noFill/>
            </p:spPr>
          </p:pic>
          <p:sp>
            <p:nvSpPr>
              <p:cNvPr id="397" name="Text Box 10"/>
              <p:cNvSpPr txBox="1">
                <a:spLocks noChangeArrowheads="1"/>
              </p:cNvSpPr>
              <p:nvPr/>
            </p:nvSpPr>
            <p:spPr bwMode="gray">
              <a:xfrm>
                <a:off x="7638550" y="1846604"/>
                <a:ext cx="1039674" cy="273483"/>
              </a:xfrm>
              <a:prstGeom prst="rect">
                <a:avLst/>
              </a:prstGeom>
              <a:noFill/>
              <a:ln w="9525">
                <a:noFill/>
                <a:miter lim="800000"/>
                <a:headEnd/>
                <a:tailEnd/>
              </a:ln>
            </p:spPr>
            <p:txBody>
              <a:bodyPr wrap="square" lIns="71332" tIns="35666" rIns="71332" bIns="35666">
                <a:spAutoFit/>
              </a:bodyPr>
              <a:lstStyle/>
              <a:p>
                <a:pPr algn="ctr">
                  <a:buNone/>
                </a:pPr>
                <a:r>
                  <a:rPr lang="zh-CN" altLang="en-US" sz="1200" dirty="0" smtClean="0">
                    <a:solidFill>
                      <a:srgbClr val="000000"/>
                    </a:solidFill>
                    <a:latin typeface="+mn-ea"/>
                    <a:ea typeface="+mn-ea"/>
                  </a:rPr>
                  <a:t>应用系统</a:t>
                </a:r>
                <a:endParaRPr lang="zh-CN" altLang="en-US" sz="1200" dirty="0">
                  <a:solidFill>
                    <a:srgbClr val="000000"/>
                  </a:solidFill>
                  <a:latin typeface="+mn-ea"/>
                  <a:ea typeface="+mn-ea"/>
                </a:endParaRPr>
              </a:p>
            </p:txBody>
          </p:sp>
          <p:sp>
            <p:nvSpPr>
              <p:cNvPr id="398" name="AutoShape 23"/>
              <p:cNvSpPr>
                <a:spLocks noChangeArrowheads="1"/>
              </p:cNvSpPr>
              <p:nvPr/>
            </p:nvSpPr>
            <p:spPr bwMode="auto">
              <a:xfrm rot="9492186">
                <a:off x="6947750" y="2935569"/>
                <a:ext cx="1354471" cy="17273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3 w 21600"/>
                  <a:gd name="T13" fmla="*/ 6699 h 21600"/>
                  <a:gd name="T14" fmla="*/ 19083 w 21600"/>
                  <a:gd name="T15" fmla="*/ 14901 h 21600"/>
                </a:gdLst>
                <a:ahLst/>
                <a:cxnLst>
                  <a:cxn ang="T8">
                    <a:pos x="T0" y="T1"/>
                  </a:cxn>
                  <a:cxn ang="T9">
                    <a:pos x="T2" y="T3"/>
                  </a:cxn>
                  <a:cxn ang="T10">
                    <a:pos x="T4" y="T5"/>
                  </a:cxn>
                  <a:cxn ang="T11">
                    <a:pos x="T6" y="T7"/>
                  </a:cxn>
                </a:cxnLst>
                <a:rect l="T12" t="T13" r="T14" b="T15"/>
                <a:pathLst>
                  <a:path w="21600" h="21600">
                    <a:moveTo>
                      <a:pt x="15067" y="0"/>
                    </a:moveTo>
                    <a:lnTo>
                      <a:pt x="15067" y="6669"/>
                    </a:lnTo>
                    <a:lnTo>
                      <a:pt x="3375" y="6669"/>
                    </a:lnTo>
                    <a:lnTo>
                      <a:pt x="3375" y="14931"/>
                    </a:lnTo>
                    <a:lnTo>
                      <a:pt x="15067" y="14931"/>
                    </a:lnTo>
                    <a:lnTo>
                      <a:pt x="15067" y="21600"/>
                    </a:lnTo>
                    <a:lnTo>
                      <a:pt x="21600" y="10800"/>
                    </a:lnTo>
                    <a:close/>
                  </a:path>
                  <a:path w="21600" h="21600">
                    <a:moveTo>
                      <a:pt x="1350" y="6669"/>
                    </a:moveTo>
                    <a:lnTo>
                      <a:pt x="1350" y="14931"/>
                    </a:lnTo>
                    <a:lnTo>
                      <a:pt x="2700" y="14931"/>
                    </a:lnTo>
                    <a:lnTo>
                      <a:pt x="2700" y="6669"/>
                    </a:lnTo>
                    <a:close/>
                  </a:path>
                  <a:path w="21600" h="21600">
                    <a:moveTo>
                      <a:pt x="0" y="6669"/>
                    </a:moveTo>
                    <a:lnTo>
                      <a:pt x="0" y="14931"/>
                    </a:lnTo>
                    <a:lnTo>
                      <a:pt x="675" y="14931"/>
                    </a:lnTo>
                    <a:lnTo>
                      <a:pt x="675" y="6669"/>
                    </a:lnTo>
                    <a:close/>
                  </a:path>
                </a:pathLst>
              </a:custGeom>
              <a:ln>
                <a:solidFill>
                  <a:srgbClr val="00B0F0"/>
                </a:solidFill>
                <a:headEnd/>
                <a:tailEnd/>
              </a:ln>
            </p:spPr>
            <p:style>
              <a:lnRef idx="1">
                <a:schemeClr val="accent2"/>
              </a:lnRef>
              <a:fillRef idx="3">
                <a:schemeClr val="accent2"/>
              </a:fillRef>
              <a:effectRef idx="2">
                <a:schemeClr val="accent2"/>
              </a:effectRef>
              <a:fontRef idx="minor">
                <a:schemeClr val="lt1"/>
              </a:fontRef>
            </p:style>
            <p:txBody>
              <a:bodyPr rot="10800000" wrap="none" anchor="ctr"/>
              <a:lstStyle/>
              <a:p>
                <a:pPr fontAlgn="base">
                  <a:spcBef>
                    <a:spcPct val="0"/>
                  </a:spcBef>
                  <a:spcAft>
                    <a:spcPct val="0"/>
                  </a:spcAft>
                  <a:buNone/>
                </a:pPr>
                <a:endParaRPr lang="en-US" sz="1200" dirty="0">
                  <a:solidFill>
                    <a:srgbClr val="000000"/>
                  </a:solidFill>
                  <a:latin typeface="+mn-ea"/>
                  <a:ea typeface="+mn-ea"/>
                </a:endParaRPr>
              </a:p>
            </p:txBody>
          </p:sp>
          <p:sp>
            <p:nvSpPr>
              <p:cNvPr id="399" name="AutoShape 24"/>
              <p:cNvSpPr>
                <a:spLocks noChangeArrowheads="1"/>
              </p:cNvSpPr>
              <p:nvPr/>
            </p:nvSpPr>
            <p:spPr bwMode="auto">
              <a:xfrm>
                <a:off x="6989163" y="3048379"/>
                <a:ext cx="291758" cy="25758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6 w 21600"/>
                  <a:gd name="T25" fmla="*/ 3157 h 21600"/>
                  <a:gd name="T26" fmla="*/ 18424 w 21600"/>
                  <a:gd name="T27" fmla="*/ 1844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0909"/>
              </a:solidFill>
              <a:ln>
                <a:noFill/>
                <a:headEnd/>
                <a:tailEnd/>
              </a:ln>
            </p:spPr>
            <p:style>
              <a:lnRef idx="2">
                <a:schemeClr val="dk1"/>
              </a:lnRef>
              <a:fillRef idx="1">
                <a:schemeClr val="lt1"/>
              </a:fillRef>
              <a:effectRef idx="0">
                <a:schemeClr val="dk1"/>
              </a:effectRef>
              <a:fontRef idx="minor">
                <a:schemeClr val="dk1"/>
              </a:fontRef>
            </p:style>
            <p:txBody>
              <a:bodyPr wrap="none" anchor="ctr">
                <a:scene3d>
                  <a:camera prst="isometricLeftDown"/>
                  <a:lightRig rig="threePt" dir="t"/>
                </a:scene3d>
              </a:bodyPr>
              <a:lstStyle/>
              <a:p>
                <a:pPr fontAlgn="base">
                  <a:spcBef>
                    <a:spcPct val="0"/>
                  </a:spcBef>
                  <a:spcAft>
                    <a:spcPct val="0"/>
                  </a:spcAft>
                  <a:buNone/>
                </a:pPr>
                <a:endParaRPr lang="en-US" sz="1200" dirty="0">
                  <a:solidFill>
                    <a:srgbClr val="000000"/>
                  </a:solidFill>
                  <a:latin typeface="+mn-ea"/>
                  <a:ea typeface="+mn-ea"/>
                </a:endParaRPr>
              </a:p>
            </p:txBody>
          </p:sp>
          <p:sp>
            <p:nvSpPr>
              <p:cNvPr id="400" name="Line 2"/>
              <p:cNvSpPr>
                <a:spLocks noChangeShapeType="1"/>
              </p:cNvSpPr>
              <p:nvPr/>
            </p:nvSpPr>
            <p:spPr bwMode="auto">
              <a:xfrm flipV="1">
                <a:off x="6122822" y="3299428"/>
                <a:ext cx="922132" cy="290969"/>
              </a:xfrm>
              <a:prstGeom prst="line">
                <a:avLst/>
              </a:prstGeom>
              <a:noFill/>
              <a:ln w="28575">
                <a:solidFill>
                  <a:schemeClr val="tx1"/>
                </a:solidFill>
                <a:prstDash val="dash"/>
                <a:round/>
                <a:headEnd/>
                <a:tailEnd/>
              </a:ln>
            </p:spPr>
            <p:txBody>
              <a:bodyPr lIns="71332" tIns="35666" rIns="71332" bIns="35666"/>
              <a:lstStyle/>
              <a:p>
                <a:pPr algn="ctr">
                  <a:buNone/>
                </a:pPr>
                <a:endParaRPr lang="zh-CN" altLang="en-US" sz="1200" dirty="0">
                  <a:solidFill>
                    <a:srgbClr val="000000"/>
                  </a:solidFill>
                  <a:latin typeface="+mn-ea"/>
                  <a:ea typeface="+mn-ea"/>
                </a:endParaRPr>
              </a:p>
            </p:txBody>
          </p:sp>
        </p:grpSp>
        <p:sp>
          <p:nvSpPr>
            <p:cNvPr id="382" name="Text Box 13"/>
            <p:cNvSpPr txBox="1">
              <a:spLocks noChangeArrowheads="1"/>
            </p:cNvSpPr>
            <p:nvPr/>
          </p:nvSpPr>
          <p:spPr bwMode="gray">
            <a:xfrm>
              <a:off x="7645736" y="3989536"/>
              <a:ext cx="903903" cy="307978"/>
            </a:xfrm>
            <a:prstGeom prst="rect">
              <a:avLst/>
            </a:prstGeom>
            <a:noFill/>
            <a:ln w="9525">
              <a:noFill/>
              <a:miter lim="800000"/>
              <a:headEnd/>
              <a:tailEnd/>
            </a:ln>
            <a:scene3d>
              <a:camera prst="isometricRightUp"/>
              <a:lightRig rig="threePt" dir="t"/>
            </a:scene3d>
            <a:sp3d/>
          </p:spPr>
          <p:txBody>
            <a:bodyPr wrap="square" lIns="71285" tIns="35643" rIns="71285" bIns="35643">
              <a:spAutoFit/>
              <a:flatTx/>
            </a:bodyPr>
            <a:lstStyle/>
            <a:p>
              <a:pPr algn="ctr">
                <a:buNone/>
              </a:pPr>
              <a:r>
                <a:rPr lang="zh-CN" altLang="en-US" sz="1200" dirty="0" smtClean="0">
                  <a:solidFill>
                    <a:srgbClr val="000000"/>
                  </a:solidFill>
                  <a:latin typeface="+mn-ea"/>
                  <a:ea typeface="+mn-ea"/>
                </a:rPr>
                <a:t>接入网关</a:t>
              </a:r>
              <a:endParaRPr lang="zh-CN" altLang="en-US" sz="1200" dirty="0">
                <a:solidFill>
                  <a:srgbClr val="000000"/>
                </a:solidFill>
                <a:latin typeface="+mn-ea"/>
                <a:ea typeface="+mn-ea"/>
              </a:endParaRPr>
            </a:p>
          </p:txBody>
        </p:sp>
      </p:grpSp>
      <p:grpSp>
        <p:nvGrpSpPr>
          <p:cNvPr id="81" name="组合 142"/>
          <p:cNvGrpSpPr/>
          <p:nvPr/>
        </p:nvGrpSpPr>
        <p:grpSpPr>
          <a:xfrm>
            <a:off x="6762400" y="3479429"/>
            <a:ext cx="513359" cy="411053"/>
            <a:chOff x="7089459" y="3598864"/>
            <a:chExt cx="134937" cy="100014"/>
          </a:xfrm>
        </p:grpSpPr>
        <p:sp>
          <p:nvSpPr>
            <p:cNvPr id="82"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3"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4"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5"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18" name="组合 142"/>
          <p:cNvGrpSpPr/>
          <p:nvPr/>
        </p:nvGrpSpPr>
        <p:grpSpPr>
          <a:xfrm>
            <a:off x="7345291" y="3710853"/>
            <a:ext cx="513359" cy="411053"/>
            <a:chOff x="7089459" y="3598864"/>
            <a:chExt cx="134937" cy="100014"/>
          </a:xfrm>
        </p:grpSpPr>
        <p:sp>
          <p:nvSpPr>
            <p:cNvPr id="119"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20"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21"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22"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23" name="组合 142"/>
          <p:cNvGrpSpPr/>
          <p:nvPr/>
        </p:nvGrpSpPr>
        <p:grpSpPr>
          <a:xfrm>
            <a:off x="7982156" y="3918662"/>
            <a:ext cx="513359" cy="411053"/>
            <a:chOff x="7089459" y="3598864"/>
            <a:chExt cx="134937" cy="100014"/>
          </a:xfrm>
        </p:grpSpPr>
        <p:sp>
          <p:nvSpPr>
            <p:cNvPr id="124"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25"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26"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27"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28" name="组合 142"/>
          <p:cNvGrpSpPr/>
          <p:nvPr/>
        </p:nvGrpSpPr>
        <p:grpSpPr>
          <a:xfrm>
            <a:off x="1996717" y="3328508"/>
            <a:ext cx="513359" cy="411053"/>
            <a:chOff x="7089459" y="3598864"/>
            <a:chExt cx="134937" cy="100014"/>
          </a:xfrm>
        </p:grpSpPr>
        <p:sp>
          <p:nvSpPr>
            <p:cNvPr id="129"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0"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1"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2"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33" name="组合 142"/>
          <p:cNvGrpSpPr/>
          <p:nvPr/>
        </p:nvGrpSpPr>
        <p:grpSpPr>
          <a:xfrm>
            <a:off x="2558139" y="3568329"/>
            <a:ext cx="513359" cy="411053"/>
            <a:chOff x="7089459" y="3598864"/>
            <a:chExt cx="134937" cy="100014"/>
          </a:xfrm>
        </p:grpSpPr>
        <p:sp>
          <p:nvSpPr>
            <p:cNvPr id="134"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5"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6"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7"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71" name="组合 142"/>
          <p:cNvGrpSpPr/>
          <p:nvPr/>
        </p:nvGrpSpPr>
        <p:grpSpPr>
          <a:xfrm>
            <a:off x="3211871" y="3804792"/>
            <a:ext cx="513359" cy="411053"/>
            <a:chOff x="7089459" y="3598864"/>
            <a:chExt cx="134937" cy="100014"/>
          </a:xfrm>
        </p:grpSpPr>
        <p:sp>
          <p:nvSpPr>
            <p:cNvPr id="172"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73"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74"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75"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pic>
        <p:nvPicPr>
          <p:cNvPr id="2" name="图片 1"/>
          <p:cNvPicPr>
            <a:picLocks noChangeAspect="1"/>
          </p:cNvPicPr>
          <p:nvPr/>
        </p:nvPicPr>
        <p:blipFill rotWithShape="1">
          <a:blip r:embed="rId8" cstate="print">
            <a:extLst>
              <a:ext uri="{28A0092B-C50C-407E-A947-70E740481C1C}">
                <a14:useLocalDpi xmlns:a14="http://schemas.microsoft.com/office/drawing/2010/main" val="0"/>
              </a:ext>
            </a:extLst>
          </a:blip>
          <a:srcRect l="70412" t="8173" r="8421" b="70914"/>
          <a:stretch/>
        </p:blipFill>
        <p:spPr>
          <a:xfrm>
            <a:off x="3651153" y="3658749"/>
            <a:ext cx="200204" cy="193054"/>
          </a:xfrm>
          <a:prstGeom prst="rect">
            <a:avLst/>
          </a:prstGeom>
        </p:spPr>
      </p:pic>
      <p:pic>
        <p:nvPicPr>
          <p:cNvPr id="177" name="图片 176"/>
          <p:cNvPicPr>
            <a:picLocks noChangeAspect="1"/>
          </p:cNvPicPr>
          <p:nvPr/>
        </p:nvPicPr>
        <p:blipFill rotWithShape="1">
          <a:blip r:embed="rId8" cstate="print">
            <a:extLst>
              <a:ext uri="{28A0092B-C50C-407E-A947-70E740481C1C}">
                <a14:useLocalDpi xmlns:a14="http://schemas.microsoft.com/office/drawing/2010/main" val="0"/>
              </a:ext>
            </a:extLst>
          </a:blip>
          <a:srcRect l="70412" t="8173" r="8421" b="70914"/>
          <a:stretch/>
        </p:blipFill>
        <p:spPr>
          <a:xfrm>
            <a:off x="3001635" y="3455697"/>
            <a:ext cx="200204" cy="193054"/>
          </a:xfrm>
          <a:prstGeom prst="rect">
            <a:avLst/>
          </a:prstGeom>
        </p:spPr>
      </p:pic>
      <p:pic>
        <p:nvPicPr>
          <p:cNvPr id="178" name="图片 177"/>
          <p:cNvPicPr>
            <a:picLocks noChangeAspect="1"/>
          </p:cNvPicPr>
          <p:nvPr/>
        </p:nvPicPr>
        <p:blipFill rotWithShape="1">
          <a:blip r:embed="rId8" cstate="print">
            <a:extLst>
              <a:ext uri="{28A0092B-C50C-407E-A947-70E740481C1C}">
                <a14:useLocalDpi xmlns:a14="http://schemas.microsoft.com/office/drawing/2010/main" val="0"/>
              </a:ext>
            </a:extLst>
          </a:blip>
          <a:srcRect l="70412" t="8173" r="8421" b="70914"/>
          <a:stretch/>
        </p:blipFill>
        <p:spPr>
          <a:xfrm>
            <a:off x="2455032" y="3239221"/>
            <a:ext cx="200204" cy="193054"/>
          </a:xfrm>
          <a:prstGeom prst="rect">
            <a:avLst/>
          </a:prstGeom>
        </p:spPr>
      </p:pic>
      <p:pic>
        <p:nvPicPr>
          <p:cNvPr id="179" name="图片 178"/>
          <p:cNvPicPr>
            <a:picLocks noChangeAspect="1"/>
          </p:cNvPicPr>
          <p:nvPr/>
        </p:nvPicPr>
        <p:blipFill rotWithShape="1">
          <a:blip r:embed="rId8" cstate="print">
            <a:extLst>
              <a:ext uri="{28A0092B-C50C-407E-A947-70E740481C1C}">
                <a14:useLocalDpi xmlns:a14="http://schemas.microsoft.com/office/drawing/2010/main" val="0"/>
              </a:ext>
            </a:extLst>
          </a:blip>
          <a:srcRect l="70412" t="8173" r="8421" b="70914"/>
          <a:stretch/>
        </p:blipFill>
        <p:spPr>
          <a:xfrm>
            <a:off x="4844445" y="3177010"/>
            <a:ext cx="200204" cy="193054"/>
          </a:xfrm>
          <a:prstGeom prst="rect">
            <a:avLst/>
          </a:prstGeom>
        </p:spPr>
      </p:pic>
      <p:grpSp>
        <p:nvGrpSpPr>
          <p:cNvPr id="180" name="组合 18396"/>
          <p:cNvGrpSpPr/>
          <p:nvPr/>
        </p:nvGrpSpPr>
        <p:grpSpPr>
          <a:xfrm>
            <a:off x="4483183" y="2785639"/>
            <a:ext cx="352576" cy="545396"/>
            <a:chOff x="1463676" y="588963"/>
            <a:chExt cx="274638" cy="638175"/>
          </a:xfrm>
          <a:solidFill>
            <a:srgbClr val="3C3C3B"/>
          </a:solidFill>
        </p:grpSpPr>
        <p:sp>
          <p:nvSpPr>
            <p:cNvPr id="18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8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8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8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8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8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8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8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8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9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9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9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9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9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9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9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9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9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9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0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0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0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0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0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0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pic>
        <p:nvPicPr>
          <p:cNvPr id="254" name="图片 253"/>
          <p:cNvPicPr>
            <a:picLocks noChangeAspect="1"/>
          </p:cNvPicPr>
          <p:nvPr/>
        </p:nvPicPr>
        <p:blipFill rotWithShape="1">
          <a:blip r:embed="rId8" cstate="print">
            <a:extLst>
              <a:ext uri="{28A0092B-C50C-407E-A947-70E740481C1C}">
                <a14:useLocalDpi xmlns:a14="http://schemas.microsoft.com/office/drawing/2010/main" val="0"/>
              </a:ext>
            </a:extLst>
          </a:blip>
          <a:srcRect l="70412" t="8173" r="8421" b="70914"/>
          <a:stretch/>
        </p:blipFill>
        <p:spPr>
          <a:xfrm>
            <a:off x="10515712" y="3164889"/>
            <a:ext cx="200204" cy="193054"/>
          </a:xfrm>
          <a:prstGeom prst="rect">
            <a:avLst/>
          </a:prstGeom>
        </p:spPr>
      </p:pic>
      <p:grpSp>
        <p:nvGrpSpPr>
          <p:cNvPr id="255" name="组合 18396"/>
          <p:cNvGrpSpPr/>
          <p:nvPr/>
        </p:nvGrpSpPr>
        <p:grpSpPr>
          <a:xfrm>
            <a:off x="10154450" y="2773518"/>
            <a:ext cx="352576" cy="545396"/>
            <a:chOff x="1463676" y="588963"/>
            <a:chExt cx="274638" cy="638175"/>
          </a:xfrm>
          <a:solidFill>
            <a:srgbClr val="3C3C3B"/>
          </a:solidFill>
        </p:grpSpPr>
        <p:sp>
          <p:nvSpPr>
            <p:cNvPr id="256"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257"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258"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259"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60"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61"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62"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63"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64"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65"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66"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67"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68"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69"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70"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71"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72"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73"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74"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75"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76"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77"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78"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79"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80"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pic>
        <p:nvPicPr>
          <p:cNvPr id="281" name="图片 280"/>
          <p:cNvPicPr>
            <a:picLocks noChangeAspect="1"/>
          </p:cNvPicPr>
          <p:nvPr/>
        </p:nvPicPr>
        <p:blipFill rotWithShape="1">
          <a:blip r:embed="rId8" cstate="print">
            <a:extLst>
              <a:ext uri="{28A0092B-C50C-407E-A947-70E740481C1C}">
                <a14:useLocalDpi xmlns:a14="http://schemas.microsoft.com/office/drawing/2010/main" val="0"/>
              </a:ext>
            </a:extLst>
          </a:blip>
          <a:srcRect l="70412" t="8173" r="8421" b="70914"/>
          <a:stretch/>
        </p:blipFill>
        <p:spPr>
          <a:xfrm>
            <a:off x="9226984" y="3304166"/>
            <a:ext cx="200204" cy="193054"/>
          </a:xfrm>
          <a:prstGeom prst="rect">
            <a:avLst/>
          </a:prstGeom>
        </p:spPr>
      </p:pic>
      <p:pic>
        <p:nvPicPr>
          <p:cNvPr id="282" name="图片 281"/>
          <p:cNvPicPr>
            <a:picLocks noChangeAspect="1"/>
          </p:cNvPicPr>
          <p:nvPr/>
        </p:nvPicPr>
        <p:blipFill rotWithShape="1">
          <a:blip r:embed="rId8" cstate="print">
            <a:extLst>
              <a:ext uri="{28A0092B-C50C-407E-A947-70E740481C1C}">
                <a14:useLocalDpi xmlns:a14="http://schemas.microsoft.com/office/drawing/2010/main" val="0"/>
              </a:ext>
            </a:extLst>
          </a:blip>
          <a:srcRect l="70412" t="8173" r="8421" b="70914"/>
          <a:stretch/>
        </p:blipFill>
        <p:spPr>
          <a:xfrm>
            <a:off x="8883716" y="3251484"/>
            <a:ext cx="200204" cy="193054"/>
          </a:xfrm>
          <a:prstGeom prst="rect">
            <a:avLst/>
          </a:prstGeom>
        </p:spPr>
      </p:pic>
      <p:sp>
        <p:nvSpPr>
          <p:cNvPr id="285" name="AutoShape 3"/>
          <p:cNvSpPr>
            <a:spLocks noChangeArrowheads="1"/>
          </p:cNvSpPr>
          <p:nvPr/>
        </p:nvSpPr>
        <p:spPr bwMode="gray">
          <a:xfrm>
            <a:off x="7626810" y="1771380"/>
            <a:ext cx="2109977" cy="487680"/>
          </a:xfrm>
          <a:prstGeom prst="roundRect">
            <a:avLst>
              <a:gd name="adj" fmla="val 50000"/>
            </a:avLst>
          </a:prstGeom>
          <a:solidFill>
            <a:srgbClr val="00B0F0"/>
          </a:solidFill>
          <a:ln w="57150" algn="ctr">
            <a:noFill/>
            <a:round/>
            <a:headEnd/>
            <a:tailEnd/>
          </a:ln>
        </p:spPr>
        <p:txBody>
          <a:bodyPr wrap="none" lIns="83382" tIns="41691" rIns="83382" bIns="41691" anchor="ctr"/>
          <a:lstStyle/>
          <a:p>
            <a:pPr algn="ctr" eaLnBrk="0" hangingPunct="0">
              <a:buClr>
                <a:srgbClr val="FF3300"/>
              </a:buClr>
              <a:buSzPct val="115000"/>
            </a:pPr>
            <a:r>
              <a:rPr lang="zh-CN" altLang="en-US" sz="1400" dirty="0">
                <a:latin typeface="+mn-ea"/>
                <a:ea typeface="+mn-ea"/>
              </a:rPr>
              <a:t>应用与数据被集中</a:t>
            </a:r>
            <a:r>
              <a:rPr lang="zh-CN" altLang="en-US" sz="1400" dirty="0" smtClean="0">
                <a:latin typeface="+mn-ea"/>
                <a:ea typeface="+mn-ea"/>
              </a:rPr>
              <a:t>管理</a:t>
            </a:r>
            <a:endParaRPr lang="en-US" altLang="zh-CN" sz="1400" dirty="0">
              <a:latin typeface="+mn-ea"/>
              <a:ea typeface="+mn-ea"/>
            </a:endParaRPr>
          </a:p>
        </p:txBody>
      </p:sp>
    </p:spTree>
    <p:extLst>
      <p:ext uri="{BB962C8B-B14F-4D97-AF65-F5344CB8AC3E}">
        <p14:creationId xmlns:p14="http://schemas.microsoft.com/office/powerpoint/2010/main" val="2730193614"/>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传输通道加密，防止监听窃取</a:t>
            </a:r>
            <a:endParaRPr lang="zh-CN" altLang="en-US" dirty="0" smtClean="0"/>
          </a:p>
        </p:txBody>
      </p:sp>
      <p:sp>
        <p:nvSpPr>
          <p:cNvPr id="3" name="文本占位符 2"/>
          <p:cNvSpPr>
            <a:spLocks noGrp="1"/>
          </p:cNvSpPr>
          <p:nvPr>
            <p:ph type="body" sz="quarter" idx="10"/>
          </p:nvPr>
        </p:nvSpPr>
        <p:spPr/>
        <p:txBody>
          <a:bodyPr/>
          <a:lstStyle/>
          <a:p>
            <a:pPr marL="301625" lvl="1" indent="-301625" algn="just">
              <a:buClr>
                <a:schemeClr val="bg1">
                  <a:lumMod val="50000"/>
                </a:schemeClr>
              </a:buClr>
              <a:buSzPct val="60000"/>
              <a:buFont typeface="Wingdings" pitchFamily="2" charset="2"/>
              <a:buChar char="l"/>
            </a:pPr>
            <a:r>
              <a:rPr lang="zh-CN" altLang="en-US" sz="2200" dirty="0">
                <a:latin typeface="+mn-ea"/>
                <a:cs typeface="Arial" panose="020B0604020202020204" pitchFamily="34" charset="0"/>
              </a:rPr>
              <a:t>管理</a:t>
            </a:r>
            <a:r>
              <a:rPr lang="en-US" altLang="zh-CN" sz="2200" dirty="0">
                <a:latin typeface="+mn-ea"/>
                <a:cs typeface="Arial" panose="020B0604020202020204" pitchFamily="34" charset="0"/>
              </a:rPr>
              <a:t>Portal over </a:t>
            </a:r>
            <a:r>
              <a:rPr lang="en-US" altLang="zh-CN" sz="2200" dirty="0" smtClean="0">
                <a:latin typeface="+mn-ea"/>
                <a:cs typeface="Arial" panose="020B0604020202020204" pitchFamily="34" charset="0"/>
              </a:rPr>
              <a:t>HTTPS</a:t>
            </a:r>
            <a:endParaRPr lang="en-US" altLang="zh-CN" dirty="0" smtClean="0"/>
          </a:p>
          <a:p>
            <a:pPr lvl="1">
              <a:defRPr/>
            </a:pPr>
            <a:r>
              <a:rPr lang="zh-CN" altLang="en-US" sz="1800" dirty="0"/>
              <a:t>用户通过</a:t>
            </a:r>
            <a:r>
              <a:rPr lang="en-US" altLang="zh-CN" sz="1800" dirty="0"/>
              <a:t>portal</a:t>
            </a:r>
            <a:r>
              <a:rPr lang="zh-CN" altLang="en-US" sz="1800" dirty="0"/>
              <a:t>界面的访问传输通道都是加密的</a:t>
            </a:r>
            <a:endParaRPr lang="en-US" altLang="zh-CN" sz="1800" dirty="0"/>
          </a:p>
          <a:p>
            <a:pPr marL="301625" lvl="1" indent="-301625" algn="just">
              <a:buClr>
                <a:schemeClr val="bg1">
                  <a:lumMod val="50000"/>
                </a:schemeClr>
              </a:buClr>
              <a:buSzPct val="60000"/>
              <a:buFont typeface="Wingdings" pitchFamily="2" charset="2"/>
              <a:buChar char="l"/>
              <a:defRPr/>
            </a:pPr>
            <a:r>
              <a:rPr lang="en-US" altLang="zh-CN" sz="2200" dirty="0">
                <a:latin typeface="+mn-ea"/>
                <a:cs typeface="Arial" panose="020B0604020202020204" pitchFamily="34" charset="0"/>
              </a:rPr>
              <a:t>HDP over SSL</a:t>
            </a:r>
          </a:p>
          <a:p>
            <a:pPr lvl="1">
              <a:defRPr/>
            </a:pPr>
            <a:r>
              <a:rPr lang="zh-CN" altLang="zh-CN" sz="1800" dirty="0"/>
              <a:t>管理面信任域与非信任域之间全部</a:t>
            </a:r>
            <a:r>
              <a:rPr lang="en-US" altLang="zh-CN" sz="1800" dirty="0"/>
              <a:t>SSL</a:t>
            </a:r>
            <a:r>
              <a:rPr lang="zh-CN" altLang="zh-CN" sz="1800" dirty="0"/>
              <a:t>加密</a:t>
            </a:r>
            <a:endParaRPr lang="en-US" altLang="zh-CN" sz="1800" dirty="0"/>
          </a:p>
          <a:p>
            <a:pPr lvl="1">
              <a:defRPr/>
            </a:pPr>
            <a:endParaRPr lang="en-US" altLang="zh-CN" sz="1800" dirty="0"/>
          </a:p>
        </p:txBody>
      </p:sp>
      <p:grpSp>
        <p:nvGrpSpPr>
          <p:cNvPr id="108" name="组合 87"/>
          <p:cNvGrpSpPr/>
          <p:nvPr/>
        </p:nvGrpSpPr>
        <p:grpSpPr>
          <a:xfrm>
            <a:off x="5663952" y="3912723"/>
            <a:ext cx="3607086" cy="2008655"/>
            <a:chOff x="4882393" y="2334482"/>
            <a:chExt cx="3782062" cy="2410386"/>
          </a:xfrm>
        </p:grpSpPr>
        <p:grpSp>
          <p:nvGrpSpPr>
            <p:cNvPr id="109" name="组合 50"/>
            <p:cNvGrpSpPr/>
            <p:nvPr/>
          </p:nvGrpSpPr>
          <p:grpSpPr>
            <a:xfrm>
              <a:off x="4882393" y="2334482"/>
              <a:ext cx="3782062" cy="2410386"/>
              <a:chOff x="4485204" y="1846604"/>
              <a:chExt cx="4193020" cy="2140020"/>
            </a:xfrm>
          </p:grpSpPr>
          <p:sp>
            <p:nvSpPr>
              <p:cNvPr id="118" name="Line 2"/>
              <p:cNvSpPr>
                <a:spLocks noChangeShapeType="1"/>
              </p:cNvSpPr>
              <p:nvPr/>
            </p:nvSpPr>
            <p:spPr bwMode="auto">
              <a:xfrm flipV="1">
                <a:off x="4693177" y="2841490"/>
                <a:ext cx="1026643" cy="285223"/>
              </a:xfrm>
              <a:prstGeom prst="line">
                <a:avLst/>
              </a:prstGeom>
              <a:noFill/>
              <a:ln w="28575">
                <a:solidFill>
                  <a:schemeClr val="tx1"/>
                </a:solidFill>
                <a:prstDash val="dash"/>
                <a:round/>
                <a:headEnd/>
                <a:tailEnd/>
              </a:ln>
            </p:spPr>
            <p:txBody>
              <a:bodyPr lIns="71332" tIns="35666" rIns="71332" bIns="35666"/>
              <a:lstStyle/>
              <a:p>
                <a:pPr algn="ctr"/>
                <a:endParaRPr lang="zh-CN" altLang="en-US" sz="1200" dirty="0">
                  <a:solidFill>
                    <a:srgbClr val="000000"/>
                  </a:solidFill>
                  <a:latin typeface="+mn-ea"/>
                  <a:ea typeface="+mn-ea"/>
                </a:endParaRPr>
              </a:p>
            </p:txBody>
          </p:sp>
          <p:sp>
            <p:nvSpPr>
              <p:cNvPr id="121" name="Line 2"/>
              <p:cNvSpPr>
                <a:spLocks noChangeShapeType="1"/>
              </p:cNvSpPr>
              <p:nvPr/>
            </p:nvSpPr>
            <p:spPr bwMode="auto">
              <a:xfrm flipV="1">
                <a:off x="7195654" y="2632538"/>
                <a:ext cx="924339" cy="245712"/>
              </a:xfrm>
              <a:prstGeom prst="line">
                <a:avLst/>
              </a:prstGeom>
              <a:noFill/>
              <a:ln w="28575">
                <a:solidFill>
                  <a:schemeClr val="tx1"/>
                </a:solidFill>
                <a:prstDash val="dash"/>
                <a:round/>
                <a:headEnd/>
                <a:tailEnd/>
              </a:ln>
            </p:spPr>
            <p:txBody>
              <a:bodyPr lIns="71332" tIns="35666" rIns="71332" bIns="35666"/>
              <a:lstStyle/>
              <a:p>
                <a:pPr algn="ctr">
                  <a:buNone/>
                </a:pPr>
                <a:endParaRPr lang="zh-CN" altLang="en-US" sz="1200" dirty="0">
                  <a:solidFill>
                    <a:srgbClr val="000000"/>
                  </a:solidFill>
                  <a:latin typeface="+mn-ea"/>
                  <a:ea typeface="+mn-ea"/>
                </a:endParaRPr>
              </a:p>
            </p:txBody>
          </p:sp>
          <p:sp>
            <p:nvSpPr>
              <p:cNvPr id="122" name="Line 2"/>
              <p:cNvSpPr>
                <a:spLocks noChangeShapeType="1"/>
              </p:cNvSpPr>
              <p:nvPr/>
            </p:nvSpPr>
            <p:spPr bwMode="auto">
              <a:xfrm flipV="1">
                <a:off x="5368442" y="3107196"/>
                <a:ext cx="924339" cy="245712"/>
              </a:xfrm>
              <a:prstGeom prst="line">
                <a:avLst/>
              </a:prstGeom>
              <a:noFill/>
              <a:ln w="28575">
                <a:solidFill>
                  <a:schemeClr val="tx1"/>
                </a:solidFill>
                <a:prstDash val="dash"/>
                <a:round/>
                <a:headEnd/>
                <a:tailEnd/>
              </a:ln>
            </p:spPr>
            <p:txBody>
              <a:bodyPr lIns="71332" tIns="35666" rIns="71332" bIns="35666"/>
              <a:lstStyle/>
              <a:p>
                <a:pPr algn="ctr"/>
                <a:endParaRPr lang="zh-CN" altLang="en-US" sz="1200" dirty="0">
                  <a:solidFill>
                    <a:srgbClr val="000000"/>
                  </a:solidFill>
                  <a:latin typeface="+mn-ea"/>
                  <a:ea typeface="+mn-ea"/>
                </a:endParaRPr>
              </a:p>
            </p:txBody>
          </p:sp>
          <p:pic>
            <p:nvPicPr>
              <p:cNvPr id="124" name="Picture 3" descr="virt-diagram"/>
              <p:cNvPicPr>
                <a:picLocks noChangeAspect="1" noChangeArrowheads="1"/>
              </p:cNvPicPr>
              <p:nvPr/>
            </p:nvPicPr>
            <p:blipFill>
              <a:blip r:embed="rId3" cstate="print"/>
              <a:srcRect/>
              <a:stretch>
                <a:fillRect/>
              </a:stretch>
            </p:blipFill>
            <p:spPr bwMode="auto">
              <a:xfrm>
                <a:off x="5614112" y="2600774"/>
                <a:ext cx="2321002" cy="720800"/>
              </a:xfrm>
              <a:prstGeom prst="rect">
                <a:avLst/>
              </a:prstGeom>
              <a:ln>
                <a:noFill/>
              </a:ln>
              <a:effectLst>
                <a:outerShdw blurRad="292100" dist="139700" dir="2700000" algn="tl" rotWithShape="0">
                  <a:srgbClr val="333333">
                    <a:alpha val="65000"/>
                  </a:srgbClr>
                </a:outerShdw>
              </a:effectLst>
            </p:spPr>
          </p:pic>
          <p:sp>
            <p:nvSpPr>
              <p:cNvPr id="126" name="Text Box 10"/>
              <p:cNvSpPr txBox="1">
                <a:spLocks noChangeArrowheads="1"/>
              </p:cNvSpPr>
              <p:nvPr/>
            </p:nvSpPr>
            <p:spPr bwMode="gray">
              <a:xfrm>
                <a:off x="6496049" y="2186030"/>
                <a:ext cx="1108707" cy="273483"/>
              </a:xfrm>
              <a:prstGeom prst="rect">
                <a:avLst/>
              </a:prstGeom>
              <a:noFill/>
              <a:ln w="9525">
                <a:noFill/>
                <a:miter lim="800000"/>
                <a:headEnd/>
                <a:tailEnd/>
              </a:ln>
            </p:spPr>
            <p:txBody>
              <a:bodyPr wrap="square" lIns="71332" tIns="35666" rIns="71332" bIns="35666">
                <a:spAutoFit/>
              </a:bodyPr>
              <a:lstStyle/>
              <a:p>
                <a:pPr algn="ctr">
                  <a:buNone/>
                </a:pPr>
                <a:r>
                  <a:rPr lang="zh-CN" altLang="en-US" sz="1200" dirty="0" smtClean="0">
                    <a:solidFill>
                      <a:srgbClr val="000000"/>
                    </a:solidFill>
                    <a:latin typeface="+mn-ea"/>
                    <a:ea typeface="+mn-ea"/>
                  </a:rPr>
                  <a:t>虚拟桌面</a:t>
                </a:r>
                <a:endParaRPr lang="zh-CN" altLang="en-US" sz="1200" dirty="0">
                  <a:solidFill>
                    <a:srgbClr val="000000"/>
                  </a:solidFill>
                  <a:latin typeface="+mn-ea"/>
                  <a:ea typeface="+mn-ea"/>
                </a:endParaRPr>
              </a:p>
            </p:txBody>
          </p:sp>
          <p:pic>
            <p:nvPicPr>
              <p:cNvPr id="127" name="Picture 13" descr="appHTMLweb"/>
              <p:cNvPicPr>
                <a:picLocks noChangeAspect="1" noChangeArrowheads="1"/>
              </p:cNvPicPr>
              <p:nvPr/>
            </p:nvPicPr>
            <p:blipFill>
              <a:blip r:embed="rId4" cstate="print"/>
              <a:srcRect/>
              <a:stretch>
                <a:fillRect/>
              </a:stretch>
            </p:blipFill>
            <p:spPr bwMode="auto">
              <a:xfrm>
                <a:off x="6583872" y="2460165"/>
                <a:ext cx="260779" cy="348911"/>
              </a:xfrm>
              <a:prstGeom prst="rect">
                <a:avLst/>
              </a:prstGeom>
              <a:noFill/>
              <a:ln w="9525">
                <a:noFill/>
                <a:miter lim="800000"/>
                <a:headEnd/>
                <a:tailEnd/>
              </a:ln>
            </p:spPr>
          </p:pic>
          <p:pic>
            <p:nvPicPr>
              <p:cNvPr id="128" name="Picture 15"/>
              <p:cNvPicPr>
                <a:picLocks noChangeAspect="1" noChangeArrowheads="1"/>
              </p:cNvPicPr>
              <p:nvPr/>
            </p:nvPicPr>
            <p:blipFill>
              <a:blip r:embed="rId5" cstate="print"/>
              <a:srcRect/>
              <a:stretch>
                <a:fillRect/>
              </a:stretch>
            </p:blipFill>
            <p:spPr bwMode="auto">
              <a:xfrm>
                <a:off x="6891102" y="2555993"/>
                <a:ext cx="260779" cy="348911"/>
              </a:xfrm>
              <a:prstGeom prst="rect">
                <a:avLst/>
              </a:prstGeom>
              <a:noFill/>
              <a:ln w="9525">
                <a:noFill/>
                <a:miter lim="800000"/>
                <a:headEnd/>
                <a:tailEnd/>
              </a:ln>
            </p:spPr>
          </p:pic>
          <p:sp>
            <p:nvSpPr>
              <p:cNvPr id="129" name="Text Box 13"/>
              <p:cNvSpPr txBox="1">
                <a:spLocks noChangeArrowheads="1"/>
              </p:cNvSpPr>
              <p:nvPr/>
            </p:nvSpPr>
            <p:spPr bwMode="gray">
              <a:xfrm>
                <a:off x="4485204" y="3713141"/>
                <a:ext cx="750650" cy="273483"/>
              </a:xfrm>
              <a:prstGeom prst="rect">
                <a:avLst/>
              </a:prstGeom>
              <a:noFill/>
              <a:ln w="9525">
                <a:noFill/>
                <a:miter lim="800000"/>
                <a:headEnd/>
                <a:tailEnd/>
              </a:ln>
            </p:spPr>
            <p:txBody>
              <a:bodyPr wrap="square" lIns="71332" tIns="35666" rIns="71332" bIns="35666">
                <a:spAutoFit/>
              </a:bodyPr>
              <a:lstStyle/>
              <a:p>
                <a:pPr algn="ctr">
                  <a:buNone/>
                </a:pPr>
                <a:r>
                  <a:rPr lang="zh-CN" altLang="en-US" sz="1200" dirty="0" smtClean="0">
                    <a:solidFill>
                      <a:srgbClr val="000000"/>
                    </a:solidFill>
                    <a:latin typeface="+mn-ea"/>
                    <a:ea typeface="+mn-ea"/>
                  </a:rPr>
                  <a:t>瘦终</a:t>
                </a:r>
                <a:r>
                  <a:rPr lang="zh-CN" altLang="en-US" sz="1200" dirty="0">
                    <a:solidFill>
                      <a:srgbClr val="000000"/>
                    </a:solidFill>
                    <a:latin typeface="+mn-ea"/>
                    <a:ea typeface="+mn-ea"/>
                  </a:rPr>
                  <a:t>端</a:t>
                </a:r>
              </a:p>
            </p:txBody>
          </p:sp>
          <p:pic>
            <p:nvPicPr>
              <p:cNvPr id="130" name="Picture 8" descr="F:\PIC\16：10_PPT_pic\ICOS\network-firewall-icon.png"/>
              <p:cNvPicPr>
                <a:picLocks noChangeAspect="1" noChangeArrowheads="1"/>
              </p:cNvPicPr>
              <p:nvPr/>
            </p:nvPicPr>
            <p:blipFill>
              <a:blip r:embed="rId6" cstate="screen"/>
              <a:srcRect/>
              <a:stretch>
                <a:fillRect/>
              </a:stretch>
            </p:blipFill>
            <p:spPr bwMode="auto">
              <a:xfrm>
                <a:off x="6091793" y="2673674"/>
                <a:ext cx="369588" cy="369588"/>
              </a:xfrm>
              <a:prstGeom prst="rect">
                <a:avLst/>
              </a:prstGeom>
              <a:noFill/>
            </p:spPr>
          </p:pic>
          <p:sp>
            <p:nvSpPr>
              <p:cNvPr id="131" name="Text Box 10"/>
              <p:cNvSpPr txBox="1">
                <a:spLocks noChangeArrowheads="1"/>
              </p:cNvSpPr>
              <p:nvPr/>
            </p:nvSpPr>
            <p:spPr bwMode="gray">
              <a:xfrm>
                <a:off x="7638550" y="1846604"/>
                <a:ext cx="1039674" cy="273483"/>
              </a:xfrm>
              <a:prstGeom prst="rect">
                <a:avLst/>
              </a:prstGeom>
              <a:noFill/>
              <a:ln w="9525">
                <a:noFill/>
                <a:miter lim="800000"/>
                <a:headEnd/>
                <a:tailEnd/>
              </a:ln>
            </p:spPr>
            <p:txBody>
              <a:bodyPr wrap="square" lIns="71332" tIns="35666" rIns="71332" bIns="35666">
                <a:spAutoFit/>
              </a:bodyPr>
              <a:lstStyle/>
              <a:p>
                <a:pPr algn="ctr">
                  <a:buNone/>
                </a:pPr>
                <a:r>
                  <a:rPr lang="zh-CN" altLang="en-US" sz="1200" dirty="0" smtClean="0">
                    <a:solidFill>
                      <a:srgbClr val="000000"/>
                    </a:solidFill>
                    <a:latin typeface="+mn-ea"/>
                    <a:ea typeface="+mn-ea"/>
                  </a:rPr>
                  <a:t>应用系统</a:t>
                </a:r>
                <a:endParaRPr lang="zh-CN" altLang="en-US" sz="1200" dirty="0">
                  <a:solidFill>
                    <a:srgbClr val="000000"/>
                  </a:solidFill>
                  <a:latin typeface="+mn-ea"/>
                  <a:ea typeface="+mn-ea"/>
                </a:endParaRPr>
              </a:p>
            </p:txBody>
          </p:sp>
          <p:sp>
            <p:nvSpPr>
              <p:cNvPr id="134" name="Line 2"/>
              <p:cNvSpPr>
                <a:spLocks noChangeShapeType="1"/>
              </p:cNvSpPr>
              <p:nvPr/>
            </p:nvSpPr>
            <p:spPr bwMode="auto">
              <a:xfrm flipV="1">
                <a:off x="6122822" y="3299428"/>
                <a:ext cx="922132" cy="290969"/>
              </a:xfrm>
              <a:prstGeom prst="line">
                <a:avLst/>
              </a:prstGeom>
              <a:noFill/>
              <a:ln w="28575">
                <a:solidFill>
                  <a:schemeClr val="tx1"/>
                </a:solidFill>
                <a:prstDash val="dash"/>
                <a:round/>
                <a:headEnd/>
                <a:tailEnd/>
              </a:ln>
            </p:spPr>
            <p:txBody>
              <a:bodyPr lIns="71332" tIns="35666" rIns="71332" bIns="35666"/>
              <a:lstStyle/>
              <a:p>
                <a:pPr algn="ctr">
                  <a:buNone/>
                </a:pPr>
                <a:endParaRPr lang="zh-CN" altLang="en-US" sz="1200" dirty="0">
                  <a:solidFill>
                    <a:srgbClr val="000000"/>
                  </a:solidFill>
                  <a:latin typeface="+mn-ea"/>
                  <a:ea typeface="+mn-ea"/>
                </a:endParaRPr>
              </a:p>
            </p:txBody>
          </p:sp>
        </p:grpSp>
        <p:sp>
          <p:nvSpPr>
            <p:cNvPr id="112" name="Text Box 13"/>
            <p:cNvSpPr txBox="1">
              <a:spLocks noChangeArrowheads="1"/>
            </p:cNvSpPr>
            <p:nvPr/>
          </p:nvSpPr>
          <p:spPr bwMode="gray">
            <a:xfrm>
              <a:off x="7221303" y="4200056"/>
              <a:ext cx="903903" cy="307978"/>
            </a:xfrm>
            <a:prstGeom prst="rect">
              <a:avLst/>
            </a:prstGeom>
            <a:noFill/>
            <a:ln w="9525">
              <a:noFill/>
              <a:miter lim="800000"/>
              <a:headEnd/>
              <a:tailEnd/>
            </a:ln>
            <a:scene3d>
              <a:camera prst="isometricRightUp"/>
              <a:lightRig rig="threePt" dir="t"/>
            </a:scene3d>
            <a:sp3d/>
          </p:spPr>
          <p:txBody>
            <a:bodyPr wrap="square" lIns="71285" tIns="35643" rIns="71285" bIns="35643">
              <a:spAutoFit/>
              <a:flatTx/>
            </a:bodyPr>
            <a:lstStyle/>
            <a:p>
              <a:pPr algn="ctr">
                <a:buNone/>
              </a:pPr>
              <a:r>
                <a:rPr lang="en-US" altLang="zh-CN" sz="1200" dirty="0" smtClean="0">
                  <a:solidFill>
                    <a:srgbClr val="C00000"/>
                  </a:solidFill>
                  <a:latin typeface="+mn-ea"/>
                  <a:ea typeface="+mn-ea"/>
                </a:rPr>
                <a:t>SSL</a:t>
              </a:r>
              <a:r>
                <a:rPr lang="zh-CN" altLang="en-US" sz="1200" dirty="0" smtClean="0">
                  <a:solidFill>
                    <a:srgbClr val="C00000"/>
                  </a:solidFill>
                  <a:latin typeface="+mn-ea"/>
                  <a:ea typeface="+mn-ea"/>
                </a:rPr>
                <a:t>加密</a:t>
              </a:r>
              <a:endParaRPr lang="zh-CN" altLang="en-US" sz="1200" dirty="0">
                <a:solidFill>
                  <a:srgbClr val="C00000"/>
                </a:solidFill>
                <a:latin typeface="+mn-ea"/>
                <a:ea typeface="+mn-ea"/>
              </a:endParaRPr>
            </a:p>
          </p:txBody>
        </p:sp>
      </p:grpSp>
      <p:grpSp>
        <p:nvGrpSpPr>
          <p:cNvPr id="137" name="组合 142"/>
          <p:cNvGrpSpPr/>
          <p:nvPr/>
        </p:nvGrpSpPr>
        <p:grpSpPr>
          <a:xfrm>
            <a:off x="5393302" y="4949416"/>
            <a:ext cx="513359" cy="411053"/>
            <a:chOff x="7089459" y="3598864"/>
            <a:chExt cx="134937" cy="100014"/>
          </a:xfrm>
        </p:grpSpPr>
        <p:sp>
          <p:nvSpPr>
            <p:cNvPr id="138"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9"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0"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1"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42" name="组合 142"/>
          <p:cNvGrpSpPr/>
          <p:nvPr/>
        </p:nvGrpSpPr>
        <p:grpSpPr>
          <a:xfrm>
            <a:off x="5976193" y="5180840"/>
            <a:ext cx="513359" cy="411053"/>
            <a:chOff x="7089459" y="3598864"/>
            <a:chExt cx="134937" cy="100014"/>
          </a:xfrm>
        </p:grpSpPr>
        <p:sp>
          <p:nvSpPr>
            <p:cNvPr id="143"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4"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5"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6"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147" name="组合 142"/>
          <p:cNvGrpSpPr/>
          <p:nvPr/>
        </p:nvGrpSpPr>
        <p:grpSpPr>
          <a:xfrm>
            <a:off x="6613058" y="5388649"/>
            <a:ext cx="513359" cy="411053"/>
            <a:chOff x="7089459" y="3598864"/>
            <a:chExt cx="134937" cy="100014"/>
          </a:xfrm>
        </p:grpSpPr>
        <p:sp>
          <p:nvSpPr>
            <p:cNvPr id="148"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9"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50"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51"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pic>
        <p:nvPicPr>
          <p:cNvPr id="152" name="图片 151"/>
          <p:cNvPicPr>
            <a:picLocks noChangeAspect="1"/>
          </p:cNvPicPr>
          <p:nvPr/>
        </p:nvPicPr>
        <p:blipFill rotWithShape="1">
          <a:blip r:embed="rId7" cstate="print">
            <a:extLst>
              <a:ext uri="{28A0092B-C50C-407E-A947-70E740481C1C}">
                <a14:useLocalDpi xmlns:a14="http://schemas.microsoft.com/office/drawing/2010/main" val="0"/>
              </a:ext>
            </a:extLst>
          </a:blip>
          <a:srcRect l="70412" t="8173" r="8421" b="70914"/>
          <a:stretch/>
        </p:blipFill>
        <p:spPr>
          <a:xfrm>
            <a:off x="9146614" y="4634876"/>
            <a:ext cx="200204" cy="193054"/>
          </a:xfrm>
          <a:prstGeom prst="rect">
            <a:avLst/>
          </a:prstGeom>
        </p:spPr>
      </p:pic>
      <p:grpSp>
        <p:nvGrpSpPr>
          <p:cNvPr id="153" name="组合 18396"/>
          <p:cNvGrpSpPr/>
          <p:nvPr/>
        </p:nvGrpSpPr>
        <p:grpSpPr>
          <a:xfrm>
            <a:off x="8785352" y="4243505"/>
            <a:ext cx="352576" cy="545396"/>
            <a:chOff x="1463676" y="588963"/>
            <a:chExt cx="274638" cy="638175"/>
          </a:xfrm>
          <a:solidFill>
            <a:srgbClr val="3C3C3B"/>
          </a:solidFill>
        </p:grpSpPr>
        <p:sp>
          <p:nvSpPr>
            <p:cNvPr id="15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5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5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5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5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5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6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6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6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6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6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6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6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6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6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6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7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7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7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7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7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7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7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7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7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pic>
        <p:nvPicPr>
          <p:cNvPr id="179" name="图片 178"/>
          <p:cNvPicPr>
            <a:picLocks noChangeAspect="1"/>
          </p:cNvPicPr>
          <p:nvPr/>
        </p:nvPicPr>
        <p:blipFill rotWithShape="1">
          <a:blip r:embed="rId7" cstate="print">
            <a:extLst>
              <a:ext uri="{28A0092B-C50C-407E-A947-70E740481C1C}">
                <a14:useLocalDpi xmlns:a14="http://schemas.microsoft.com/office/drawing/2010/main" val="0"/>
              </a:ext>
            </a:extLst>
          </a:blip>
          <a:srcRect l="70412" t="8173" r="8421" b="70914"/>
          <a:stretch/>
        </p:blipFill>
        <p:spPr>
          <a:xfrm>
            <a:off x="7857886" y="4774153"/>
            <a:ext cx="200204" cy="193054"/>
          </a:xfrm>
          <a:prstGeom prst="rect">
            <a:avLst/>
          </a:prstGeom>
        </p:spPr>
      </p:pic>
      <p:pic>
        <p:nvPicPr>
          <p:cNvPr id="180" name="图片 179"/>
          <p:cNvPicPr>
            <a:picLocks noChangeAspect="1"/>
          </p:cNvPicPr>
          <p:nvPr/>
        </p:nvPicPr>
        <p:blipFill rotWithShape="1">
          <a:blip r:embed="rId7" cstate="print">
            <a:extLst>
              <a:ext uri="{28A0092B-C50C-407E-A947-70E740481C1C}">
                <a14:useLocalDpi xmlns:a14="http://schemas.microsoft.com/office/drawing/2010/main" val="0"/>
              </a:ext>
            </a:extLst>
          </a:blip>
          <a:srcRect l="70412" t="8173" r="8421" b="70914"/>
          <a:stretch/>
        </p:blipFill>
        <p:spPr>
          <a:xfrm>
            <a:off x="7514618" y="4721471"/>
            <a:ext cx="200204" cy="193054"/>
          </a:xfrm>
          <a:prstGeom prst="rect">
            <a:avLst/>
          </a:prstGeom>
        </p:spPr>
      </p:pic>
      <p:cxnSp>
        <p:nvCxnSpPr>
          <p:cNvPr id="181" name="直接连接符 180"/>
          <p:cNvCxnSpPr/>
          <p:nvPr/>
        </p:nvCxnSpPr>
        <p:spPr bwMode="auto">
          <a:xfrm>
            <a:off x="5940239" y="4883479"/>
            <a:ext cx="1941669" cy="625822"/>
          </a:xfrm>
          <a:prstGeom prst="line">
            <a:avLst/>
          </a:prstGeom>
          <a:ln w="28575">
            <a:solidFill>
              <a:srgbClr val="FF0000"/>
            </a:solidFill>
            <a:prstDash val="soli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85" name="云形 84"/>
          <p:cNvSpPr/>
          <p:nvPr/>
        </p:nvSpPr>
        <p:spPr bwMode="auto">
          <a:xfrm>
            <a:off x="2722020" y="4371843"/>
            <a:ext cx="2506449" cy="1073542"/>
          </a:xfrm>
          <a:prstGeom prst="cloud">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91" name="Text Box 13"/>
          <p:cNvSpPr txBox="1">
            <a:spLocks noChangeArrowheads="1"/>
          </p:cNvSpPr>
          <p:nvPr/>
        </p:nvSpPr>
        <p:spPr bwMode="gray">
          <a:xfrm>
            <a:off x="3116395" y="5591885"/>
            <a:ext cx="1080096" cy="256695"/>
          </a:xfrm>
          <a:prstGeom prst="rect">
            <a:avLst/>
          </a:prstGeom>
          <a:noFill/>
          <a:ln w="9525">
            <a:noFill/>
            <a:miter lim="800000"/>
            <a:headEnd/>
            <a:tailEnd/>
          </a:ln>
        </p:spPr>
        <p:txBody>
          <a:bodyPr wrap="square" lIns="71332" tIns="35666" rIns="71332" bIns="35666">
            <a:spAutoFit/>
          </a:bodyPr>
          <a:lstStyle/>
          <a:p>
            <a:pPr algn="ctr">
              <a:buNone/>
            </a:pPr>
            <a:r>
              <a:rPr lang="zh-CN" altLang="en-US" sz="1200" dirty="0" smtClean="0">
                <a:solidFill>
                  <a:srgbClr val="000000"/>
                </a:solidFill>
                <a:latin typeface="+mn-ea"/>
                <a:ea typeface="+mn-ea"/>
              </a:rPr>
              <a:t>管理网络</a:t>
            </a:r>
            <a:endParaRPr lang="zh-CN" altLang="en-US" sz="1200" dirty="0">
              <a:solidFill>
                <a:srgbClr val="000000"/>
              </a:solidFill>
              <a:latin typeface="+mn-ea"/>
              <a:ea typeface="+mn-ea"/>
            </a:endParaRPr>
          </a:p>
        </p:txBody>
      </p:sp>
      <p:grpSp>
        <p:nvGrpSpPr>
          <p:cNvPr id="192" name="组合 127"/>
          <p:cNvGrpSpPr/>
          <p:nvPr/>
        </p:nvGrpSpPr>
        <p:grpSpPr>
          <a:xfrm>
            <a:off x="1805261" y="4641106"/>
            <a:ext cx="598992" cy="442734"/>
            <a:chOff x="-395354" y="3192471"/>
            <a:chExt cx="146049" cy="107950"/>
          </a:xfrm>
        </p:grpSpPr>
        <p:sp>
          <p:nvSpPr>
            <p:cNvPr id="193"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95" name="Text Box 13"/>
          <p:cNvSpPr txBox="1">
            <a:spLocks noChangeArrowheads="1"/>
          </p:cNvSpPr>
          <p:nvPr/>
        </p:nvSpPr>
        <p:spPr bwMode="gray">
          <a:xfrm>
            <a:off x="1593013" y="5114253"/>
            <a:ext cx="1080096" cy="256695"/>
          </a:xfrm>
          <a:prstGeom prst="rect">
            <a:avLst/>
          </a:prstGeom>
          <a:noFill/>
          <a:ln w="9525">
            <a:noFill/>
            <a:miter lim="800000"/>
            <a:headEnd/>
            <a:tailEnd/>
          </a:ln>
        </p:spPr>
        <p:txBody>
          <a:bodyPr wrap="square" lIns="71332" tIns="35666" rIns="71332" bIns="35666">
            <a:spAutoFit/>
          </a:bodyPr>
          <a:lstStyle/>
          <a:p>
            <a:pPr algn="ctr">
              <a:buNone/>
            </a:pPr>
            <a:r>
              <a:rPr lang="zh-CN" altLang="en-US" sz="1200" dirty="0" smtClean="0">
                <a:solidFill>
                  <a:srgbClr val="000000"/>
                </a:solidFill>
                <a:latin typeface="+mn-ea"/>
                <a:ea typeface="+mn-ea"/>
              </a:rPr>
              <a:t>桌面用户</a:t>
            </a:r>
            <a:endParaRPr lang="zh-CN" altLang="en-US" sz="1200" dirty="0">
              <a:solidFill>
                <a:srgbClr val="000000"/>
              </a:solidFill>
              <a:latin typeface="+mn-ea"/>
              <a:ea typeface="+mn-ea"/>
            </a:endParaRPr>
          </a:p>
        </p:txBody>
      </p:sp>
      <p:cxnSp>
        <p:nvCxnSpPr>
          <p:cNvPr id="87" name="直接箭头连接符 86"/>
          <p:cNvCxnSpPr/>
          <p:nvPr/>
        </p:nvCxnSpPr>
        <p:spPr bwMode="auto">
          <a:xfrm flipH="1">
            <a:off x="2404253" y="4689023"/>
            <a:ext cx="4571177" cy="157515"/>
          </a:xfrm>
          <a:prstGeom prst="straightConnector1">
            <a:avLst/>
          </a:prstGeom>
          <a:solidFill>
            <a:schemeClr val="accent1"/>
          </a:solidFill>
          <a:ln w="38100" cap="flat" cmpd="sng" algn="ctr">
            <a:solidFill>
              <a:srgbClr val="00B050"/>
            </a:solidFill>
            <a:prstDash val="dash"/>
            <a:round/>
            <a:headEnd type="none" w="med" len="med"/>
            <a:tailEnd type="triangle"/>
          </a:ln>
          <a:effectLst/>
        </p:spPr>
      </p:cxnSp>
      <p:sp>
        <p:nvSpPr>
          <p:cNvPr id="196" name="Text Box 13"/>
          <p:cNvSpPr txBox="1">
            <a:spLocks noChangeArrowheads="1"/>
          </p:cNvSpPr>
          <p:nvPr/>
        </p:nvSpPr>
        <p:spPr bwMode="gray">
          <a:xfrm>
            <a:off x="3381232" y="4487426"/>
            <a:ext cx="1080096" cy="256695"/>
          </a:xfrm>
          <a:prstGeom prst="rect">
            <a:avLst/>
          </a:prstGeom>
          <a:noFill/>
          <a:ln w="9525">
            <a:noFill/>
            <a:miter lim="800000"/>
            <a:headEnd/>
            <a:tailEnd/>
          </a:ln>
        </p:spPr>
        <p:txBody>
          <a:bodyPr wrap="square" lIns="71332" tIns="35666" rIns="71332" bIns="35666">
            <a:spAutoFit/>
          </a:bodyPr>
          <a:lstStyle/>
          <a:p>
            <a:pPr algn="ctr">
              <a:buNone/>
            </a:pPr>
            <a:r>
              <a:rPr lang="en-US" altLang="zh-CN" sz="1200" dirty="0" smtClean="0">
                <a:solidFill>
                  <a:srgbClr val="C00000"/>
                </a:solidFill>
                <a:latin typeface="+mn-ea"/>
                <a:ea typeface="+mn-ea"/>
              </a:rPr>
              <a:t>HTTPS</a:t>
            </a:r>
            <a:r>
              <a:rPr lang="zh-CN" altLang="en-US" sz="1200" dirty="0" smtClean="0">
                <a:solidFill>
                  <a:srgbClr val="C00000"/>
                </a:solidFill>
                <a:latin typeface="+mn-ea"/>
                <a:ea typeface="+mn-ea"/>
              </a:rPr>
              <a:t>加密</a:t>
            </a:r>
            <a:endParaRPr lang="zh-CN" altLang="en-US" sz="1200" dirty="0">
              <a:solidFill>
                <a:srgbClr val="C00000"/>
              </a:solidFill>
              <a:latin typeface="+mn-ea"/>
              <a:ea typeface="+mn-ea"/>
            </a:endParaRPr>
          </a:p>
        </p:txBody>
      </p:sp>
    </p:spTree>
    <p:extLst>
      <p:ext uri="{BB962C8B-B14F-4D97-AF65-F5344CB8AC3E}">
        <p14:creationId xmlns:p14="http://schemas.microsoft.com/office/powerpoint/2010/main" val="3698179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虚拟桌面外设端口控制</a:t>
            </a:r>
          </a:p>
        </p:txBody>
      </p:sp>
      <p:sp>
        <p:nvSpPr>
          <p:cNvPr id="3" name="文本占位符 2"/>
          <p:cNvSpPr>
            <a:spLocks noGrp="1"/>
          </p:cNvSpPr>
          <p:nvPr>
            <p:ph type="body" sz="quarter" idx="10"/>
          </p:nvPr>
        </p:nvSpPr>
        <p:spPr>
          <a:xfrm>
            <a:off x="912285" y="1233488"/>
            <a:ext cx="5183715" cy="4680000"/>
          </a:xfrm>
        </p:spPr>
        <p:txBody>
          <a:bodyPr/>
          <a:lstStyle/>
          <a:p>
            <a:pPr marL="301625" lvl="1" indent="-301625" algn="just">
              <a:buClr>
                <a:schemeClr val="bg1">
                  <a:lumMod val="50000"/>
                </a:schemeClr>
              </a:buClr>
              <a:buSzPct val="60000"/>
              <a:buFont typeface="Wingdings" pitchFamily="2" charset="2"/>
              <a:buChar char="l"/>
              <a:defRPr/>
            </a:pPr>
            <a:r>
              <a:rPr lang="en-US" altLang="zh-CN" sz="2200" dirty="0">
                <a:latin typeface="+mn-ea"/>
                <a:cs typeface="Arial" panose="020B0604020202020204" pitchFamily="34" charset="0"/>
              </a:rPr>
              <a:t>HDP</a:t>
            </a:r>
            <a:r>
              <a:rPr lang="zh-CN" altLang="en-US" sz="2200" dirty="0">
                <a:latin typeface="+mn-ea"/>
                <a:cs typeface="Arial" panose="020B0604020202020204" pitchFamily="34" charset="0"/>
              </a:rPr>
              <a:t>协议可以对外设通道独立控制，可灵活实现信息安全</a:t>
            </a:r>
            <a:endParaRPr lang="en-US" altLang="zh-CN" sz="2200" dirty="0">
              <a:latin typeface="+mn-ea"/>
              <a:cs typeface="Arial" panose="020B0604020202020204" pitchFamily="34" charset="0"/>
            </a:endParaRPr>
          </a:p>
          <a:p>
            <a:pPr lvl="1">
              <a:defRPr/>
            </a:pPr>
            <a:r>
              <a:rPr lang="en-US" altLang="zh-CN" sz="1800" dirty="0">
                <a:latin typeface="+mn-ea"/>
              </a:rPr>
              <a:t>USB</a:t>
            </a:r>
            <a:r>
              <a:rPr lang="zh-CN" altLang="en-US" sz="1800" dirty="0">
                <a:latin typeface="+mn-ea"/>
              </a:rPr>
              <a:t>本地</a:t>
            </a:r>
            <a:r>
              <a:rPr lang="zh-CN" altLang="en-US" sz="1800" dirty="0" smtClean="0">
                <a:latin typeface="+mn-ea"/>
              </a:rPr>
              <a:t>驱动器</a:t>
            </a:r>
            <a:endParaRPr lang="en-US" altLang="zh-CN" sz="1800" dirty="0">
              <a:latin typeface="+mn-ea"/>
            </a:endParaRPr>
          </a:p>
          <a:p>
            <a:pPr lvl="2">
              <a:defRPr/>
            </a:pPr>
            <a:r>
              <a:rPr lang="zh-CN" altLang="en-US" sz="1600" dirty="0" smtClean="0">
                <a:latin typeface="+mn-ea"/>
              </a:rPr>
              <a:t>支持客户端本地驱动器映射关闭</a:t>
            </a:r>
            <a:endParaRPr lang="en-US" altLang="zh-CN" sz="1600" dirty="0" smtClean="0">
              <a:latin typeface="+mn-ea"/>
            </a:endParaRPr>
          </a:p>
          <a:p>
            <a:pPr lvl="1">
              <a:defRPr/>
            </a:pPr>
            <a:r>
              <a:rPr lang="en-US" altLang="zh-CN" sz="1800" dirty="0">
                <a:latin typeface="+mn-ea"/>
              </a:rPr>
              <a:t>USB</a:t>
            </a:r>
            <a:r>
              <a:rPr lang="zh-CN" altLang="en-US" sz="1800" dirty="0" smtClean="0">
                <a:latin typeface="+mn-ea"/>
              </a:rPr>
              <a:t>设备控制</a:t>
            </a:r>
            <a:endParaRPr lang="en-US" altLang="zh-CN" sz="1800" dirty="0" smtClean="0">
              <a:latin typeface="+mn-ea"/>
            </a:endParaRPr>
          </a:p>
          <a:p>
            <a:pPr lvl="2">
              <a:defRPr/>
            </a:pPr>
            <a:r>
              <a:rPr lang="zh-CN" altLang="en-US" sz="1600" dirty="0" smtClean="0">
                <a:latin typeface="+mn-ea"/>
              </a:rPr>
              <a:t>支持</a:t>
            </a:r>
            <a:r>
              <a:rPr lang="en-US" altLang="zh-CN" sz="1600" dirty="0" smtClean="0">
                <a:latin typeface="+mn-ea"/>
              </a:rPr>
              <a:t>USB</a:t>
            </a:r>
            <a:r>
              <a:rPr lang="zh-CN" altLang="en-US" sz="1600" dirty="0" smtClean="0">
                <a:latin typeface="+mn-ea"/>
              </a:rPr>
              <a:t>端口打开与关闭</a:t>
            </a:r>
            <a:endParaRPr lang="en-US" altLang="zh-CN" sz="1600" dirty="0">
              <a:latin typeface="+mn-ea"/>
            </a:endParaRPr>
          </a:p>
        </p:txBody>
      </p:sp>
      <p:grpSp>
        <p:nvGrpSpPr>
          <p:cNvPr id="71" name="Group 71"/>
          <p:cNvGrpSpPr>
            <a:grpSpLocks/>
          </p:cNvGrpSpPr>
          <p:nvPr/>
        </p:nvGrpSpPr>
        <p:grpSpPr bwMode="auto">
          <a:xfrm rot="5400000">
            <a:off x="6699594" y="1997314"/>
            <a:ext cx="1747771" cy="650703"/>
            <a:chOff x="171" y="2983"/>
            <a:chExt cx="2836" cy="1018"/>
          </a:xfrm>
        </p:grpSpPr>
        <p:sp>
          <p:nvSpPr>
            <p:cNvPr id="72" name="AutoShape 72"/>
            <p:cNvSpPr>
              <a:spLocks noChangeArrowheads="1"/>
            </p:cNvSpPr>
            <p:nvPr/>
          </p:nvSpPr>
          <p:spPr bwMode="gray">
            <a:xfrm>
              <a:off x="171" y="2983"/>
              <a:ext cx="2830" cy="1018"/>
            </a:xfrm>
            <a:prstGeom prst="can">
              <a:avLst>
                <a:gd name="adj" fmla="val 50000"/>
              </a:avLst>
            </a:prstGeom>
            <a:solidFill>
              <a:srgbClr val="0390CF"/>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zh-CN" altLang="en-US">
                <a:solidFill>
                  <a:schemeClr val="tx1"/>
                </a:solidFill>
                <a:latin typeface="+mn-ea"/>
              </a:endParaRPr>
            </a:p>
          </p:txBody>
        </p:sp>
        <p:sp>
          <p:nvSpPr>
            <p:cNvPr id="73" name="Oval 73"/>
            <p:cNvSpPr>
              <a:spLocks noChangeArrowheads="1"/>
            </p:cNvSpPr>
            <p:nvPr/>
          </p:nvSpPr>
          <p:spPr bwMode="gray">
            <a:xfrm>
              <a:off x="171" y="2989"/>
              <a:ext cx="2836" cy="503"/>
            </a:xfrm>
            <a:prstGeom prst="ellipse">
              <a:avLst/>
            </a:prstGeom>
            <a:solidFill>
              <a:srgbClr val="0390CF"/>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zh-CN" altLang="en-US">
                <a:solidFill>
                  <a:schemeClr val="tx1"/>
                </a:solidFill>
                <a:latin typeface="+mn-ea"/>
              </a:endParaRPr>
            </a:p>
          </p:txBody>
        </p:sp>
      </p:grpSp>
      <p:grpSp>
        <p:nvGrpSpPr>
          <p:cNvPr id="74" name="Group 80"/>
          <p:cNvGrpSpPr>
            <a:grpSpLocks/>
          </p:cNvGrpSpPr>
          <p:nvPr/>
        </p:nvGrpSpPr>
        <p:grpSpPr bwMode="auto">
          <a:xfrm rot="5400000">
            <a:off x="8445153" y="1189038"/>
            <a:ext cx="205778" cy="1671408"/>
            <a:chOff x="757" y="-705"/>
            <a:chExt cx="1591" cy="3153"/>
          </a:xfrm>
        </p:grpSpPr>
        <p:sp>
          <p:nvSpPr>
            <p:cNvPr id="75" name="AutoShape 81"/>
            <p:cNvSpPr>
              <a:spLocks noChangeArrowheads="1"/>
            </p:cNvSpPr>
            <p:nvPr/>
          </p:nvSpPr>
          <p:spPr bwMode="gray">
            <a:xfrm>
              <a:off x="800" y="-656"/>
              <a:ext cx="1548" cy="3104"/>
            </a:xfrm>
            <a:prstGeom prst="can">
              <a:avLst>
                <a:gd name="adj" fmla="val 40000"/>
              </a:avLst>
            </a:prstGeom>
            <a:solidFill>
              <a:srgbClr val="00B0F0"/>
            </a:solidFill>
            <a:ln w="9525">
              <a:noFill/>
              <a:round/>
              <a:headEnd/>
              <a:tailEnd/>
            </a:ln>
            <a:effectLst/>
          </p:spPr>
          <p:txBody>
            <a:bodyPr wrap="none" anchor="ctr"/>
            <a:lstStyle/>
            <a:p>
              <a:endParaRPr lang="zh-CN" altLang="en-US">
                <a:latin typeface="+mn-ea"/>
                <a:ea typeface="+mn-ea"/>
              </a:endParaRPr>
            </a:p>
          </p:txBody>
        </p:sp>
        <p:sp>
          <p:nvSpPr>
            <p:cNvPr id="76" name="Oval 82"/>
            <p:cNvSpPr>
              <a:spLocks noChangeArrowheads="1"/>
            </p:cNvSpPr>
            <p:nvPr/>
          </p:nvSpPr>
          <p:spPr bwMode="gray">
            <a:xfrm>
              <a:off x="757" y="-705"/>
              <a:ext cx="1542" cy="135"/>
            </a:xfrm>
            <a:prstGeom prst="ellipse">
              <a:avLst/>
            </a:prstGeom>
            <a:gradFill rotWithShape="1">
              <a:gsLst>
                <a:gs pos="0">
                  <a:srgbClr val="4EA7EA">
                    <a:gamma/>
                    <a:shade val="76471"/>
                    <a:invGamma/>
                  </a:srgbClr>
                </a:gs>
                <a:gs pos="100000">
                  <a:srgbClr val="4EA7EA"/>
                </a:gs>
              </a:gsLst>
              <a:path path="shape">
                <a:fillToRect l="50000" t="50000" r="50000" b="50000"/>
              </a:path>
            </a:gradFill>
            <a:ln w="9525" algn="ctr">
              <a:noFill/>
              <a:round/>
              <a:headEnd/>
              <a:tailEnd/>
            </a:ln>
            <a:effectLst/>
          </p:spPr>
          <p:txBody>
            <a:bodyPr wrap="none" anchor="ctr"/>
            <a:lstStyle/>
            <a:p>
              <a:endParaRPr lang="zh-CN" altLang="en-US">
                <a:latin typeface="+mn-ea"/>
                <a:ea typeface="+mn-ea"/>
              </a:endParaRPr>
            </a:p>
          </p:txBody>
        </p:sp>
      </p:grpSp>
      <p:grpSp>
        <p:nvGrpSpPr>
          <p:cNvPr id="77" name="Group 80"/>
          <p:cNvGrpSpPr>
            <a:grpSpLocks/>
          </p:cNvGrpSpPr>
          <p:nvPr/>
        </p:nvGrpSpPr>
        <p:grpSpPr bwMode="auto">
          <a:xfrm rot="5400000">
            <a:off x="8410153" y="1657706"/>
            <a:ext cx="256784" cy="1671408"/>
            <a:chOff x="757" y="-705"/>
            <a:chExt cx="1591" cy="3153"/>
          </a:xfrm>
        </p:grpSpPr>
        <p:sp>
          <p:nvSpPr>
            <p:cNvPr id="78" name="AutoShape 81"/>
            <p:cNvSpPr>
              <a:spLocks noChangeArrowheads="1"/>
            </p:cNvSpPr>
            <p:nvPr/>
          </p:nvSpPr>
          <p:spPr bwMode="gray">
            <a:xfrm>
              <a:off x="800" y="-656"/>
              <a:ext cx="1548" cy="3104"/>
            </a:xfrm>
            <a:prstGeom prst="can">
              <a:avLst>
                <a:gd name="adj" fmla="val 40000"/>
              </a:avLst>
            </a:prstGeom>
            <a:solidFill>
              <a:srgbClr val="00B050"/>
            </a:solidFill>
            <a:ln w="9525">
              <a:noFill/>
              <a:round/>
              <a:headEnd/>
              <a:tailEnd/>
            </a:ln>
            <a:effectLst/>
          </p:spPr>
          <p:txBody>
            <a:bodyPr wrap="none" anchor="ctr"/>
            <a:lstStyle/>
            <a:p>
              <a:endParaRPr lang="zh-CN" altLang="en-US">
                <a:latin typeface="+mn-ea"/>
                <a:ea typeface="+mn-ea"/>
              </a:endParaRPr>
            </a:p>
          </p:txBody>
        </p:sp>
        <p:sp>
          <p:nvSpPr>
            <p:cNvPr id="79" name="Oval 82"/>
            <p:cNvSpPr>
              <a:spLocks noChangeArrowheads="1"/>
            </p:cNvSpPr>
            <p:nvPr/>
          </p:nvSpPr>
          <p:spPr bwMode="gray">
            <a:xfrm>
              <a:off x="757" y="-705"/>
              <a:ext cx="1542" cy="135"/>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w="9525" algn="ctr">
              <a:noFill/>
              <a:round/>
              <a:headEnd/>
              <a:tailEnd/>
            </a:ln>
            <a:effectLst/>
          </p:spPr>
          <p:txBody>
            <a:bodyPr wrap="none" anchor="ctr"/>
            <a:lstStyle/>
            <a:p>
              <a:endParaRPr lang="zh-CN" altLang="en-US">
                <a:latin typeface="+mn-ea"/>
                <a:ea typeface="+mn-ea"/>
              </a:endParaRPr>
            </a:p>
          </p:txBody>
        </p:sp>
      </p:grpSp>
      <p:grpSp>
        <p:nvGrpSpPr>
          <p:cNvPr id="80" name="Group 71"/>
          <p:cNvGrpSpPr>
            <a:grpSpLocks/>
          </p:cNvGrpSpPr>
          <p:nvPr/>
        </p:nvGrpSpPr>
        <p:grpSpPr bwMode="auto">
          <a:xfrm rot="5400000">
            <a:off x="8803718" y="2101126"/>
            <a:ext cx="1416442" cy="530509"/>
            <a:chOff x="171" y="2983"/>
            <a:chExt cx="2836" cy="1018"/>
          </a:xfrm>
        </p:grpSpPr>
        <p:sp>
          <p:nvSpPr>
            <p:cNvPr id="81" name="AutoShape 72"/>
            <p:cNvSpPr>
              <a:spLocks noChangeArrowheads="1"/>
            </p:cNvSpPr>
            <p:nvPr/>
          </p:nvSpPr>
          <p:spPr bwMode="gray">
            <a:xfrm>
              <a:off x="171" y="2983"/>
              <a:ext cx="2830" cy="1018"/>
            </a:xfrm>
            <a:prstGeom prst="can">
              <a:avLst>
                <a:gd name="adj" fmla="val 50000"/>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zh-CN" altLang="en-US">
                <a:solidFill>
                  <a:schemeClr val="tx1"/>
                </a:solidFill>
                <a:latin typeface="+mn-ea"/>
              </a:endParaRPr>
            </a:p>
          </p:txBody>
        </p:sp>
        <p:sp>
          <p:nvSpPr>
            <p:cNvPr id="82" name="Oval 73"/>
            <p:cNvSpPr>
              <a:spLocks noChangeArrowheads="1"/>
            </p:cNvSpPr>
            <p:nvPr/>
          </p:nvSpPr>
          <p:spPr bwMode="gray">
            <a:xfrm>
              <a:off x="171" y="2989"/>
              <a:ext cx="2836" cy="503"/>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zh-CN" altLang="en-US">
                <a:solidFill>
                  <a:schemeClr val="tx1"/>
                </a:solidFill>
                <a:latin typeface="+mn-ea"/>
              </a:endParaRPr>
            </a:p>
          </p:txBody>
        </p:sp>
      </p:grpSp>
      <p:sp>
        <p:nvSpPr>
          <p:cNvPr id="83" name="TextBox 46"/>
          <p:cNvSpPr txBox="1"/>
          <p:nvPr/>
        </p:nvSpPr>
        <p:spPr>
          <a:xfrm>
            <a:off x="8020823" y="2363077"/>
            <a:ext cx="1104899" cy="307777"/>
          </a:xfrm>
          <a:prstGeom prst="rect">
            <a:avLst/>
          </a:prstGeom>
          <a:noFill/>
        </p:spPr>
        <p:txBody>
          <a:bodyPr wrap="square" rtlCol="0">
            <a:spAutoFit/>
          </a:bodyPr>
          <a:lstStyle/>
          <a:p>
            <a:r>
              <a:rPr lang="en-US" altLang="zh-CN" sz="1400" b="1" dirty="0" smtClean="0">
                <a:latin typeface="+mn-ea"/>
                <a:ea typeface="+mn-ea"/>
                <a:cs typeface="Arial" pitchFamily="34" charset="0"/>
              </a:rPr>
              <a:t>USB</a:t>
            </a:r>
            <a:r>
              <a:rPr lang="zh-CN" altLang="en-US" sz="1400" b="1" dirty="0" smtClean="0">
                <a:latin typeface="+mn-ea"/>
                <a:ea typeface="+mn-ea"/>
                <a:cs typeface="Arial" pitchFamily="34" charset="0"/>
              </a:rPr>
              <a:t>驱动器</a:t>
            </a:r>
            <a:endParaRPr lang="zh-CN" altLang="en-US" sz="1400" b="1" dirty="0">
              <a:latin typeface="+mn-ea"/>
              <a:ea typeface="+mn-ea"/>
              <a:cs typeface="Arial" pitchFamily="34" charset="0"/>
            </a:endParaRPr>
          </a:p>
        </p:txBody>
      </p:sp>
      <p:sp>
        <p:nvSpPr>
          <p:cNvPr id="84" name="TextBox 47"/>
          <p:cNvSpPr txBox="1"/>
          <p:nvPr/>
        </p:nvSpPr>
        <p:spPr>
          <a:xfrm>
            <a:off x="8117540" y="1895025"/>
            <a:ext cx="1091415" cy="307777"/>
          </a:xfrm>
          <a:prstGeom prst="rect">
            <a:avLst/>
          </a:prstGeom>
          <a:noFill/>
        </p:spPr>
        <p:txBody>
          <a:bodyPr wrap="square" rtlCol="0">
            <a:spAutoFit/>
          </a:bodyPr>
          <a:lstStyle/>
          <a:p>
            <a:r>
              <a:rPr lang="en-US" altLang="zh-CN" sz="1400" b="1" dirty="0" smtClean="0">
                <a:latin typeface="+mn-ea"/>
                <a:ea typeface="+mn-ea"/>
                <a:cs typeface="Arial" pitchFamily="34" charset="0"/>
              </a:rPr>
              <a:t>USB</a:t>
            </a:r>
            <a:r>
              <a:rPr lang="zh-CN" altLang="en-US" sz="1400" b="1" dirty="0" smtClean="0">
                <a:latin typeface="+mn-ea"/>
                <a:ea typeface="+mn-ea"/>
                <a:cs typeface="Arial" pitchFamily="34" charset="0"/>
              </a:rPr>
              <a:t>外设</a:t>
            </a:r>
            <a:endParaRPr lang="zh-CN" altLang="en-US" sz="1400" b="1" dirty="0">
              <a:latin typeface="+mn-ea"/>
              <a:ea typeface="+mn-ea"/>
              <a:cs typeface="Arial" pitchFamily="34" charset="0"/>
            </a:endParaRPr>
          </a:p>
        </p:txBody>
      </p:sp>
      <p:sp>
        <p:nvSpPr>
          <p:cNvPr id="86" name="TextBox 48"/>
          <p:cNvSpPr txBox="1"/>
          <p:nvPr/>
        </p:nvSpPr>
        <p:spPr>
          <a:xfrm>
            <a:off x="7214977" y="1970620"/>
            <a:ext cx="402027" cy="523220"/>
          </a:xfrm>
          <a:prstGeom prst="rect">
            <a:avLst/>
          </a:prstGeom>
          <a:noFill/>
        </p:spPr>
        <p:txBody>
          <a:bodyPr wrap="square" rtlCol="0">
            <a:spAutoFit/>
          </a:bodyPr>
          <a:lstStyle/>
          <a:p>
            <a:pPr algn="ctr"/>
            <a:r>
              <a:rPr lang="en-US" altLang="zh-CN" sz="1400" b="1" dirty="0" smtClean="0">
                <a:latin typeface="+mn-ea"/>
                <a:ea typeface="+mn-ea"/>
              </a:rPr>
              <a:t>VM</a:t>
            </a:r>
            <a:endParaRPr lang="zh-CN" altLang="en-US" sz="1400" b="1" dirty="0">
              <a:latin typeface="+mn-ea"/>
              <a:ea typeface="+mn-ea"/>
            </a:endParaRPr>
          </a:p>
        </p:txBody>
      </p:sp>
      <p:sp>
        <p:nvSpPr>
          <p:cNvPr id="88" name="TextBox 49"/>
          <p:cNvSpPr txBox="1"/>
          <p:nvPr/>
        </p:nvSpPr>
        <p:spPr>
          <a:xfrm>
            <a:off x="9212358" y="2073706"/>
            <a:ext cx="330452" cy="461665"/>
          </a:xfrm>
          <a:prstGeom prst="rect">
            <a:avLst/>
          </a:prstGeom>
          <a:noFill/>
        </p:spPr>
        <p:txBody>
          <a:bodyPr wrap="square" rtlCol="0">
            <a:spAutoFit/>
          </a:bodyPr>
          <a:lstStyle/>
          <a:p>
            <a:pPr algn="ctr"/>
            <a:r>
              <a:rPr lang="en-US" altLang="zh-CN" sz="1200" b="1" dirty="0" smtClean="0">
                <a:latin typeface="+mn-ea"/>
                <a:ea typeface="+mn-ea"/>
              </a:rPr>
              <a:t>TC</a:t>
            </a:r>
            <a:endParaRPr lang="zh-CN" altLang="en-US" sz="1200" b="1" dirty="0">
              <a:latin typeface="+mn-ea"/>
              <a:ea typeface="+mn-ea"/>
            </a:endParaRPr>
          </a:p>
        </p:txBody>
      </p:sp>
      <p:pic>
        <p:nvPicPr>
          <p:cNvPr id="89" name="Picture 3"/>
          <p:cNvPicPr>
            <a:picLocks noChangeAspect="1" noChangeArrowheads="1"/>
          </p:cNvPicPr>
          <p:nvPr/>
        </p:nvPicPr>
        <p:blipFill>
          <a:blip r:embed="rId3" cstate="print"/>
          <a:srcRect/>
          <a:stretch>
            <a:fillRect/>
          </a:stretch>
        </p:blipFill>
        <p:spPr bwMode="auto">
          <a:xfrm>
            <a:off x="7900773" y="2741465"/>
            <a:ext cx="1209675" cy="825500"/>
          </a:xfrm>
          <a:prstGeom prst="rect">
            <a:avLst/>
          </a:prstGeom>
          <a:noFill/>
          <a:ln w="9525">
            <a:noFill/>
            <a:miter lim="800000"/>
            <a:headEnd/>
            <a:tailEnd/>
          </a:ln>
        </p:spPr>
      </p:pic>
      <p:sp>
        <p:nvSpPr>
          <p:cNvPr id="90" name="TextBox 51"/>
          <p:cNvSpPr txBox="1"/>
          <p:nvPr/>
        </p:nvSpPr>
        <p:spPr>
          <a:xfrm>
            <a:off x="7162862" y="3650510"/>
            <a:ext cx="3065929" cy="584775"/>
          </a:xfrm>
          <a:prstGeom prst="rect">
            <a:avLst/>
          </a:prstGeom>
          <a:noFill/>
        </p:spPr>
        <p:txBody>
          <a:bodyPr wrap="square" rtlCol="0">
            <a:spAutoFit/>
          </a:bodyPr>
          <a:lstStyle/>
          <a:p>
            <a:r>
              <a:rPr lang="zh-CN" altLang="en-US" sz="1600" dirty="0" smtClean="0">
                <a:latin typeface="+mn-ea"/>
                <a:ea typeface="+mn-ea"/>
              </a:rPr>
              <a:t>开关策略可以应用到</a:t>
            </a:r>
            <a:r>
              <a:rPr lang="zh-CN" altLang="en-US" sz="1600" b="1" dirty="0" smtClean="0">
                <a:latin typeface="+mn-ea"/>
                <a:ea typeface="+mn-ea"/>
              </a:rPr>
              <a:t>桌面组、单个虚拟桌面、单个用户</a:t>
            </a:r>
            <a:endParaRPr lang="zh-CN" altLang="en-US" sz="1600" b="1" dirty="0">
              <a:latin typeface="+mn-ea"/>
              <a:ea typeface="+mn-ea"/>
            </a:endParaRPr>
          </a:p>
        </p:txBody>
      </p:sp>
      <p:sp>
        <p:nvSpPr>
          <p:cNvPr id="91" name="矩形 90"/>
          <p:cNvSpPr/>
          <p:nvPr/>
        </p:nvSpPr>
        <p:spPr>
          <a:xfrm>
            <a:off x="2179541" y="5312050"/>
            <a:ext cx="7832917" cy="486287"/>
          </a:xfrm>
          <a:prstGeom prst="rect">
            <a:avLst/>
          </a:prstGeom>
          <a:solidFill>
            <a:schemeClr val="bg1">
              <a:lumMod val="85000"/>
            </a:schemeClr>
          </a:solidFill>
        </p:spPr>
        <p:txBody>
          <a:bodyPr wrap="square" anchor="ctr">
            <a:spAutoFit/>
          </a:bodyPr>
          <a:lstStyle/>
          <a:p>
            <a:pPr algn="ctr" defTabSz="730070">
              <a:lnSpc>
                <a:spcPct val="160000"/>
              </a:lnSpc>
            </a:pPr>
            <a:r>
              <a:rPr lang="zh-CN" altLang="en-US" sz="1600" b="1" dirty="0" smtClean="0">
                <a:latin typeface="+mn-ea"/>
                <a:ea typeface="+mn-ea"/>
              </a:rPr>
              <a:t>各类端口作为独立的虚拟通道，实现灵活独立的端口控制策略</a:t>
            </a:r>
            <a:endParaRPr lang="en-US" altLang="zh-CN" sz="1600" b="1" dirty="0" smtClean="0">
              <a:latin typeface="+mn-ea"/>
              <a:ea typeface="+mn-ea"/>
            </a:endParaRPr>
          </a:p>
        </p:txBody>
      </p:sp>
    </p:spTree>
    <p:extLst>
      <p:ext uri="{BB962C8B-B14F-4D97-AF65-F5344CB8AC3E}">
        <p14:creationId xmlns:p14="http://schemas.microsoft.com/office/powerpoint/2010/main" val="403241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p:cNvSpPr/>
          <p:nvPr/>
        </p:nvSpPr>
        <p:spPr bwMode="auto">
          <a:xfrm>
            <a:off x="5412570" y="3107321"/>
            <a:ext cx="1403510" cy="129455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4338" name="Rectangle 2"/>
          <p:cNvSpPr>
            <a:spLocks noGrp="1" noChangeArrowheads="1"/>
          </p:cNvSpPr>
          <p:nvPr>
            <p:ph type="title"/>
          </p:nvPr>
        </p:nvSpPr>
        <p:spPr/>
        <p:txBody>
          <a:bodyPr/>
          <a:lstStyle/>
          <a:p>
            <a:r>
              <a:rPr lang="zh-CN" altLang="en-US" dirty="0" smtClean="0"/>
              <a:t>用户接入身份认证</a:t>
            </a:r>
          </a:p>
        </p:txBody>
      </p:sp>
      <p:grpSp>
        <p:nvGrpSpPr>
          <p:cNvPr id="5" name="组合 19617"/>
          <p:cNvGrpSpPr/>
          <p:nvPr/>
        </p:nvGrpSpPr>
        <p:grpSpPr>
          <a:xfrm>
            <a:off x="5758314" y="3349441"/>
            <a:ext cx="675372" cy="633029"/>
            <a:chOff x="5173663" y="2378076"/>
            <a:chExt cx="506412" cy="474662"/>
          </a:xfrm>
          <a:solidFill>
            <a:srgbClr val="3C3C3B"/>
          </a:solidFill>
        </p:grpSpPr>
        <p:sp>
          <p:nvSpPr>
            <p:cNvPr id="6"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7"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8"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9"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10"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11"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2"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3"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sp>
        <p:nvSpPr>
          <p:cNvPr id="2" name="椭圆 1"/>
          <p:cNvSpPr/>
          <p:nvPr/>
        </p:nvSpPr>
        <p:spPr bwMode="auto">
          <a:xfrm>
            <a:off x="3917758" y="2435407"/>
            <a:ext cx="1296144" cy="540060"/>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rPr>
              <a:t>AD/</a:t>
            </a:r>
            <a:r>
              <a:rPr kumimoji="0" lang="zh-CN" altLang="en-US" sz="1200" b="0" i="0" u="none" strike="noStrike" cap="none" normalizeH="0" baseline="0" dirty="0" smtClean="0">
                <a:ln>
                  <a:noFill/>
                </a:ln>
                <a:solidFill>
                  <a:schemeClr val="tx1"/>
                </a:solidFill>
                <a:effectLst/>
                <a:latin typeface="+mn-ea"/>
              </a:rPr>
              <a:t>非</a:t>
            </a:r>
            <a:r>
              <a:rPr kumimoji="0" lang="en-US" altLang="zh-CN" sz="1200" b="0" i="0" u="none" strike="noStrike" cap="none" normalizeH="0" baseline="0" dirty="0" smtClean="0">
                <a:ln>
                  <a:noFill/>
                </a:ln>
                <a:solidFill>
                  <a:schemeClr val="tx1"/>
                </a:solidFill>
                <a:effectLst/>
                <a:latin typeface="+mn-ea"/>
              </a:rPr>
              <a:t>AD     </a:t>
            </a:r>
          </a:p>
          <a:p>
            <a:pPr marL="0" marR="0" indent="0" algn="l" defTabSz="914400" rtl="0" eaLnBrk="1" fontAlgn="t" latinLnBrk="0" hangingPunct="1">
              <a:lnSpc>
                <a:spcPct val="100000"/>
              </a:lnSpc>
              <a:spcBef>
                <a:spcPct val="0"/>
              </a:spcBef>
              <a:spcAft>
                <a:spcPct val="0"/>
              </a:spcAft>
              <a:buClrTx/>
              <a:buSzTx/>
              <a:buFontTx/>
              <a:buNone/>
              <a:tabLst/>
            </a:pPr>
            <a:r>
              <a:rPr lang="en-US" altLang="zh-CN" sz="1200" dirty="0">
                <a:solidFill>
                  <a:schemeClr val="tx1"/>
                </a:solidFill>
                <a:latin typeface="+mn-ea"/>
              </a:rPr>
              <a:t> </a:t>
            </a:r>
            <a:r>
              <a:rPr lang="en-US" altLang="zh-CN" sz="1200" dirty="0" smtClean="0">
                <a:solidFill>
                  <a:schemeClr val="tx1"/>
                </a:solidFill>
                <a:latin typeface="+mn-ea"/>
              </a:rPr>
              <a:t>   </a:t>
            </a:r>
            <a:r>
              <a:rPr kumimoji="0" lang="zh-CN" altLang="en-US" sz="1200" b="0" i="0" u="none" strike="noStrike" cap="none" normalizeH="0" baseline="0" dirty="0" smtClean="0">
                <a:ln>
                  <a:noFill/>
                </a:ln>
                <a:solidFill>
                  <a:schemeClr val="tx1"/>
                </a:solidFill>
                <a:effectLst/>
                <a:latin typeface="+mn-ea"/>
              </a:rPr>
              <a:t>认证</a:t>
            </a:r>
          </a:p>
        </p:txBody>
      </p:sp>
      <p:sp>
        <p:nvSpPr>
          <p:cNvPr id="14" name="椭圆 13"/>
          <p:cNvSpPr/>
          <p:nvPr/>
        </p:nvSpPr>
        <p:spPr bwMode="auto">
          <a:xfrm>
            <a:off x="3971764" y="4365104"/>
            <a:ext cx="1188132" cy="468052"/>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en-US" altLang="zh-CN" sz="1200" dirty="0" smtClean="0">
                <a:solidFill>
                  <a:schemeClr val="tx1"/>
                </a:solidFill>
                <a:latin typeface="+mn-ea"/>
              </a:rPr>
              <a:t>USB Key</a:t>
            </a:r>
            <a:endParaRPr kumimoji="0" lang="zh-CN" altLang="en-US" sz="1200" b="0" i="0" u="none" strike="noStrike" cap="none" normalizeH="0" baseline="0" dirty="0" smtClean="0">
              <a:ln>
                <a:noFill/>
              </a:ln>
              <a:solidFill>
                <a:schemeClr val="tx1"/>
              </a:solidFill>
              <a:effectLst/>
              <a:latin typeface="+mn-ea"/>
            </a:endParaRPr>
          </a:p>
        </p:txBody>
      </p:sp>
      <p:sp>
        <p:nvSpPr>
          <p:cNvPr id="15" name="椭圆 14"/>
          <p:cNvSpPr/>
          <p:nvPr/>
        </p:nvSpPr>
        <p:spPr bwMode="auto">
          <a:xfrm>
            <a:off x="7212124" y="2435407"/>
            <a:ext cx="1368152" cy="431280"/>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zh-CN" altLang="en-US" sz="1200" dirty="0">
                <a:solidFill>
                  <a:schemeClr val="tx1"/>
                </a:solidFill>
                <a:latin typeface="+mn-ea"/>
              </a:rPr>
              <a:t>第三</a:t>
            </a:r>
            <a:r>
              <a:rPr lang="zh-CN" altLang="en-US" sz="1200" dirty="0" smtClean="0">
                <a:solidFill>
                  <a:schemeClr val="tx1"/>
                </a:solidFill>
                <a:latin typeface="+mn-ea"/>
              </a:rPr>
              <a:t>方系统</a:t>
            </a:r>
            <a:endParaRPr kumimoji="0" lang="zh-CN" altLang="en-US" sz="1200" b="0" i="0" u="none" strike="noStrike" cap="none" normalizeH="0" baseline="0" dirty="0" smtClean="0">
              <a:ln>
                <a:noFill/>
              </a:ln>
              <a:solidFill>
                <a:schemeClr val="tx1"/>
              </a:solidFill>
              <a:effectLst/>
              <a:latin typeface="+mn-ea"/>
            </a:endParaRPr>
          </a:p>
        </p:txBody>
      </p:sp>
      <p:sp>
        <p:nvSpPr>
          <p:cNvPr id="16" name="椭圆 15"/>
          <p:cNvSpPr/>
          <p:nvPr/>
        </p:nvSpPr>
        <p:spPr bwMode="auto">
          <a:xfrm>
            <a:off x="7228540" y="4401876"/>
            <a:ext cx="1368152" cy="431280"/>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zh-CN" altLang="en-US" sz="1200" dirty="0" smtClean="0">
                <a:solidFill>
                  <a:schemeClr val="tx1"/>
                </a:solidFill>
                <a:latin typeface="+mn-ea"/>
              </a:rPr>
              <a:t>   指纹认证</a:t>
            </a:r>
            <a:endParaRPr kumimoji="0" lang="zh-CN" altLang="en-US" sz="1200" b="0" i="0" u="none" strike="noStrike" cap="none" normalizeH="0" baseline="0" dirty="0" smtClean="0">
              <a:ln>
                <a:noFill/>
              </a:ln>
              <a:solidFill>
                <a:schemeClr val="tx1"/>
              </a:solidFill>
              <a:effectLst/>
              <a:latin typeface="+mn-ea"/>
            </a:endParaRPr>
          </a:p>
        </p:txBody>
      </p:sp>
      <p:cxnSp>
        <p:nvCxnSpPr>
          <p:cNvPr id="17" name="直接连接符 16"/>
          <p:cNvCxnSpPr/>
          <p:nvPr/>
        </p:nvCxnSpPr>
        <p:spPr bwMode="auto">
          <a:xfrm>
            <a:off x="3395700" y="1952836"/>
            <a:ext cx="0" cy="48257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肘形连接符 18"/>
          <p:cNvCxnSpPr>
            <a:endCxn id="2" idx="1"/>
          </p:cNvCxnSpPr>
          <p:nvPr/>
        </p:nvCxnSpPr>
        <p:spPr bwMode="auto">
          <a:xfrm>
            <a:off x="3395700" y="2204864"/>
            <a:ext cx="711874" cy="309633"/>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5" name="直接连接符 24"/>
          <p:cNvCxnSpPr/>
          <p:nvPr/>
        </p:nvCxnSpPr>
        <p:spPr bwMode="auto">
          <a:xfrm>
            <a:off x="3395700" y="2975467"/>
            <a:ext cx="0" cy="48257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肘形连接符 25"/>
          <p:cNvCxnSpPr>
            <a:endCxn id="2" idx="3"/>
          </p:cNvCxnSpPr>
          <p:nvPr/>
        </p:nvCxnSpPr>
        <p:spPr bwMode="auto">
          <a:xfrm flipV="1">
            <a:off x="3395700" y="2896377"/>
            <a:ext cx="711874" cy="347829"/>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7" name="文本框 26"/>
          <p:cNvSpPr txBox="1"/>
          <p:nvPr/>
        </p:nvSpPr>
        <p:spPr bwMode="auto">
          <a:xfrm>
            <a:off x="2927648" y="2057459"/>
            <a:ext cx="684076"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solidFill>
                  <a:srgbClr val="00B0F0"/>
                </a:solidFill>
                <a:latin typeface="+mn-ea"/>
                <a:ea typeface="+mn-ea"/>
              </a:rPr>
              <a:t>非</a:t>
            </a:r>
            <a:r>
              <a:rPr lang="en-US" altLang="zh-CN" sz="1200" dirty="0" smtClean="0">
                <a:solidFill>
                  <a:srgbClr val="00B0F0"/>
                </a:solidFill>
                <a:latin typeface="+mn-ea"/>
                <a:ea typeface="+mn-ea"/>
              </a:rPr>
              <a:t>AD</a:t>
            </a:r>
            <a:endParaRPr lang="zh-CN" altLang="en-US" sz="1200" dirty="0" smtClean="0">
              <a:solidFill>
                <a:srgbClr val="00B0F0"/>
              </a:solidFill>
              <a:latin typeface="+mn-ea"/>
              <a:ea typeface="+mn-ea"/>
            </a:endParaRPr>
          </a:p>
        </p:txBody>
      </p:sp>
      <p:sp>
        <p:nvSpPr>
          <p:cNvPr id="29" name="文本框 28"/>
          <p:cNvSpPr txBox="1"/>
          <p:nvPr/>
        </p:nvSpPr>
        <p:spPr bwMode="auto">
          <a:xfrm>
            <a:off x="3013436" y="3095780"/>
            <a:ext cx="684076"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solidFill>
                  <a:srgbClr val="00B0F0"/>
                </a:solidFill>
                <a:latin typeface="+mn-ea"/>
                <a:ea typeface="+mn-ea"/>
              </a:rPr>
              <a:t>AD</a:t>
            </a:r>
            <a:endParaRPr lang="zh-CN" altLang="en-US" sz="1200" dirty="0" smtClean="0">
              <a:solidFill>
                <a:srgbClr val="00B0F0"/>
              </a:solidFill>
              <a:latin typeface="+mn-ea"/>
              <a:ea typeface="+mn-ea"/>
            </a:endParaRPr>
          </a:p>
        </p:txBody>
      </p:sp>
      <p:cxnSp>
        <p:nvCxnSpPr>
          <p:cNvPr id="30" name="直接连接符 29"/>
          <p:cNvCxnSpPr/>
          <p:nvPr/>
        </p:nvCxnSpPr>
        <p:spPr bwMode="auto">
          <a:xfrm>
            <a:off x="3561821" y="4896414"/>
            <a:ext cx="0" cy="48257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肘形连接符 30"/>
          <p:cNvCxnSpPr/>
          <p:nvPr/>
        </p:nvCxnSpPr>
        <p:spPr bwMode="auto">
          <a:xfrm flipV="1">
            <a:off x="3561821" y="4817324"/>
            <a:ext cx="711874" cy="347829"/>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2" name="直接连接符 31"/>
          <p:cNvCxnSpPr>
            <a:stCxn id="2" idx="5"/>
            <a:endCxn id="52" idx="1"/>
          </p:cNvCxnSpPr>
          <p:nvPr/>
        </p:nvCxnSpPr>
        <p:spPr bwMode="auto">
          <a:xfrm>
            <a:off x="5024086" y="2896377"/>
            <a:ext cx="594023" cy="4005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a:stCxn id="14" idx="7"/>
            <a:endCxn id="52" idx="3"/>
          </p:cNvCxnSpPr>
          <p:nvPr/>
        </p:nvCxnSpPr>
        <p:spPr bwMode="auto">
          <a:xfrm flipV="1">
            <a:off x="4985898" y="4212293"/>
            <a:ext cx="632211" cy="2213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p:cNvCxnSpPr>
            <a:stCxn id="16" idx="1"/>
            <a:endCxn id="52" idx="5"/>
          </p:cNvCxnSpPr>
          <p:nvPr/>
        </p:nvCxnSpPr>
        <p:spPr bwMode="auto">
          <a:xfrm flipH="1" flipV="1">
            <a:off x="6610541" y="4212293"/>
            <a:ext cx="818360" cy="25274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直接连接符 38"/>
          <p:cNvCxnSpPr>
            <a:stCxn id="15" idx="3"/>
            <a:endCxn id="52" idx="7"/>
          </p:cNvCxnSpPr>
          <p:nvPr/>
        </p:nvCxnSpPr>
        <p:spPr bwMode="auto">
          <a:xfrm flipH="1">
            <a:off x="6610541" y="2803528"/>
            <a:ext cx="801944" cy="4933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接连接符 41"/>
          <p:cNvCxnSpPr/>
          <p:nvPr/>
        </p:nvCxnSpPr>
        <p:spPr bwMode="auto">
          <a:xfrm>
            <a:off x="9002777" y="1912397"/>
            <a:ext cx="0" cy="5861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肘形连接符 42"/>
          <p:cNvCxnSpPr>
            <a:endCxn id="15" idx="7"/>
          </p:cNvCxnSpPr>
          <p:nvPr/>
        </p:nvCxnSpPr>
        <p:spPr bwMode="auto">
          <a:xfrm rot="10800000" flipV="1">
            <a:off x="8379915" y="2164424"/>
            <a:ext cx="622862" cy="334141"/>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7" name="直接连接符 46"/>
          <p:cNvCxnSpPr/>
          <p:nvPr/>
        </p:nvCxnSpPr>
        <p:spPr bwMode="auto">
          <a:xfrm>
            <a:off x="9002777" y="4801589"/>
            <a:ext cx="0" cy="4636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肘形连接符 47"/>
          <p:cNvCxnSpPr>
            <a:endCxn id="16" idx="5"/>
          </p:cNvCxnSpPr>
          <p:nvPr/>
        </p:nvCxnSpPr>
        <p:spPr bwMode="auto">
          <a:xfrm rot="10800000">
            <a:off x="8396331" y="4769997"/>
            <a:ext cx="606446" cy="300332"/>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53" name="文本框 52"/>
          <p:cNvSpPr txBox="1"/>
          <p:nvPr/>
        </p:nvSpPr>
        <p:spPr bwMode="auto">
          <a:xfrm>
            <a:off x="9033100" y="1825238"/>
            <a:ext cx="192344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solidFill>
                  <a:srgbClr val="00B0F0"/>
                </a:solidFill>
                <a:latin typeface="+mn-ea"/>
                <a:ea typeface="+mn-ea"/>
              </a:rPr>
              <a:t>智能</a:t>
            </a:r>
            <a:r>
              <a:rPr lang="zh-CN" altLang="en-US" sz="1200" dirty="0" smtClean="0">
                <a:solidFill>
                  <a:srgbClr val="00B0F0"/>
                </a:solidFill>
                <a:latin typeface="+mn-ea"/>
                <a:ea typeface="+mn-ea"/>
              </a:rPr>
              <a:t>卡</a:t>
            </a:r>
            <a:r>
              <a:rPr lang="en-US" altLang="zh-CN" sz="1200" dirty="0" smtClean="0">
                <a:solidFill>
                  <a:srgbClr val="00B0F0"/>
                </a:solidFill>
                <a:latin typeface="+mn-ea"/>
                <a:ea typeface="+mn-ea"/>
              </a:rPr>
              <a:t>+</a:t>
            </a:r>
            <a:r>
              <a:rPr lang="zh-CN" altLang="en-US" sz="1200" dirty="0" smtClean="0">
                <a:solidFill>
                  <a:srgbClr val="00B0F0"/>
                </a:solidFill>
                <a:latin typeface="+mn-ea"/>
                <a:ea typeface="+mn-ea"/>
              </a:rPr>
              <a:t>第三方网关认证</a:t>
            </a:r>
          </a:p>
        </p:txBody>
      </p:sp>
      <p:pic>
        <p:nvPicPr>
          <p:cNvPr id="54" name="Picture 3" descr="http://baike.soso.com/p/20100214/20100214174409-663760862.jpg"/>
          <p:cNvPicPr>
            <a:picLocks noChangeAspect="1" noChangeArrowheads="1"/>
          </p:cNvPicPr>
          <p:nvPr/>
        </p:nvPicPr>
        <p:blipFill>
          <a:blip r:embed="rId3" cstate="print"/>
          <a:srcRect/>
          <a:stretch>
            <a:fillRect/>
          </a:stretch>
        </p:blipFill>
        <p:spPr bwMode="auto">
          <a:xfrm>
            <a:off x="2097760" y="4714479"/>
            <a:ext cx="1297940" cy="901348"/>
          </a:xfrm>
          <a:prstGeom prst="ellipse">
            <a:avLst/>
          </a:prstGeom>
          <a:ln>
            <a:solidFill>
              <a:schemeClr val="bg1">
                <a:lumMod val="85000"/>
              </a:schemeClr>
            </a:solidFill>
          </a:ln>
          <a:effectLst>
            <a:softEdge rad="112500"/>
          </a:effectLst>
        </p:spPr>
      </p:pic>
      <p:pic>
        <p:nvPicPr>
          <p:cNvPr id="55" name="Picture 3"/>
          <p:cNvPicPr>
            <a:picLocks noChangeAspect="1" noChangeArrowheads="1"/>
          </p:cNvPicPr>
          <p:nvPr/>
        </p:nvPicPr>
        <p:blipFill>
          <a:blip r:embed="rId4" cstate="print"/>
          <a:srcRect/>
          <a:stretch>
            <a:fillRect/>
          </a:stretch>
        </p:blipFill>
        <p:spPr bwMode="auto">
          <a:xfrm>
            <a:off x="9356754" y="2106079"/>
            <a:ext cx="1042459" cy="761023"/>
          </a:xfrm>
          <a:prstGeom prst="rect">
            <a:avLst/>
          </a:prstGeom>
          <a:ln>
            <a:noFill/>
          </a:ln>
          <a:effectLst>
            <a:softEdge rad="112500"/>
          </a:effectLst>
        </p:spPr>
      </p:pic>
      <p:pic>
        <p:nvPicPr>
          <p:cNvPr id="56" name="Picture 1"/>
          <p:cNvPicPr>
            <a:picLocks noChangeAspect="1" noChangeArrowheads="1"/>
          </p:cNvPicPr>
          <p:nvPr/>
        </p:nvPicPr>
        <p:blipFill>
          <a:blip r:embed="rId5" cstate="print"/>
          <a:srcRect/>
          <a:stretch>
            <a:fillRect/>
          </a:stretch>
        </p:blipFill>
        <p:spPr bwMode="auto">
          <a:xfrm>
            <a:off x="9114575" y="4453153"/>
            <a:ext cx="1200149" cy="1000124"/>
          </a:xfrm>
          <a:prstGeom prst="ellipse">
            <a:avLst/>
          </a:prstGeom>
          <a:ln>
            <a:noFill/>
          </a:ln>
          <a:effectLst>
            <a:softEdge rad="112500"/>
          </a:effectLst>
        </p:spPr>
      </p:pic>
      <p:pic>
        <p:nvPicPr>
          <p:cNvPr id="64" name="Picture 4" descr="âWindows logoâçå¾çæç´¢ç»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2476" y="3024027"/>
            <a:ext cx="384968" cy="434011"/>
          </a:xfrm>
          <a:prstGeom prst="rect">
            <a:avLst/>
          </a:prstGeom>
          <a:noFill/>
          <a:extLst>
            <a:ext uri="{909E8E84-426E-40DD-AFC4-6F175D3DCCD1}">
              <a14:hiddenFill xmlns:a14="http://schemas.microsoft.com/office/drawing/2010/main">
                <a:solidFill>
                  <a:srgbClr val="FFFFFF"/>
                </a:solidFill>
              </a14:hiddenFill>
            </a:ext>
          </a:extLst>
        </p:spPr>
      </p:pic>
      <p:sp>
        <p:nvSpPr>
          <p:cNvPr id="63" name="文本框 62"/>
          <p:cNvSpPr txBox="1"/>
          <p:nvPr/>
        </p:nvSpPr>
        <p:spPr bwMode="auto">
          <a:xfrm>
            <a:off x="1689002" y="3426217"/>
            <a:ext cx="200851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Windows Server AD</a:t>
            </a:r>
            <a:r>
              <a:rPr lang="zh-CN" altLang="en-US" sz="1200" dirty="0" smtClean="0">
                <a:latin typeface="+mn-ea"/>
                <a:ea typeface="+mn-ea"/>
              </a:rPr>
              <a:t>认证</a:t>
            </a:r>
          </a:p>
        </p:txBody>
      </p:sp>
      <p:pic>
        <p:nvPicPr>
          <p:cNvPr id="66" name="Picture 4" descr="âWindows logoâçå¾çæç´¢ç»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7864" y="2001396"/>
            <a:ext cx="384968" cy="434011"/>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p:cNvSpPr txBox="1"/>
          <p:nvPr/>
        </p:nvSpPr>
        <p:spPr bwMode="auto">
          <a:xfrm>
            <a:off x="1884428" y="2416310"/>
            <a:ext cx="1910693"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Windows 10</a:t>
            </a:r>
            <a:r>
              <a:rPr lang="zh-CN" altLang="en-US" sz="1200" dirty="0" smtClean="0">
                <a:latin typeface="+mn-ea"/>
                <a:ea typeface="+mn-ea"/>
              </a:rPr>
              <a:t>本地认证</a:t>
            </a:r>
          </a:p>
        </p:txBody>
      </p:sp>
    </p:spTree>
    <p:extLst>
      <p:ext uri="{BB962C8B-B14F-4D97-AF65-F5344CB8AC3E}">
        <p14:creationId xmlns:p14="http://schemas.microsoft.com/office/powerpoint/2010/main" val="1590521559"/>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a:t>
            </a:r>
            <a:r>
              <a:rPr lang="zh-CN" altLang="en-US" dirty="0" smtClean="0"/>
              <a:t>认证模式</a:t>
            </a:r>
          </a:p>
        </p:txBody>
      </p:sp>
      <p:sp>
        <p:nvSpPr>
          <p:cNvPr id="3" name="文本占位符 2"/>
          <p:cNvSpPr>
            <a:spLocks noGrp="1"/>
          </p:cNvSpPr>
          <p:nvPr>
            <p:ph type="body" sz="quarter" idx="10"/>
          </p:nvPr>
        </p:nvSpPr>
        <p:spPr/>
        <p:txBody>
          <a:bodyPr/>
          <a:lstStyle/>
          <a:p>
            <a:r>
              <a:rPr lang="zh-CN" altLang="en-US" dirty="0" smtClean="0"/>
              <a:t>账号系统统一由</a:t>
            </a:r>
            <a:r>
              <a:rPr lang="en-US" altLang="zh-CN" dirty="0" smtClean="0"/>
              <a:t>AD</a:t>
            </a:r>
            <a:r>
              <a:rPr lang="zh-CN" altLang="en-US" dirty="0" smtClean="0"/>
              <a:t>维护</a:t>
            </a:r>
            <a:endParaRPr lang="en-US" altLang="zh-CN" dirty="0" smtClean="0"/>
          </a:p>
          <a:p>
            <a:pPr lvl="1"/>
            <a:r>
              <a:rPr lang="zh-CN" altLang="en-US" sz="1800" dirty="0" smtClean="0">
                <a:latin typeface="+mn-ea"/>
              </a:rPr>
              <a:t>方便简洁，具备密码重置、虚拟桌面权限配置等</a:t>
            </a:r>
            <a:r>
              <a:rPr lang="en-US" altLang="zh-CN" sz="1800" dirty="0" smtClean="0">
                <a:latin typeface="+mn-ea"/>
              </a:rPr>
              <a:t>AD</a:t>
            </a:r>
            <a:r>
              <a:rPr lang="zh-CN" altLang="en-US" sz="1800" dirty="0" smtClean="0">
                <a:latin typeface="+mn-ea"/>
              </a:rPr>
              <a:t>系统支持的功能</a:t>
            </a:r>
            <a:endParaRPr lang="en-US" altLang="zh-CN" sz="1800" dirty="0" smtClean="0">
              <a:latin typeface="+mn-ea"/>
            </a:endParaRPr>
          </a:p>
          <a:p>
            <a:pPr marL="301625" lvl="1" indent="-301625" algn="just">
              <a:buClr>
                <a:schemeClr val="bg1">
                  <a:lumMod val="50000"/>
                </a:schemeClr>
              </a:buClr>
              <a:buSzPct val="60000"/>
              <a:buFont typeface="Wingdings" pitchFamily="2" charset="2"/>
              <a:buChar char="l"/>
            </a:pPr>
            <a:r>
              <a:rPr lang="zh-CN" altLang="en-US" sz="2200" dirty="0">
                <a:latin typeface="+mn-ea"/>
                <a:cs typeface="Arial" panose="020B0604020202020204" pitchFamily="34" charset="0"/>
              </a:rPr>
              <a:t>单点</a:t>
            </a:r>
            <a:r>
              <a:rPr lang="zh-CN" altLang="en-US" sz="2200" dirty="0" smtClean="0">
                <a:latin typeface="+mn-ea"/>
                <a:cs typeface="Arial" panose="020B0604020202020204" pitchFamily="34" charset="0"/>
              </a:rPr>
              <a:t>登录</a:t>
            </a:r>
            <a:endParaRPr lang="en-US" altLang="zh-CN" sz="2200" dirty="0" smtClean="0">
              <a:latin typeface="+mn-ea"/>
              <a:cs typeface="Arial" panose="020B0604020202020204" pitchFamily="34" charset="0"/>
            </a:endParaRPr>
          </a:p>
          <a:p>
            <a:pPr lvl="1"/>
            <a:r>
              <a:rPr lang="zh-CN" altLang="en-US" sz="1800" dirty="0"/>
              <a:t>用户</a:t>
            </a:r>
            <a:r>
              <a:rPr lang="zh-CN" altLang="en-US" sz="1800" dirty="0" smtClean="0"/>
              <a:t>只要输入一次域账号密码即可登录虚拟机，有效减少账号密码输入次数，提供方便快捷的登录方式</a:t>
            </a:r>
            <a:endParaRPr lang="en-US" altLang="zh-CN" sz="1800" dirty="0"/>
          </a:p>
        </p:txBody>
      </p:sp>
      <p:grpSp>
        <p:nvGrpSpPr>
          <p:cNvPr id="4" name="组合 18396"/>
          <p:cNvGrpSpPr/>
          <p:nvPr/>
        </p:nvGrpSpPr>
        <p:grpSpPr>
          <a:xfrm>
            <a:off x="8688288" y="3825044"/>
            <a:ext cx="363627" cy="615791"/>
            <a:chOff x="1463676" y="588963"/>
            <a:chExt cx="274638" cy="638175"/>
          </a:xfrm>
          <a:solidFill>
            <a:srgbClr val="3C3C3B"/>
          </a:solidFill>
        </p:grpSpPr>
        <p:sp>
          <p:nvSpPr>
            <p:cNvPr id="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30" name="文本框 29"/>
          <p:cNvSpPr txBox="1"/>
          <p:nvPr/>
        </p:nvSpPr>
        <p:spPr>
          <a:xfrm>
            <a:off x="8688288" y="4446962"/>
            <a:ext cx="935718"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HDC</a:t>
            </a:r>
            <a:endParaRPr lang="zh-CN" altLang="en-US" sz="1200" dirty="0">
              <a:latin typeface="微软雅黑" panose="020B0503020204020204" pitchFamily="34" charset="-122"/>
              <a:ea typeface="微软雅黑" panose="020B0503020204020204" pitchFamily="34" charset="-122"/>
            </a:endParaRPr>
          </a:p>
        </p:txBody>
      </p:sp>
      <p:grpSp>
        <p:nvGrpSpPr>
          <p:cNvPr id="31" name="组合 18396"/>
          <p:cNvGrpSpPr/>
          <p:nvPr/>
        </p:nvGrpSpPr>
        <p:grpSpPr>
          <a:xfrm>
            <a:off x="6008286" y="3780622"/>
            <a:ext cx="363627" cy="615791"/>
            <a:chOff x="1463676" y="588963"/>
            <a:chExt cx="274638" cy="638175"/>
          </a:xfrm>
          <a:solidFill>
            <a:srgbClr val="3C3C3B"/>
          </a:solidFill>
        </p:grpSpPr>
        <p:sp>
          <p:nvSpPr>
            <p:cNvPr id="3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3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3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3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4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4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4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4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4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4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4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4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4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4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5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5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5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5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5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5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5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57" name="文本框 56"/>
          <p:cNvSpPr txBox="1"/>
          <p:nvPr/>
        </p:nvSpPr>
        <p:spPr>
          <a:xfrm>
            <a:off x="6008286" y="4402540"/>
            <a:ext cx="935718"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WI</a:t>
            </a:r>
            <a:endParaRPr lang="zh-CN" altLang="en-US" sz="1100" dirty="0">
              <a:latin typeface="微软雅黑" panose="020B0503020204020204" pitchFamily="34" charset="-122"/>
              <a:ea typeface="微软雅黑" panose="020B0503020204020204" pitchFamily="34" charset="-122"/>
            </a:endParaRPr>
          </a:p>
        </p:txBody>
      </p:sp>
      <p:grpSp>
        <p:nvGrpSpPr>
          <p:cNvPr id="58" name="组合 18396"/>
          <p:cNvGrpSpPr/>
          <p:nvPr/>
        </p:nvGrpSpPr>
        <p:grpSpPr>
          <a:xfrm>
            <a:off x="8683033" y="5409520"/>
            <a:ext cx="363627" cy="615791"/>
            <a:chOff x="1463676" y="588963"/>
            <a:chExt cx="274638" cy="638175"/>
          </a:xfrm>
          <a:solidFill>
            <a:srgbClr val="3C3C3B"/>
          </a:solidFill>
        </p:grpSpPr>
        <p:sp>
          <p:nvSpPr>
            <p:cNvPr id="5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6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6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6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6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6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6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6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6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6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6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7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7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7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7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7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7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7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7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7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7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8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8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8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8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84" name="文本框 83"/>
          <p:cNvSpPr txBox="1"/>
          <p:nvPr/>
        </p:nvSpPr>
        <p:spPr>
          <a:xfrm>
            <a:off x="8683033" y="6031438"/>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AD</a:t>
            </a:r>
            <a:endParaRPr lang="zh-CN" altLang="en-US" sz="1200" dirty="0">
              <a:latin typeface="微软雅黑" panose="020B0503020204020204" pitchFamily="34" charset="-122"/>
              <a:ea typeface="微软雅黑" panose="020B0503020204020204" pitchFamily="34" charset="-122"/>
            </a:endParaRPr>
          </a:p>
        </p:txBody>
      </p:sp>
      <p:grpSp>
        <p:nvGrpSpPr>
          <p:cNvPr id="91" name="组合 142"/>
          <p:cNvGrpSpPr/>
          <p:nvPr/>
        </p:nvGrpSpPr>
        <p:grpSpPr>
          <a:xfrm>
            <a:off x="2570757" y="3818818"/>
            <a:ext cx="680605" cy="486135"/>
            <a:chOff x="7089459" y="3598864"/>
            <a:chExt cx="134937" cy="100014"/>
          </a:xfrm>
        </p:grpSpPr>
        <p:sp>
          <p:nvSpPr>
            <p:cNvPr id="92"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3"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4"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5"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96" name="文本框 95"/>
          <p:cNvSpPr txBox="1"/>
          <p:nvPr/>
        </p:nvSpPr>
        <p:spPr>
          <a:xfrm>
            <a:off x="2790243" y="4271735"/>
            <a:ext cx="1301236"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TC</a:t>
            </a:r>
            <a:endParaRPr lang="zh-CN" altLang="en-US" sz="1100" dirty="0">
              <a:latin typeface="微软雅黑" panose="020B0503020204020204" pitchFamily="34" charset="-122"/>
              <a:ea typeface="微软雅黑" panose="020B0503020204020204" pitchFamily="34" charset="-122"/>
            </a:endParaRPr>
          </a:p>
        </p:txBody>
      </p:sp>
      <p:sp>
        <p:nvSpPr>
          <p:cNvPr id="97" name="Freeform 12"/>
          <p:cNvSpPr>
            <a:spLocks noEditPoints="1"/>
          </p:cNvSpPr>
          <p:nvPr/>
        </p:nvSpPr>
        <p:spPr bwMode="auto">
          <a:xfrm>
            <a:off x="2682857" y="5462248"/>
            <a:ext cx="608299" cy="505737"/>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98" name="文本框 97"/>
          <p:cNvSpPr txBox="1"/>
          <p:nvPr/>
        </p:nvSpPr>
        <p:spPr>
          <a:xfrm>
            <a:off x="2682857" y="5964971"/>
            <a:ext cx="1301236"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虚拟机</a:t>
            </a:r>
          </a:p>
        </p:txBody>
      </p:sp>
      <p:cxnSp>
        <p:nvCxnSpPr>
          <p:cNvPr id="100" name="直接箭头连接符 99"/>
          <p:cNvCxnSpPr/>
          <p:nvPr/>
        </p:nvCxnSpPr>
        <p:spPr bwMode="auto">
          <a:xfrm>
            <a:off x="3333475" y="3966737"/>
            <a:ext cx="2578125" cy="9957"/>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02" name="直接箭头连接符 101"/>
          <p:cNvCxnSpPr/>
          <p:nvPr/>
        </p:nvCxnSpPr>
        <p:spPr bwMode="auto">
          <a:xfrm flipH="1">
            <a:off x="3291156" y="4143063"/>
            <a:ext cx="2620444" cy="0"/>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104" name="文本框 103"/>
          <p:cNvSpPr txBox="1"/>
          <p:nvPr/>
        </p:nvSpPr>
        <p:spPr bwMode="auto">
          <a:xfrm>
            <a:off x="3908934" y="3719878"/>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1.</a:t>
            </a:r>
            <a:r>
              <a:rPr lang="zh-CN" altLang="en-US" sz="1200" dirty="0" smtClean="0">
                <a:latin typeface="+mn-ea"/>
                <a:ea typeface="+mn-ea"/>
              </a:rPr>
              <a:t>用户名、密码</a:t>
            </a:r>
          </a:p>
        </p:txBody>
      </p:sp>
      <p:sp>
        <p:nvSpPr>
          <p:cNvPr id="105" name="文本框 104"/>
          <p:cNvSpPr txBox="1"/>
          <p:nvPr/>
        </p:nvSpPr>
        <p:spPr bwMode="auto">
          <a:xfrm>
            <a:off x="3963851" y="4168515"/>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a:t>4.</a:t>
            </a:r>
            <a:r>
              <a:rPr lang="zh-CN" altLang="en-US" sz="1200" dirty="0"/>
              <a:t>返回</a:t>
            </a:r>
            <a:r>
              <a:rPr lang="en-US" altLang="zh-CN" sz="1200" dirty="0"/>
              <a:t>VM</a:t>
            </a:r>
            <a:r>
              <a:rPr lang="zh-CN" altLang="en-US" sz="1200" dirty="0"/>
              <a:t>列表</a:t>
            </a:r>
          </a:p>
        </p:txBody>
      </p:sp>
      <p:cxnSp>
        <p:nvCxnSpPr>
          <p:cNvPr id="107" name="直接箭头连接符 106"/>
          <p:cNvCxnSpPr/>
          <p:nvPr/>
        </p:nvCxnSpPr>
        <p:spPr bwMode="auto">
          <a:xfrm>
            <a:off x="6399237" y="3932273"/>
            <a:ext cx="2192365" cy="44421"/>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10" name="直接箭头连接符 109"/>
          <p:cNvCxnSpPr/>
          <p:nvPr/>
        </p:nvCxnSpPr>
        <p:spPr bwMode="auto">
          <a:xfrm>
            <a:off x="6636060" y="4533345"/>
            <a:ext cx="1955542" cy="925193"/>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12" name="直接箭头连接符 111"/>
          <p:cNvCxnSpPr/>
          <p:nvPr/>
        </p:nvCxnSpPr>
        <p:spPr bwMode="auto">
          <a:xfrm>
            <a:off x="3440861" y="5715116"/>
            <a:ext cx="5150741" cy="0"/>
          </a:xfrm>
          <a:prstGeom prst="straightConnector1">
            <a:avLst/>
          </a:prstGeom>
          <a:solidFill>
            <a:schemeClr val="accent1"/>
          </a:solidFill>
          <a:ln w="9525" cap="flat" cmpd="sng" algn="ctr">
            <a:solidFill>
              <a:srgbClr val="FF0000"/>
            </a:solidFill>
            <a:prstDash val="solid"/>
            <a:round/>
            <a:headEnd type="triangle"/>
            <a:tailEnd type="triangle"/>
          </a:ln>
          <a:effectLst/>
        </p:spPr>
      </p:cxnSp>
      <p:cxnSp>
        <p:nvCxnSpPr>
          <p:cNvPr id="114" name="直接箭头连接符 113"/>
          <p:cNvCxnSpPr/>
          <p:nvPr/>
        </p:nvCxnSpPr>
        <p:spPr bwMode="auto">
          <a:xfrm>
            <a:off x="2987006" y="4533345"/>
            <a:ext cx="0" cy="876175"/>
          </a:xfrm>
          <a:prstGeom prst="straightConnector1">
            <a:avLst/>
          </a:prstGeom>
          <a:solidFill>
            <a:schemeClr val="accent1"/>
          </a:solidFill>
          <a:ln w="9525" cap="flat" cmpd="sng" algn="ctr">
            <a:solidFill>
              <a:schemeClr val="tx1"/>
            </a:solidFill>
            <a:prstDash val="lgDash"/>
            <a:round/>
            <a:headEnd type="none" w="med" len="med"/>
            <a:tailEnd type="triangle"/>
          </a:ln>
          <a:effectLst/>
        </p:spPr>
      </p:cxnSp>
      <p:sp>
        <p:nvSpPr>
          <p:cNvPr id="115" name="文本框 114"/>
          <p:cNvSpPr txBox="1"/>
          <p:nvPr/>
        </p:nvSpPr>
        <p:spPr bwMode="auto">
          <a:xfrm>
            <a:off x="4857547" y="5429089"/>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5.</a:t>
            </a:r>
            <a:r>
              <a:rPr lang="zh-CN" altLang="en-US" sz="1200" dirty="0" smtClean="0">
                <a:latin typeface="+mn-ea"/>
                <a:ea typeface="+mn-ea"/>
              </a:rPr>
              <a:t>加入域，通过域认证</a:t>
            </a:r>
          </a:p>
        </p:txBody>
      </p:sp>
      <p:sp>
        <p:nvSpPr>
          <p:cNvPr id="116" name="文本框 115"/>
          <p:cNvSpPr txBox="1"/>
          <p:nvPr/>
        </p:nvSpPr>
        <p:spPr bwMode="auto">
          <a:xfrm>
            <a:off x="6715050" y="3703700"/>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a:latin typeface="+mn-ea"/>
                <a:ea typeface="+mn-ea"/>
              </a:rPr>
              <a:t>3</a:t>
            </a:r>
            <a:r>
              <a:rPr lang="en-US" altLang="zh-CN" sz="1200" dirty="0" smtClean="0">
                <a:latin typeface="+mn-ea"/>
                <a:ea typeface="+mn-ea"/>
              </a:rPr>
              <a:t>.</a:t>
            </a:r>
            <a:r>
              <a:rPr lang="zh-CN" altLang="en-US" sz="1200" dirty="0" smtClean="0">
                <a:latin typeface="+mn-ea"/>
                <a:ea typeface="+mn-ea"/>
              </a:rPr>
              <a:t>查询虚拟机列表</a:t>
            </a:r>
          </a:p>
        </p:txBody>
      </p:sp>
      <p:sp>
        <p:nvSpPr>
          <p:cNvPr id="117" name="文本框 116"/>
          <p:cNvSpPr txBox="1"/>
          <p:nvPr/>
        </p:nvSpPr>
        <p:spPr bwMode="auto">
          <a:xfrm rot="1570999">
            <a:off x="6996518" y="4969240"/>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2.</a:t>
            </a:r>
            <a:r>
              <a:rPr lang="zh-CN" altLang="en-US" sz="1200" dirty="0" smtClean="0">
                <a:latin typeface="+mn-ea"/>
                <a:ea typeface="+mn-ea"/>
              </a:rPr>
              <a:t>验证账号</a:t>
            </a:r>
          </a:p>
        </p:txBody>
      </p:sp>
      <p:cxnSp>
        <p:nvCxnSpPr>
          <p:cNvPr id="119" name="直接箭头连接符 118"/>
          <p:cNvCxnSpPr/>
          <p:nvPr/>
        </p:nvCxnSpPr>
        <p:spPr bwMode="auto">
          <a:xfrm>
            <a:off x="9768408" y="5409520"/>
            <a:ext cx="540060" cy="0"/>
          </a:xfrm>
          <a:prstGeom prst="straightConnector1">
            <a:avLst/>
          </a:prstGeom>
          <a:solidFill>
            <a:schemeClr val="accent1"/>
          </a:solidFill>
          <a:ln w="9525" cap="flat" cmpd="sng" algn="ctr">
            <a:solidFill>
              <a:srgbClr val="00B0F0"/>
            </a:solidFill>
            <a:prstDash val="solid"/>
            <a:round/>
            <a:headEnd type="triangle"/>
            <a:tailEnd type="triangle"/>
          </a:ln>
          <a:effectLst/>
        </p:spPr>
      </p:cxnSp>
      <p:cxnSp>
        <p:nvCxnSpPr>
          <p:cNvPr id="120" name="直接箭头连接符 119"/>
          <p:cNvCxnSpPr/>
          <p:nvPr/>
        </p:nvCxnSpPr>
        <p:spPr bwMode="auto">
          <a:xfrm flipV="1">
            <a:off x="9768408" y="5715116"/>
            <a:ext cx="540060" cy="1379"/>
          </a:xfrm>
          <a:prstGeom prst="straightConnector1">
            <a:avLst/>
          </a:prstGeom>
          <a:solidFill>
            <a:schemeClr val="accent1"/>
          </a:solidFill>
          <a:ln w="9525" cap="flat" cmpd="sng" algn="ctr">
            <a:solidFill>
              <a:srgbClr val="FF0000"/>
            </a:solidFill>
            <a:prstDash val="solid"/>
            <a:round/>
            <a:headEnd type="triangle"/>
            <a:tailEnd type="triangle"/>
          </a:ln>
          <a:effectLst/>
        </p:spPr>
      </p:cxnSp>
      <p:sp>
        <p:nvSpPr>
          <p:cNvPr id="123" name="文本框 122"/>
          <p:cNvSpPr txBox="1"/>
          <p:nvPr/>
        </p:nvSpPr>
        <p:spPr bwMode="auto">
          <a:xfrm>
            <a:off x="10308469" y="5277456"/>
            <a:ext cx="1507114"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虚拟机登录</a:t>
            </a:r>
          </a:p>
        </p:txBody>
      </p:sp>
      <p:sp>
        <p:nvSpPr>
          <p:cNvPr id="125" name="文本框 124"/>
          <p:cNvSpPr txBox="1"/>
          <p:nvPr/>
        </p:nvSpPr>
        <p:spPr bwMode="auto">
          <a:xfrm>
            <a:off x="10296853" y="5619053"/>
            <a:ext cx="10977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虚拟机加入域</a:t>
            </a:r>
          </a:p>
        </p:txBody>
      </p:sp>
    </p:spTree>
    <p:extLst>
      <p:ext uri="{BB962C8B-B14F-4D97-AF65-F5344CB8AC3E}">
        <p14:creationId xmlns:p14="http://schemas.microsoft.com/office/powerpoint/2010/main" val="247025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vDesk</a:t>
            </a:r>
            <a:r>
              <a:rPr lang="zh-CN" altLang="en-US" dirty="0"/>
              <a:t> </a:t>
            </a:r>
            <a:r>
              <a:rPr lang="en-US" altLang="zh-CN" dirty="0"/>
              <a:t>-</a:t>
            </a:r>
            <a:r>
              <a:rPr lang="en-US" altLang="zh-CN" dirty="0" smtClean="0"/>
              <a:t> </a:t>
            </a:r>
            <a:r>
              <a:rPr lang="zh-CN" altLang="en-US" dirty="0" smtClean="0"/>
              <a:t>优化用户使用桌面体验</a:t>
            </a:r>
            <a:endParaRPr lang="zh-CN" altLang="en-US" dirty="0"/>
          </a:p>
        </p:txBody>
      </p:sp>
      <p:sp>
        <p:nvSpPr>
          <p:cNvPr id="4" name="矩形 3"/>
          <p:cNvSpPr/>
          <p:nvPr/>
        </p:nvSpPr>
        <p:spPr>
          <a:xfrm>
            <a:off x="1008063" y="1167829"/>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9" name="Picture 2"/>
          <p:cNvPicPr>
            <a:picLocks noChangeAspect="1"/>
          </p:cNvPicPr>
          <p:nvPr/>
        </p:nvPicPr>
        <p:blipFill>
          <a:blip r:embed="rId3"/>
          <a:stretch>
            <a:fillRect/>
          </a:stretch>
        </p:blipFill>
        <p:spPr>
          <a:xfrm>
            <a:off x="1019109" y="1554697"/>
            <a:ext cx="3345265" cy="2304646"/>
          </a:xfrm>
          <a:prstGeom prst="rect">
            <a:avLst/>
          </a:prstGeom>
        </p:spPr>
      </p:pic>
      <p:sp>
        <p:nvSpPr>
          <p:cNvPr id="10" name="矩形 5"/>
          <p:cNvSpPr/>
          <p:nvPr/>
        </p:nvSpPr>
        <p:spPr bwMode="auto">
          <a:xfrm>
            <a:off x="8148230" y="1257501"/>
            <a:ext cx="3335680" cy="328229"/>
          </a:xfrm>
          <a:prstGeom prst="rect">
            <a:avLst/>
          </a:prstGeom>
          <a:solidFill>
            <a:srgbClr val="92D050"/>
          </a:solidFill>
          <a:ln>
            <a:noFill/>
          </a:ln>
          <a:effectLst/>
          <a:extLst/>
        </p:spPr>
        <p:txBody>
          <a:bodyPr lIns="81598" tIns="40799" rIns="81598" bIns="40799" anchor="ctr"/>
          <a:lstStyle/>
          <a:p>
            <a:pPr algn="ctr" defTabSz="815978" eaLnBrk="0" hangingPunct="0">
              <a:buSzPct val="100000"/>
            </a:pPr>
            <a:r>
              <a:rPr lang="zh-CN" altLang="en-US" sz="1600" kern="0" dirty="0">
                <a:solidFill>
                  <a:srgbClr val="FFFFFF"/>
                </a:solidFill>
                <a:latin typeface="Arial"/>
                <a:ea typeface="微软雅黑" pitchFamily="34" charset="-122"/>
                <a:sym typeface="Calibri" pitchFamily="34" charset="0"/>
              </a:rPr>
              <a:t>一键式</a:t>
            </a:r>
            <a:r>
              <a:rPr lang="zh-CN" altLang="en-US" sz="1600" kern="0" dirty="0" smtClean="0">
                <a:solidFill>
                  <a:srgbClr val="FFFFFF"/>
                </a:solidFill>
                <a:latin typeface="Arial"/>
                <a:ea typeface="微软雅黑" pitchFamily="34" charset="-122"/>
                <a:sym typeface="Calibri" pitchFamily="34" charset="0"/>
              </a:rPr>
              <a:t>日志</a:t>
            </a:r>
            <a:r>
              <a:rPr lang="en-US" altLang="zh-CN" sz="1600" kern="0" dirty="0" smtClean="0">
                <a:solidFill>
                  <a:srgbClr val="FFFFFF"/>
                </a:solidFill>
                <a:latin typeface="Arial"/>
                <a:ea typeface="微软雅黑" pitchFamily="34" charset="-122"/>
                <a:sym typeface="Calibri" pitchFamily="34" charset="0"/>
              </a:rPr>
              <a:t>/</a:t>
            </a:r>
            <a:r>
              <a:rPr lang="zh-CN" altLang="en-US" sz="1600" kern="0" dirty="0" smtClean="0">
                <a:solidFill>
                  <a:srgbClr val="FFFFFF"/>
                </a:solidFill>
                <a:latin typeface="Arial"/>
                <a:ea typeface="微软雅黑" pitchFamily="34" charset="-122"/>
                <a:sym typeface="Calibri" pitchFamily="34" charset="0"/>
              </a:rPr>
              <a:t>信息收集</a:t>
            </a:r>
            <a:endParaRPr lang="zh-CN" altLang="zh-CN" sz="1600" kern="0" dirty="0">
              <a:solidFill>
                <a:srgbClr val="FFFFFF"/>
              </a:solidFill>
              <a:latin typeface="Arial"/>
              <a:ea typeface="微软雅黑" pitchFamily="34" charset="-122"/>
              <a:sym typeface="Calibri" pitchFamily="34" charset="0"/>
            </a:endParaRPr>
          </a:p>
        </p:txBody>
      </p:sp>
      <p:sp>
        <p:nvSpPr>
          <p:cNvPr id="11" name="矩形 6"/>
          <p:cNvSpPr/>
          <p:nvPr/>
        </p:nvSpPr>
        <p:spPr bwMode="auto">
          <a:xfrm>
            <a:off x="4507704" y="1233488"/>
            <a:ext cx="3355558" cy="304112"/>
          </a:xfrm>
          <a:prstGeom prst="rect">
            <a:avLst/>
          </a:prstGeom>
          <a:solidFill>
            <a:srgbClr val="00B0F0"/>
          </a:solidFill>
          <a:ln w="9525">
            <a:noFill/>
            <a:miter lim="800000"/>
            <a:headEnd/>
            <a:tailEnd/>
          </a:ln>
          <a:extLst/>
        </p:spPr>
        <p:txBody>
          <a:bodyPr lIns="81598" tIns="40799" rIns="81598" bIns="40799" anchor="ctr"/>
          <a:lstStyle/>
          <a:p>
            <a:pPr algn="ctr" defTabSz="815978" eaLnBrk="0" fontAlgn="auto" hangingPunct="0">
              <a:spcBef>
                <a:spcPts val="0"/>
              </a:spcBef>
              <a:spcAft>
                <a:spcPts val="0"/>
              </a:spcAft>
              <a:buSzPct val="100000"/>
            </a:pPr>
            <a:r>
              <a:rPr lang="zh-CN" altLang="en-US" sz="1600" dirty="0">
                <a:solidFill>
                  <a:srgbClr val="FFFFFF"/>
                </a:solidFill>
                <a:latin typeface="Arial"/>
                <a:ea typeface="微软雅黑" pitchFamily="34" charset="-122"/>
                <a:sym typeface="Calibri" pitchFamily="34" charset="0"/>
              </a:rPr>
              <a:t>一键</a:t>
            </a:r>
            <a:r>
              <a:rPr lang="zh-CN" altLang="en-US" sz="1600" dirty="0" smtClean="0">
                <a:solidFill>
                  <a:srgbClr val="FFFFFF"/>
                </a:solidFill>
                <a:latin typeface="Arial"/>
                <a:ea typeface="微软雅黑" pitchFamily="34" charset="-122"/>
                <a:sym typeface="Calibri" pitchFamily="34" charset="0"/>
              </a:rPr>
              <a:t>式连接修复</a:t>
            </a:r>
            <a:endParaRPr lang="zh-CN" altLang="zh-CN" sz="1600" dirty="0">
              <a:solidFill>
                <a:srgbClr val="FFFFFF"/>
              </a:solidFill>
              <a:latin typeface="Arial"/>
              <a:ea typeface="微软雅黑" pitchFamily="34" charset="-122"/>
              <a:sym typeface="Calibri" pitchFamily="34" charset="0"/>
            </a:endParaRPr>
          </a:p>
        </p:txBody>
      </p:sp>
      <p:sp>
        <p:nvSpPr>
          <p:cNvPr id="12" name="矩形 7"/>
          <p:cNvSpPr/>
          <p:nvPr/>
        </p:nvSpPr>
        <p:spPr bwMode="auto">
          <a:xfrm>
            <a:off x="1013515" y="1233488"/>
            <a:ext cx="3331333" cy="321209"/>
          </a:xfrm>
          <a:prstGeom prst="rect">
            <a:avLst/>
          </a:prstGeom>
          <a:solidFill>
            <a:srgbClr val="92D050"/>
          </a:solidFill>
          <a:ln>
            <a:noFill/>
          </a:ln>
          <a:effectLst/>
          <a:extLst/>
        </p:spPr>
        <p:txBody>
          <a:bodyPr lIns="81598" tIns="40799" rIns="81598" bIns="40799" anchor="ctr"/>
          <a:lstStyle/>
          <a:p>
            <a:pPr algn="ctr" defTabSz="815978" eaLnBrk="0" hangingPunct="0">
              <a:buSzPct val="100000"/>
              <a:defRPr/>
            </a:pPr>
            <a:r>
              <a:rPr lang="zh-CN" altLang="en-US" sz="1600" kern="0" dirty="0" smtClean="0">
                <a:solidFill>
                  <a:srgbClr val="FFFFFF"/>
                </a:solidFill>
                <a:latin typeface="Arial"/>
                <a:ea typeface="微软雅黑" pitchFamily="34" charset="-122"/>
                <a:sym typeface="Calibri" pitchFamily="34" charset="0"/>
              </a:rPr>
              <a:t>一键式体验优化</a:t>
            </a:r>
            <a:endParaRPr lang="zh-CN" altLang="zh-CN" sz="1600" kern="0" dirty="0" smtClean="0">
              <a:solidFill>
                <a:srgbClr val="FFFFFF"/>
              </a:solidFill>
              <a:latin typeface="Arial"/>
              <a:ea typeface="微软雅黑" pitchFamily="34" charset="-122"/>
              <a:sym typeface="Calibri" pitchFamily="34" charset="0"/>
            </a:endParaRPr>
          </a:p>
        </p:txBody>
      </p:sp>
      <p:pic>
        <p:nvPicPr>
          <p:cNvPr id="13" name="Picture 7" descr="C:\Users\r43642\Desktop\5.jpg"/>
          <p:cNvPicPr>
            <a:picLocks noChangeAspect="1" noChangeArrowheads="1"/>
          </p:cNvPicPr>
          <p:nvPr/>
        </p:nvPicPr>
        <p:blipFill rotWithShape="1">
          <a:blip r:embed="rId4" cstate="print"/>
          <a:srcRect b="5134"/>
          <a:stretch/>
        </p:blipFill>
        <p:spPr bwMode="auto">
          <a:xfrm>
            <a:off x="8161764" y="1585731"/>
            <a:ext cx="3336534" cy="2203310"/>
          </a:xfrm>
          <a:prstGeom prst="rect">
            <a:avLst/>
          </a:prstGeom>
          <a:noFill/>
        </p:spPr>
      </p:pic>
      <p:pic>
        <p:nvPicPr>
          <p:cNvPr id="14" name="Picture 6" descr="C:\Users\r43642\Desktop\4.jpg"/>
          <p:cNvPicPr>
            <a:picLocks noChangeAspect="1" noChangeArrowheads="1"/>
          </p:cNvPicPr>
          <p:nvPr/>
        </p:nvPicPr>
        <p:blipFill>
          <a:blip r:embed="rId5" cstate="print"/>
          <a:srcRect/>
          <a:stretch>
            <a:fillRect/>
          </a:stretch>
        </p:blipFill>
        <p:spPr bwMode="auto">
          <a:xfrm>
            <a:off x="8161764" y="3916895"/>
            <a:ext cx="3308971" cy="2375609"/>
          </a:xfrm>
          <a:prstGeom prst="rect">
            <a:avLst/>
          </a:prstGeom>
          <a:noFill/>
        </p:spPr>
      </p:pic>
      <p:pic>
        <p:nvPicPr>
          <p:cNvPr id="15" name="Picture 19"/>
          <p:cNvPicPr>
            <a:picLocks noChangeAspect="1"/>
          </p:cNvPicPr>
          <p:nvPr/>
        </p:nvPicPr>
        <p:blipFill>
          <a:blip r:embed="rId6"/>
          <a:stretch>
            <a:fillRect/>
          </a:stretch>
        </p:blipFill>
        <p:spPr>
          <a:xfrm>
            <a:off x="1075586" y="3923657"/>
            <a:ext cx="3269263" cy="2458093"/>
          </a:xfrm>
          <a:prstGeom prst="rect">
            <a:avLst/>
          </a:prstGeom>
        </p:spPr>
      </p:pic>
      <p:pic>
        <p:nvPicPr>
          <p:cNvPr id="16" name="Picture 20"/>
          <p:cNvPicPr>
            <a:picLocks noChangeAspect="1"/>
          </p:cNvPicPr>
          <p:nvPr/>
        </p:nvPicPr>
        <p:blipFill rotWithShape="1">
          <a:blip r:embed="rId7"/>
          <a:srcRect b="4084"/>
          <a:stretch/>
        </p:blipFill>
        <p:spPr>
          <a:xfrm>
            <a:off x="4507704" y="3916895"/>
            <a:ext cx="3355558" cy="2453745"/>
          </a:xfrm>
          <a:prstGeom prst="rect">
            <a:avLst/>
          </a:prstGeom>
        </p:spPr>
      </p:pic>
      <p:pic>
        <p:nvPicPr>
          <p:cNvPr id="17" name="Picture 21"/>
          <p:cNvPicPr>
            <a:picLocks noChangeAspect="1"/>
          </p:cNvPicPr>
          <p:nvPr/>
        </p:nvPicPr>
        <p:blipFill>
          <a:blip r:embed="rId8"/>
          <a:stretch>
            <a:fillRect/>
          </a:stretch>
        </p:blipFill>
        <p:spPr>
          <a:xfrm>
            <a:off x="4507704" y="1553531"/>
            <a:ext cx="3355558" cy="2314396"/>
          </a:xfrm>
          <a:prstGeom prst="rect">
            <a:avLst/>
          </a:prstGeom>
        </p:spPr>
      </p:pic>
    </p:spTree>
    <p:extLst>
      <p:ext uri="{BB962C8B-B14F-4D97-AF65-F5344CB8AC3E}">
        <p14:creationId xmlns:p14="http://schemas.microsoft.com/office/powerpoint/2010/main" val="27320299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a:t>
            </a:r>
            <a:r>
              <a:rPr lang="en-US" altLang="zh-CN" dirty="0" smtClean="0"/>
              <a:t>AD</a:t>
            </a:r>
            <a:r>
              <a:rPr lang="zh-CN" altLang="en-US" dirty="0" smtClean="0"/>
              <a:t>认证模式</a:t>
            </a:r>
          </a:p>
        </p:txBody>
      </p:sp>
      <p:sp>
        <p:nvSpPr>
          <p:cNvPr id="3" name="文本占位符 2"/>
          <p:cNvSpPr>
            <a:spLocks noGrp="1"/>
          </p:cNvSpPr>
          <p:nvPr>
            <p:ph type="body" sz="quarter" idx="10"/>
          </p:nvPr>
        </p:nvSpPr>
        <p:spPr/>
        <p:txBody>
          <a:bodyPr/>
          <a:lstStyle/>
          <a:p>
            <a:r>
              <a:rPr lang="zh-CN" altLang="en-US" dirty="0" smtClean="0"/>
              <a:t>技术特点</a:t>
            </a:r>
            <a:endParaRPr lang="en-US" altLang="zh-CN" dirty="0" smtClean="0"/>
          </a:p>
          <a:p>
            <a:pPr lvl="1">
              <a:defRPr/>
            </a:pPr>
            <a:r>
              <a:rPr lang="zh-CN" altLang="en-US" sz="1800" dirty="0"/>
              <a:t>无需</a:t>
            </a:r>
            <a:r>
              <a:rPr lang="en-US" altLang="zh-CN" sz="1800" dirty="0"/>
              <a:t>AD</a:t>
            </a:r>
            <a:r>
              <a:rPr lang="zh-CN" altLang="en-US" sz="1800" dirty="0"/>
              <a:t>系统，虚拟机不加入</a:t>
            </a:r>
            <a:r>
              <a:rPr lang="en-US" altLang="zh-CN" sz="1800" dirty="0"/>
              <a:t>AD</a:t>
            </a:r>
            <a:r>
              <a:rPr lang="zh-CN" altLang="en-US" sz="1800" dirty="0"/>
              <a:t>域，使用模式类似于物理</a:t>
            </a:r>
            <a:r>
              <a:rPr lang="en-US" altLang="zh-CN" sz="1800" dirty="0"/>
              <a:t>PC</a:t>
            </a:r>
            <a:r>
              <a:rPr lang="zh-CN" altLang="en-US" sz="1800" dirty="0"/>
              <a:t>不加入</a:t>
            </a:r>
            <a:r>
              <a:rPr lang="zh-CN" altLang="en-US" sz="1800" dirty="0" smtClean="0"/>
              <a:t>域。</a:t>
            </a:r>
            <a:endParaRPr lang="en-US" altLang="zh-CN" sz="1800" dirty="0" smtClean="0"/>
          </a:p>
          <a:p>
            <a:pPr lvl="1">
              <a:defRPr/>
            </a:pPr>
            <a:r>
              <a:rPr lang="zh-CN" altLang="en-US" sz="1800" dirty="0"/>
              <a:t>一个虚拟桌面支持与多个账号关联，但需由管理员</a:t>
            </a:r>
            <a:r>
              <a:rPr lang="zh-CN" altLang="en-US" sz="1800" dirty="0" smtClean="0"/>
              <a:t>设置。</a:t>
            </a:r>
            <a:endParaRPr lang="en-US" altLang="zh-CN" sz="1800" dirty="0"/>
          </a:p>
          <a:p>
            <a:pPr marL="301625" lvl="1" indent="-301625" algn="just">
              <a:buClr>
                <a:schemeClr val="bg1">
                  <a:lumMod val="50000"/>
                </a:schemeClr>
              </a:buClr>
              <a:buSzPct val="60000"/>
              <a:buFont typeface="Wingdings" pitchFamily="2" charset="2"/>
              <a:buChar char="l"/>
            </a:pPr>
            <a:r>
              <a:rPr lang="zh-CN" altLang="en-US" sz="2200" dirty="0">
                <a:latin typeface="+mn-ea"/>
                <a:cs typeface="Arial" panose="020B0604020202020204" pitchFamily="34" charset="0"/>
              </a:rPr>
              <a:t>约束</a:t>
            </a:r>
            <a:endParaRPr lang="en-US" altLang="zh-CN" sz="2200" dirty="0" smtClean="0">
              <a:latin typeface="+mn-ea"/>
              <a:cs typeface="Arial" panose="020B0604020202020204" pitchFamily="34" charset="0"/>
            </a:endParaRPr>
          </a:p>
          <a:p>
            <a:pPr lvl="1">
              <a:defRPr/>
            </a:pPr>
            <a:r>
              <a:rPr lang="zh-CN" altLang="en-US" sz="1800" dirty="0"/>
              <a:t>不支持链接克隆模式、</a:t>
            </a:r>
            <a:r>
              <a:rPr lang="en-US" altLang="zh-CN" sz="1800" dirty="0"/>
              <a:t>Pool</a:t>
            </a:r>
            <a:r>
              <a:rPr lang="zh-CN" altLang="en-US" sz="1800" dirty="0"/>
              <a:t>模式</a:t>
            </a:r>
            <a:r>
              <a:rPr lang="zh-CN" altLang="en-US" sz="1800" dirty="0" smtClean="0"/>
              <a:t>虚拟机</a:t>
            </a:r>
            <a:r>
              <a:rPr lang="zh-CN" altLang="en-US" sz="1800" dirty="0"/>
              <a:t>（此两种模式需要</a:t>
            </a:r>
            <a:r>
              <a:rPr lang="en-US" altLang="zh-CN" sz="1800" dirty="0"/>
              <a:t>AD</a:t>
            </a:r>
            <a:r>
              <a:rPr lang="zh-CN" altLang="en-US" sz="1800" dirty="0"/>
              <a:t>机制</a:t>
            </a:r>
            <a:r>
              <a:rPr lang="zh-CN" altLang="en-US" sz="1800" dirty="0" smtClean="0"/>
              <a:t>）。</a:t>
            </a:r>
            <a:endParaRPr lang="en-US" altLang="zh-CN" sz="1800" dirty="0"/>
          </a:p>
          <a:p>
            <a:pPr lvl="1">
              <a:defRPr/>
            </a:pPr>
            <a:endParaRPr lang="en-US" altLang="zh-CN" sz="1800" dirty="0"/>
          </a:p>
        </p:txBody>
      </p:sp>
      <p:grpSp>
        <p:nvGrpSpPr>
          <p:cNvPr id="4" name="组合 18396"/>
          <p:cNvGrpSpPr/>
          <p:nvPr/>
        </p:nvGrpSpPr>
        <p:grpSpPr>
          <a:xfrm>
            <a:off x="8663177" y="4021941"/>
            <a:ext cx="363627" cy="615791"/>
            <a:chOff x="1463676" y="588963"/>
            <a:chExt cx="274638" cy="638175"/>
          </a:xfrm>
          <a:solidFill>
            <a:srgbClr val="3C3C3B"/>
          </a:solidFill>
        </p:grpSpPr>
        <p:sp>
          <p:nvSpPr>
            <p:cNvPr id="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30" name="文本框 29"/>
          <p:cNvSpPr txBox="1"/>
          <p:nvPr/>
        </p:nvSpPr>
        <p:spPr>
          <a:xfrm>
            <a:off x="8663177" y="4643859"/>
            <a:ext cx="935718"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HDC</a:t>
            </a:r>
            <a:endParaRPr lang="zh-CN" altLang="en-US" sz="1200" dirty="0">
              <a:latin typeface="微软雅黑" panose="020B0503020204020204" pitchFamily="34" charset="-122"/>
              <a:ea typeface="微软雅黑" panose="020B0503020204020204" pitchFamily="34" charset="-122"/>
            </a:endParaRPr>
          </a:p>
        </p:txBody>
      </p:sp>
      <p:grpSp>
        <p:nvGrpSpPr>
          <p:cNvPr id="31" name="组合 18396"/>
          <p:cNvGrpSpPr/>
          <p:nvPr/>
        </p:nvGrpSpPr>
        <p:grpSpPr>
          <a:xfrm>
            <a:off x="5983175" y="3977519"/>
            <a:ext cx="363627" cy="615791"/>
            <a:chOff x="1463676" y="588963"/>
            <a:chExt cx="274638" cy="638175"/>
          </a:xfrm>
          <a:solidFill>
            <a:srgbClr val="3C3C3B"/>
          </a:solidFill>
        </p:grpSpPr>
        <p:sp>
          <p:nvSpPr>
            <p:cNvPr id="3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3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3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3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4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4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4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4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4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4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4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4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4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4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5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5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5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5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5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5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5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57" name="文本框 56"/>
          <p:cNvSpPr txBox="1"/>
          <p:nvPr/>
        </p:nvSpPr>
        <p:spPr>
          <a:xfrm>
            <a:off x="5983175" y="4599437"/>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WI</a:t>
            </a:r>
            <a:endParaRPr lang="zh-CN" altLang="en-US" sz="1200" dirty="0">
              <a:latin typeface="微软雅黑" panose="020B0503020204020204" pitchFamily="34" charset="-122"/>
              <a:ea typeface="微软雅黑" panose="020B0503020204020204" pitchFamily="34" charset="-122"/>
            </a:endParaRPr>
          </a:p>
        </p:txBody>
      </p:sp>
      <p:grpSp>
        <p:nvGrpSpPr>
          <p:cNvPr id="58" name="组合 18396"/>
          <p:cNvGrpSpPr/>
          <p:nvPr/>
        </p:nvGrpSpPr>
        <p:grpSpPr>
          <a:xfrm>
            <a:off x="8657922" y="5606417"/>
            <a:ext cx="363627" cy="615791"/>
            <a:chOff x="1463676" y="588963"/>
            <a:chExt cx="274638" cy="638175"/>
          </a:xfrm>
          <a:solidFill>
            <a:srgbClr val="3C3C3B"/>
          </a:solidFill>
        </p:grpSpPr>
        <p:sp>
          <p:nvSpPr>
            <p:cNvPr id="5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6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6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6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6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6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6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6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6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6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6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7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7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7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7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7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7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7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7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7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7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8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8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8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8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84" name="文本框 83"/>
          <p:cNvSpPr txBox="1"/>
          <p:nvPr/>
        </p:nvSpPr>
        <p:spPr>
          <a:xfrm>
            <a:off x="8681559" y="6169630"/>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ITA</a:t>
            </a:r>
            <a:endParaRPr lang="zh-CN" altLang="en-US" sz="1200" dirty="0">
              <a:latin typeface="微软雅黑" panose="020B0503020204020204" pitchFamily="34" charset="-122"/>
              <a:ea typeface="微软雅黑" panose="020B0503020204020204" pitchFamily="34" charset="-122"/>
            </a:endParaRPr>
          </a:p>
        </p:txBody>
      </p:sp>
      <p:grpSp>
        <p:nvGrpSpPr>
          <p:cNvPr id="91" name="组合 142"/>
          <p:cNvGrpSpPr/>
          <p:nvPr/>
        </p:nvGrpSpPr>
        <p:grpSpPr>
          <a:xfrm>
            <a:off x="2545646" y="4015715"/>
            <a:ext cx="680605" cy="486135"/>
            <a:chOff x="7089459" y="3598864"/>
            <a:chExt cx="134937" cy="100014"/>
          </a:xfrm>
        </p:grpSpPr>
        <p:sp>
          <p:nvSpPr>
            <p:cNvPr id="92"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3"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4"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5"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96" name="文本框 95"/>
          <p:cNvSpPr txBox="1"/>
          <p:nvPr/>
        </p:nvSpPr>
        <p:spPr>
          <a:xfrm>
            <a:off x="2765132" y="4468632"/>
            <a:ext cx="1301236"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TC</a:t>
            </a:r>
            <a:endParaRPr lang="zh-CN" altLang="en-US" sz="1100" dirty="0">
              <a:latin typeface="微软雅黑" panose="020B0503020204020204" pitchFamily="34" charset="-122"/>
              <a:ea typeface="微软雅黑" panose="020B0503020204020204" pitchFamily="34" charset="-122"/>
            </a:endParaRPr>
          </a:p>
        </p:txBody>
      </p:sp>
      <p:sp>
        <p:nvSpPr>
          <p:cNvPr id="97" name="Freeform 12"/>
          <p:cNvSpPr>
            <a:spLocks noEditPoints="1"/>
          </p:cNvSpPr>
          <p:nvPr/>
        </p:nvSpPr>
        <p:spPr bwMode="auto">
          <a:xfrm>
            <a:off x="2657746" y="5659145"/>
            <a:ext cx="608299" cy="505737"/>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98" name="文本框 97"/>
          <p:cNvSpPr txBox="1"/>
          <p:nvPr/>
        </p:nvSpPr>
        <p:spPr>
          <a:xfrm>
            <a:off x="2657746" y="6161868"/>
            <a:ext cx="1301236"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虚拟机</a:t>
            </a:r>
          </a:p>
        </p:txBody>
      </p:sp>
      <p:cxnSp>
        <p:nvCxnSpPr>
          <p:cNvPr id="100" name="直接箭头连接符 99"/>
          <p:cNvCxnSpPr/>
          <p:nvPr/>
        </p:nvCxnSpPr>
        <p:spPr bwMode="auto">
          <a:xfrm>
            <a:off x="3308364" y="4163634"/>
            <a:ext cx="2578125" cy="9957"/>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02" name="直接箭头连接符 101"/>
          <p:cNvCxnSpPr/>
          <p:nvPr/>
        </p:nvCxnSpPr>
        <p:spPr bwMode="auto">
          <a:xfrm flipH="1">
            <a:off x="3266045" y="4339960"/>
            <a:ext cx="2620444" cy="0"/>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104" name="文本框 103"/>
          <p:cNvSpPr txBox="1"/>
          <p:nvPr/>
        </p:nvSpPr>
        <p:spPr bwMode="auto">
          <a:xfrm>
            <a:off x="3933055" y="3855998"/>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1.</a:t>
            </a:r>
            <a:r>
              <a:rPr lang="zh-CN" altLang="en-US" sz="1200" dirty="0" smtClean="0">
                <a:latin typeface="+mn-ea"/>
                <a:ea typeface="+mn-ea"/>
              </a:rPr>
              <a:t>用户名、密码</a:t>
            </a:r>
          </a:p>
        </p:txBody>
      </p:sp>
      <p:sp>
        <p:nvSpPr>
          <p:cNvPr id="105" name="文本框 104"/>
          <p:cNvSpPr txBox="1"/>
          <p:nvPr/>
        </p:nvSpPr>
        <p:spPr bwMode="auto">
          <a:xfrm>
            <a:off x="3938740" y="4365412"/>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a:t>4.</a:t>
            </a:r>
            <a:r>
              <a:rPr lang="zh-CN" altLang="en-US" sz="1200" dirty="0"/>
              <a:t>返回</a:t>
            </a:r>
            <a:r>
              <a:rPr lang="en-US" altLang="zh-CN" sz="1200" dirty="0"/>
              <a:t>VM</a:t>
            </a:r>
            <a:r>
              <a:rPr lang="zh-CN" altLang="en-US" sz="1200" dirty="0"/>
              <a:t>列表</a:t>
            </a:r>
          </a:p>
        </p:txBody>
      </p:sp>
      <p:cxnSp>
        <p:nvCxnSpPr>
          <p:cNvPr id="107" name="直接箭头连接符 106"/>
          <p:cNvCxnSpPr/>
          <p:nvPr/>
        </p:nvCxnSpPr>
        <p:spPr bwMode="auto">
          <a:xfrm>
            <a:off x="6374126" y="4129170"/>
            <a:ext cx="2192365" cy="44421"/>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10" name="直接箭头连接符 109"/>
          <p:cNvCxnSpPr/>
          <p:nvPr/>
        </p:nvCxnSpPr>
        <p:spPr bwMode="auto">
          <a:xfrm>
            <a:off x="6610949" y="4730242"/>
            <a:ext cx="1955542" cy="925193"/>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14" name="直接箭头连接符 113"/>
          <p:cNvCxnSpPr/>
          <p:nvPr/>
        </p:nvCxnSpPr>
        <p:spPr bwMode="auto">
          <a:xfrm>
            <a:off x="2961895" y="4730242"/>
            <a:ext cx="0" cy="876175"/>
          </a:xfrm>
          <a:prstGeom prst="straightConnector1">
            <a:avLst/>
          </a:prstGeom>
          <a:solidFill>
            <a:schemeClr val="accent1"/>
          </a:solidFill>
          <a:ln w="9525" cap="flat" cmpd="sng" algn="ctr">
            <a:solidFill>
              <a:schemeClr val="tx1"/>
            </a:solidFill>
            <a:prstDash val="lgDash"/>
            <a:round/>
            <a:headEnd type="none" w="med" len="med"/>
            <a:tailEnd type="triangle"/>
          </a:ln>
          <a:effectLst/>
        </p:spPr>
      </p:cxnSp>
      <p:sp>
        <p:nvSpPr>
          <p:cNvPr id="115" name="文本框 114"/>
          <p:cNvSpPr txBox="1"/>
          <p:nvPr/>
        </p:nvSpPr>
        <p:spPr bwMode="auto">
          <a:xfrm>
            <a:off x="3264423" y="5822679"/>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5.VM</a:t>
            </a:r>
            <a:r>
              <a:rPr lang="zh-CN" altLang="en-US" sz="1200" dirty="0" smtClean="0">
                <a:latin typeface="+mn-ea"/>
                <a:ea typeface="+mn-ea"/>
              </a:rPr>
              <a:t>操作系统验证用户名密码</a:t>
            </a:r>
          </a:p>
        </p:txBody>
      </p:sp>
      <p:sp>
        <p:nvSpPr>
          <p:cNvPr id="116" name="文本框 115"/>
          <p:cNvSpPr txBox="1"/>
          <p:nvPr/>
        </p:nvSpPr>
        <p:spPr bwMode="auto">
          <a:xfrm>
            <a:off x="6788512" y="3864324"/>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a:latin typeface="+mn-ea"/>
                <a:ea typeface="+mn-ea"/>
              </a:rPr>
              <a:t>3</a:t>
            </a:r>
            <a:r>
              <a:rPr lang="en-US" altLang="zh-CN" sz="1200" dirty="0" smtClean="0">
                <a:latin typeface="+mn-ea"/>
                <a:ea typeface="+mn-ea"/>
              </a:rPr>
              <a:t>.</a:t>
            </a:r>
            <a:r>
              <a:rPr lang="zh-CN" altLang="en-US" sz="1200" dirty="0" smtClean="0">
                <a:latin typeface="+mn-ea"/>
                <a:ea typeface="+mn-ea"/>
              </a:rPr>
              <a:t>查询虚拟机列表</a:t>
            </a:r>
          </a:p>
        </p:txBody>
      </p:sp>
      <p:sp>
        <p:nvSpPr>
          <p:cNvPr id="117" name="文本框 116"/>
          <p:cNvSpPr txBox="1"/>
          <p:nvPr/>
        </p:nvSpPr>
        <p:spPr bwMode="auto">
          <a:xfrm rot="1570999">
            <a:off x="6971407" y="5166137"/>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2.</a:t>
            </a:r>
            <a:r>
              <a:rPr lang="zh-CN" altLang="en-US" sz="1200" dirty="0" smtClean="0">
                <a:latin typeface="+mn-ea"/>
                <a:ea typeface="+mn-ea"/>
              </a:rPr>
              <a:t>验证账号</a:t>
            </a:r>
          </a:p>
        </p:txBody>
      </p:sp>
      <p:cxnSp>
        <p:nvCxnSpPr>
          <p:cNvPr id="119" name="直接箭头连接符 118"/>
          <p:cNvCxnSpPr/>
          <p:nvPr/>
        </p:nvCxnSpPr>
        <p:spPr bwMode="auto">
          <a:xfrm>
            <a:off x="9743297" y="5606417"/>
            <a:ext cx="540060" cy="0"/>
          </a:xfrm>
          <a:prstGeom prst="straightConnector1">
            <a:avLst/>
          </a:prstGeom>
          <a:solidFill>
            <a:schemeClr val="accent1"/>
          </a:solidFill>
          <a:ln w="9525" cap="flat" cmpd="sng" algn="ctr">
            <a:solidFill>
              <a:srgbClr val="00B0F0"/>
            </a:solidFill>
            <a:prstDash val="solid"/>
            <a:round/>
            <a:headEnd type="triangle"/>
            <a:tailEnd type="triangle"/>
          </a:ln>
          <a:effectLst/>
        </p:spPr>
      </p:cxnSp>
      <p:sp>
        <p:nvSpPr>
          <p:cNvPr id="123" name="文本框 122"/>
          <p:cNvSpPr txBox="1"/>
          <p:nvPr/>
        </p:nvSpPr>
        <p:spPr bwMode="auto">
          <a:xfrm>
            <a:off x="10283357" y="5478146"/>
            <a:ext cx="1143043"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虚拟机登录</a:t>
            </a:r>
          </a:p>
        </p:txBody>
      </p:sp>
      <p:cxnSp>
        <p:nvCxnSpPr>
          <p:cNvPr id="111" name="直接箭头连接符 110"/>
          <p:cNvCxnSpPr/>
          <p:nvPr/>
        </p:nvCxnSpPr>
        <p:spPr bwMode="auto">
          <a:xfrm flipV="1">
            <a:off x="9745353" y="5955907"/>
            <a:ext cx="540060" cy="1379"/>
          </a:xfrm>
          <a:prstGeom prst="straightConnector1">
            <a:avLst/>
          </a:prstGeom>
          <a:solidFill>
            <a:schemeClr val="accent1"/>
          </a:solidFill>
          <a:ln w="9525" cap="flat" cmpd="sng" algn="ctr">
            <a:solidFill>
              <a:srgbClr val="FF0000"/>
            </a:solidFill>
            <a:prstDash val="solid"/>
            <a:round/>
            <a:headEnd type="triangle"/>
            <a:tailEnd type="triangle"/>
          </a:ln>
          <a:effectLst/>
        </p:spPr>
      </p:cxnSp>
      <p:sp>
        <p:nvSpPr>
          <p:cNvPr id="113" name="文本框 112"/>
          <p:cNvSpPr txBox="1"/>
          <p:nvPr/>
        </p:nvSpPr>
        <p:spPr bwMode="auto">
          <a:xfrm>
            <a:off x="10273798" y="5859844"/>
            <a:ext cx="10977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虚拟机加入域</a:t>
            </a:r>
          </a:p>
        </p:txBody>
      </p:sp>
    </p:spTree>
    <p:extLst>
      <p:ext uri="{BB962C8B-B14F-4D97-AF65-F5344CB8AC3E}">
        <p14:creationId xmlns:p14="http://schemas.microsoft.com/office/powerpoint/2010/main" val="371894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指纹</a:t>
            </a:r>
            <a:r>
              <a:rPr lang="zh-CN" altLang="en-US" dirty="0" smtClean="0"/>
              <a:t>认证模式</a:t>
            </a:r>
          </a:p>
        </p:txBody>
      </p:sp>
      <p:sp>
        <p:nvSpPr>
          <p:cNvPr id="3" name="文本占位符 2"/>
          <p:cNvSpPr>
            <a:spLocks noGrp="1"/>
          </p:cNvSpPr>
          <p:nvPr>
            <p:ph type="body" sz="quarter" idx="10"/>
          </p:nvPr>
        </p:nvSpPr>
        <p:spPr>
          <a:xfrm>
            <a:off x="912285" y="1233488"/>
            <a:ext cx="5183715" cy="4680000"/>
          </a:xfrm>
        </p:spPr>
        <p:txBody>
          <a:bodyPr/>
          <a:lstStyle/>
          <a:p>
            <a:pPr marL="301625" lvl="1" indent="-301625" algn="just">
              <a:buClr>
                <a:schemeClr val="bg1">
                  <a:lumMod val="50000"/>
                </a:schemeClr>
              </a:buClr>
              <a:buSzPct val="60000"/>
              <a:buFont typeface="Wingdings" pitchFamily="2" charset="2"/>
              <a:buChar char="l"/>
              <a:defRPr/>
            </a:pPr>
            <a:r>
              <a:rPr lang="zh-CN" altLang="en-US" sz="2200" dirty="0">
                <a:latin typeface="+mn-ea"/>
                <a:cs typeface="Arial" panose="020B0604020202020204" pitchFamily="34" charset="0"/>
              </a:rPr>
              <a:t>技术特点</a:t>
            </a:r>
            <a:endParaRPr lang="en-US" altLang="zh-CN" sz="2200" dirty="0">
              <a:latin typeface="+mn-ea"/>
              <a:cs typeface="Arial" panose="020B0604020202020204" pitchFamily="34" charset="0"/>
            </a:endParaRPr>
          </a:p>
          <a:p>
            <a:pPr lvl="1">
              <a:defRPr/>
            </a:pPr>
            <a:r>
              <a:rPr lang="zh-CN" altLang="en-US" sz="1800" dirty="0">
                <a:latin typeface="+mn-ea"/>
              </a:rPr>
              <a:t>指令认证需要和</a:t>
            </a:r>
            <a:r>
              <a:rPr lang="en-US" altLang="zh-CN" sz="1800" dirty="0">
                <a:latin typeface="+mn-ea"/>
              </a:rPr>
              <a:t>AD</a:t>
            </a:r>
            <a:r>
              <a:rPr lang="zh-CN" altLang="en-US" sz="1800" dirty="0">
                <a:latin typeface="+mn-ea"/>
              </a:rPr>
              <a:t>用户名和密码认证结合起来使用。用户登录时，需要先输入</a:t>
            </a:r>
            <a:r>
              <a:rPr lang="en-US" altLang="zh-CN" sz="1800" dirty="0">
                <a:latin typeface="+mn-ea"/>
              </a:rPr>
              <a:t>AD</a:t>
            </a:r>
            <a:r>
              <a:rPr lang="zh-CN" altLang="en-US" sz="1800" dirty="0">
                <a:latin typeface="+mn-ea"/>
              </a:rPr>
              <a:t>用户名和密码，登录虚拟机时，再输入指纹信息</a:t>
            </a:r>
            <a:endParaRPr lang="en-US" altLang="zh-CN" sz="1800" dirty="0">
              <a:latin typeface="+mn-ea"/>
            </a:endParaRPr>
          </a:p>
          <a:p>
            <a:pPr marL="301625" lvl="1" indent="-301625" algn="just">
              <a:buClr>
                <a:schemeClr val="bg1">
                  <a:lumMod val="50000"/>
                </a:schemeClr>
              </a:buClr>
              <a:buSzPct val="60000"/>
              <a:buFont typeface="Wingdings" pitchFamily="2" charset="2"/>
              <a:buChar char="l"/>
              <a:defRPr/>
            </a:pPr>
            <a:r>
              <a:rPr lang="zh-CN" altLang="en-US" sz="2200" dirty="0">
                <a:latin typeface="+mn-ea"/>
                <a:cs typeface="Arial" panose="020B0604020202020204" pitchFamily="34" charset="0"/>
              </a:rPr>
              <a:t>约束</a:t>
            </a:r>
            <a:endParaRPr lang="en-US" altLang="zh-CN" sz="2200" dirty="0">
              <a:latin typeface="+mn-ea"/>
              <a:cs typeface="Arial" panose="020B0604020202020204" pitchFamily="34" charset="0"/>
            </a:endParaRPr>
          </a:p>
          <a:p>
            <a:pPr lvl="1">
              <a:defRPr/>
            </a:pPr>
            <a:r>
              <a:rPr lang="zh-CN" altLang="en-US" sz="1800" dirty="0">
                <a:latin typeface="+mn-ea"/>
              </a:rPr>
              <a:t>目前仅支持奔凯指纹仪，其它指纹仪需要</a:t>
            </a:r>
            <a:r>
              <a:rPr lang="zh-CN" altLang="en-US" sz="1800" dirty="0" smtClean="0">
                <a:latin typeface="+mn-ea"/>
              </a:rPr>
              <a:t>定制支持</a:t>
            </a:r>
            <a:endParaRPr lang="en-US" altLang="zh-CN" sz="1800" dirty="0">
              <a:latin typeface="+mn-ea"/>
            </a:endParaRPr>
          </a:p>
          <a:p>
            <a:pPr marL="301625" lvl="1" indent="-301625" algn="just">
              <a:buClr>
                <a:schemeClr val="bg1">
                  <a:lumMod val="50000"/>
                </a:schemeClr>
              </a:buClr>
              <a:buSzPct val="60000"/>
              <a:buFont typeface="Wingdings" pitchFamily="2" charset="2"/>
              <a:buChar char="l"/>
              <a:defRPr/>
            </a:pPr>
            <a:r>
              <a:rPr lang="zh-CN" altLang="en-US" sz="2200" dirty="0">
                <a:latin typeface="+mn-ea"/>
                <a:cs typeface="Arial" panose="020B0604020202020204" pitchFamily="34" charset="0"/>
              </a:rPr>
              <a:t>价值</a:t>
            </a:r>
            <a:endParaRPr lang="en-US" altLang="zh-CN" sz="2200" dirty="0">
              <a:latin typeface="+mn-ea"/>
              <a:cs typeface="Arial" panose="020B0604020202020204" pitchFamily="34" charset="0"/>
            </a:endParaRPr>
          </a:p>
          <a:p>
            <a:pPr lvl="1">
              <a:defRPr/>
            </a:pPr>
            <a:r>
              <a:rPr lang="zh-CN" altLang="zh-CN" sz="1800" dirty="0">
                <a:latin typeface="+mn-ea"/>
              </a:rPr>
              <a:t>指纹登录认证利用人的指纹生物特征进行强</a:t>
            </a:r>
            <a:r>
              <a:rPr lang="zh-CN" altLang="zh-CN" sz="1800" dirty="0" smtClean="0">
                <a:latin typeface="+mn-ea"/>
              </a:rPr>
              <a:t>认证，</a:t>
            </a:r>
            <a:r>
              <a:rPr lang="zh-CN" altLang="zh-CN" sz="1800" dirty="0">
                <a:latin typeface="+mn-ea"/>
              </a:rPr>
              <a:t>难以伪造和破解</a:t>
            </a:r>
            <a:r>
              <a:rPr lang="zh-CN" altLang="zh-CN" sz="1800" dirty="0" smtClean="0">
                <a:latin typeface="+mn-ea"/>
              </a:rPr>
              <a:t>，使用</a:t>
            </a:r>
            <a:r>
              <a:rPr lang="zh-CN" altLang="zh-CN" sz="1800" dirty="0">
                <a:latin typeface="+mn-ea"/>
              </a:rPr>
              <a:t>起来更便利</a:t>
            </a:r>
            <a:endParaRPr lang="en-US" altLang="zh-CN" sz="1800" dirty="0">
              <a:latin typeface="+mn-ea"/>
            </a:endParaRPr>
          </a:p>
          <a:p>
            <a:pPr lvl="1">
              <a:defRPr/>
            </a:pPr>
            <a:endParaRPr lang="en-US" altLang="zh-CN" sz="1800" dirty="0"/>
          </a:p>
        </p:txBody>
      </p:sp>
      <p:grpSp>
        <p:nvGrpSpPr>
          <p:cNvPr id="164" name="组合 18396"/>
          <p:cNvGrpSpPr/>
          <p:nvPr/>
        </p:nvGrpSpPr>
        <p:grpSpPr>
          <a:xfrm>
            <a:off x="10895664" y="2825047"/>
            <a:ext cx="363627" cy="615791"/>
            <a:chOff x="1463676" y="588963"/>
            <a:chExt cx="274638" cy="638175"/>
          </a:xfrm>
          <a:solidFill>
            <a:srgbClr val="3C3C3B"/>
          </a:solidFill>
        </p:grpSpPr>
        <p:sp>
          <p:nvSpPr>
            <p:cNvPr id="16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6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6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6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6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7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7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7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7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7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7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7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7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8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8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8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8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8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8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8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8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8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8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191" name="组合 18396"/>
          <p:cNvGrpSpPr/>
          <p:nvPr/>
        </p:nvGrpSpPr>
        <p:grpSpPr>
          <a:xfrm>
            <a:off x="9059761" y="2753831"/>
            <a:ext cx="363627" cy="615791"/>
            <a:chOff x="1463676" y="588963"/>
            <a:chExt cx="274638" cy="638175"/>
          </a:xfrm>
          <a:solidFill>
            <a:srgbClr val="3C3C3B"/>
          </a:solidFill>
        </p:grpSpPr>
        <p:sp>
          <p:nvSpPr>
            <p:cNvPr id="19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9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9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9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9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9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9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9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0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0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0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0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0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0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0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0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0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0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1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1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1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1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1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1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1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217" name="文本框 216"/>
          <p:cNvSpPr txBox="1"/>
          <p:nvPr/>
        </p:nvSpPr>
        <p:spPr>
          <a:xfrm>
            <a:off x="9059761" y="3375749"/>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WI</a:t>
            </a:r>
            <a:endParaRPr lang="zh-CN" altLang="en-US" sz="1200" dirty="0">
              <a:latin typeface="微软雅黑" panose="020B0503020204020204" pitchFamily="34" charset="-122"/>
              <a:ea typeface="微软雅黑" panose="020B0503020204020204" pitchFamily="34" charset="-122"/>
            </a:endParaRPr>
          </a:p>
        </p:txBody>
      </p:sp>
      <p:grpSp>
        <p:nvGrpSpPr>
          <p:cNvPr id="218" name="组合 142"/>
          <p:cNvGrpSpPr/>
          <p:nvPr/>
        </p:nvGrpSpPr>
        <p:grpSpPr>
          <a:xfrm>
            <a:off x="6710228" y="2889614"/>
            <a:ext cx="680605" cy="486135"/>
            <a:chOff x="7089459" y="3598864"/>
            <a:chExt cx="134937" cy="100014"/>
          </a:xfrm>
        </p:grpSpPr>
        <p:sp>
          <p:nvSpPr>
            <p:cNvPr id="219"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20"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21"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22"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224" name="Freeform 12"/>
          <p:cNvSpPr>
            <a:spLocks noEditPoints="1"/>
          </p:cNvSpPr>
          <p:nvPr/>
        </p:nvSpPr>
        <p:spPr bwMode="auto">
          <a:xfrm>
            <a:off x="6739408" y="5305813"/>
            <a:ext cx="608299" cy="505737"/>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25" name="文本框 224"/>
          <p:cNvSpPr txBox="1"/>
          <p:nvPr/>
        </p:nvSpPr>
        <p:spPr>
          <a:xfrm>
            <a:off x="6739408" y="5808536"/>
            <a:ext cx="1301236"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虚拟机</a:t>
            </a:r>
          </a:p>
        </p:txBody>
      </p:sp>
      <p:cxnSp>
        <p:nvCxnSpPr>
          <p:cNvPr id="226" name="直接箭头连接符 225"/>
          <p:cNvCxnSpPr/>
          <p:nvPr/>
        </p:nvCxnSpPr>
        <p:spPr bwMode="auto">
          <a:xfrm flipV="1">
            <a:off x="7637723" y="3036619"/>
            <a:ext cx="1333962" cy="14385"/>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227" name="直接箭头连接符 226"/>
          <p:cNvCxnSpPr/>
          <p:nvPr/>
        </p:nvCxnSpPr>
        <p:spPr bwMode="auto">
          <a:xfrm flipH="1" flipV="1">
            <a:off x="7595863" y="3222364"/>
            <a:ext cx="1340913" cy="1"/>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228" name="文本框 227"/>
          <p:cNvSpPr txBox="1"/>
          <p:nvPr/>
        </p:nvSpPr>
        <p:spPr bwMode="auto">
          <a:xfrm>
            <a:off x="7777989" y="3309041"/>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a:t>4.</a:t>
            </a:r>
            <a:r>
              <a:rPr lang="zh-CN" altLang="en-US" sz="1200" dirty="0"/>
              <a:t>返回</a:t>
            </a:r>
            <a:r>
              <a:rPr lang="en-US" altLang="zh-CN" sz="1200" dirty="0"/>
              <a:t>VM</a:t>
            </a:r>
            <a:r>
              <a:rPr lang="zh-CN" altLang="en-US" sz="1200" dirty="0"/>
              <a:t>列表</a:t>
            </a:r>
          </a:p>
        </p:txBody>
      </p:sp>
      <p:sp>
        <p:nvSpPr>
          <p:cNvPr id="234" name="文本框 233"/>
          <p:cNvSpPr txBox="1"/>
          <p:nvPr/>
        </p:nvSpPr>
        <p:spPr bwMode="auto">
          <a:xfrm rot="3002423">
            <a:off x="9387613" y="4679786"/>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2.</a:t>
            </a:r>
            <a:r>
              <a:rPr lang="zh-CN" altLang="en-US" sz="1200" dirty="0" smtClean="0">
                <a:latin typeface="+mn-ea"/>
                <a:ea typeface="+mn-ea"/>
              </a:rPr>
              <a:t>验证账号</a:t>
            </a:r>
          </a:p>
        </p:txBody>
      </p:sp>
      <p:cxnSp>
        <p:nvCxnSpPr>
          <p:cNvPr id="235" name="直接箭头连接符 234"/>
          <p:cNvCxnSpPr/>
          <p:nvPr/>
        </p:nvCxnSpPr>
        <p:spPr bwMode="auto">
          <a:xfrm>
            <a:off x="9956086" y="1740296"/>
            <a:ext cx="540060" cy="0"/>
          </a:xfrm>
          <a:prstGeom prst="straightConnector1">
            <a:avLst/>
          </a:prstGeom>
          <a:solidFill>
            <a:schemeClr val="accent1"/>
          </a:solidFill>
          <a:ln w="9525" cap="flat" cmpd="sng" algn="ctr">
            <a:solidFill>
              <a:srgbClr val="00B0F0"/>
            </a:solidFill>
            <a:prstDash val="solid"/>
            <a:round/>
            <a:headEnd type="triangle"/>
            <a:tailEnd type="triangle"/>
          </a:ln>
          <a:effectLst/>
        </p:spPr>
      </p:cxnSp>
      <p:cxnSp>
        <p:nvCxnSpPr>
          <p:cNvPr id="236" name="直接箭头连接符 235"/>
          <p:cNvCxnSpPr/>
          <p:nvPr/>
        </p:nvCxnSpPr>
        <p:spPr bwMode="auto">
          <a:xfrm flipV="1">
            <a:off x="9956086" y="2045892"/>
            <a:ext cx="540060" cy="1379"/>
          </a:xfrm>
          <a:prstGeom prst="straightConnector1">
            <a:avLst/>
          </a:prstGeom>
          <a:solidFill>
            <a:schemeClr val="accent1"/>
          </a:solidFill>
          <a:ln w="9525" cap="flat" cmpd="sng" algn="ctr">
            <a:solidFill>
              <a:srgbClr val="FF0000"/>
            </a:solidFill>
            <a:prstDash val="solid"/>
            <a:round/>
            <a:headEnd type="triangle"/>
            <a:tailEnd type="triangle"/>
          </a:ln>
          <a:effectLst/>
        </p:spPr>
      </p:cxnSp>
      <p:sp>
        <p:nvSpPr>
          <p:cNvPr id="237" name="文本框 236"/>
          <p:cNvSpPr txBox="1"/>
          <p:nvPr/>
        </p:nvSpPr>
        <p:spPr bwMode="auto">
          <a:xfrm>
            <a:off x="10496146" y="1620484"/>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虚拟机登录</a:t>
            </a:r>
          </a:p>
        </p:txBody>
      </p:sp>
      <p:sp>
        <p:nvSpPr>
          <p:cNvPr id="238" name="文本框 237"/>
          <p:cNvSpPr txBox="1"/>
          <p:nvPr/>
        </p:nvSpPr>
        <p:spPr bwMode="auto">
          <a:xfrm>
            <a:off x="10484531" y="1949829"/>
            <a:ext cx="10977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虚拟机加入域</a:t>
            </a:r>
          </a:p>
        </p:txBody>
      </p:sp>
      <p:sp>
        <p:nvSpPr>
          <p:cNvPr id="239" name="文本框 238"/>
          <p:cNvSpPr txBox="1"/>
          <p:nvPr/>
        </p:nvSpPr>
        <p:spPr bwMode="auto">
          <a:xfrm>
            <a:off x="7688136" y="2708821"/>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a:t>1</a:t>
            </a:r>
            <a:r>
              <a:rPr lang="en-US" altLang="zh-CN" sz="1200" dirty="0" smtClean="0"/>
              <a:t>.</a:t>
            </a:r>
            <a:r>
              <a:rPr lang="zh-CN" altLang="en-US" sz="1200" dirty="0" smtClean="0"/>
              <a:t>用户名、密码</a:t>
            </a:r>
            <a:endParaRPr lang="zh-CN" altLang="en-US" sz="1200" dirty="0"/>
          </a:p>
        </p:txBody>
      </p:sp>
      <p:grpSp>
        <p:nvGrpSpPr>
          <p:cNvPr id="240" name="组合 18396"/>
          <p:cNvGrpSpPr/>
          <p:nvPr/>
        </p:nvGrpSpPr>
        <p:grpSpPr>
          <a:xfrm>
            <a:off x="10461462" y="5162245"/>
            <a:ext cx="363627" cy="615791"/>
            <a:chOff x="1463676" y="588963"/>
            <a:chExt cx="274638" cy="638175"/>
          </a:xfrm>
          <a:solidFill>
            <a:srgbClr val="3C3C3B"/>
          </a:solidFill>
        </p:grpSpPr>
        <p:sp>
          <p:nvSpPr>
            <p:cNvPr id="24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24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24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24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4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4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4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4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4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5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5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5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5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5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5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5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5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5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5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6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6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6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6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6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6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266" name="文本框 265"/>
          <p:cNvSpPr txBox="1"/>
          <p:nvPr/>
        </p:nvSpPr>
        <p:spPr>
          <a:xfrm>
            <a:off x="10908276" y="3451561"/>
            <a:ext cx="935718"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HDC</a:t>
            </a:r>
            <a:endParaRPr lang="zh-CN" altLang="en-US" sz="1200" dirty="0">
              <a:latin typeface="微软雅黑" panose="020B0503020204020204" pitchFamily="34" charset="-122"/>
              <a:ea typeface="微软雅黑" panose="020B0503020204020204" pitchFamily="34" charset="-122"/>
            </a:endParaRPr>
          </a:p>
        </p:txBody>
      </p:sp>
      <p:sp>
        <p:nvSpPr>
          <p:cNvPr id="267" name="文本框 266"/>
          <p:cNvSpPr txBox="1"/>
          <p:nvPr/>
        </p:nvSpPr>
        <p:spPr>
          <a:xfrm>
            <a:off x="6877690" y="3411417"/>
            <a:ext cx="130123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TC</a:t>
            </a:r>
            <a:endParaRPr lang="zh-CN" altLang="en-US" sz="1200" dirty="0">
              <a:latin typeface="微软雅黑" panose="020B0503020204020204" pitchFamily="34" charset="-122"/>
              <a:ea typeface="微软雅黑" panose="020B0503020204020204" pitchFamily="34" charset="-122"/>
            </a:endParaRPr>
          </a:p>
        </p:txBody>
      </p:sp>
      <p:sp>
        <p:nvSpPr>
          <p:cNvPr id="268" name="文本框 267"/>
          <p:cNvSpPr txBox="1"/>
          <p:nvPr/>
        </p:nvSpPr>
        <p:spPr>
          <a:xfrm>
            <a:off x="10496146" y="5782683"/>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AD</a:t>
            </a:r>
            <a:endParaRPr lang="zh-CN" altLang="en-US" sz="1200" dirty="0">
              <a:latin typeface="微软雅黑" panose="020B0503020204020204" pitchFamily="34" charset="-122"/>
              <a:ea typeface="微软雅黑" panose="020B0503020204020204" pitchFamily="34" charset="-122"/>
            </a:endParaRPr>
          </a:p>
        </p:txBody>
      </p:sp>
      <p:cxnSp>
        <p:nvCxnSpPr>
          <p:cNvPr id="270" name="直接箭头连接符 269"/>
          <p:cNvCxnSpPr/>
          <p:nvPr/>
        </p:nvCxnSpPr>
        <p:spPr bwMode="auto">
          <a:xfrm>
            <a:off x="9314090" y="3716338"/>
            <a:ext cx="1203072" cy="1445907"/>
          </a:xfrm>
          <a:prstGeom prst="straightConnector1">
            <a:avLst/>
          </a:prstGeom>
          <a:solidFill>
            <a:schemeClr val="accent1"/>
          </a:solidFill>
          <a:ln w="9525" cap="flat" cmpd="sng" algn="ctr">
            <a:solidFill>
              <a:srgbClr val="00B0F0"/>
            </a:solidFill>
            <a:prstDash val="solid"/>
            <a:round/>
            <a:headEnd type="triangle"/>
            <a:tailEnd type="triangle"/>
          </a:ln>
          <a:effectLst/>
        </p:spPr>
      </p:cxnSp>
      <p:cxnSp>
        <p:nvCxnSpPr>
          <p:cNvPr id="272" name="直接箭头连接符 271"/>
          <p:cNvCxnSpPr/>
          <p:nvPr/>
        </p:nvCxnSpPr>
        <p:spPr bwMode="auto">
          <a:xfrm flipV="1">
            <a:off x="9527620" y="3071625"/>
            <a:ext cx="1297469" cy="10669"/>
          </a:xfrm>
          <a:prstGeom prst="straightConnector1">
            <a:avLst/>
          </a:prstGeom>
          <a:solidFill>
            <a:schemeClr val="accent1"/>
          </a:solidFill>
          <a:ln w="9525" cap="flat" cmpd="sng" algn="ctr">
            <a:solidFill>
              <a:srgbClr val="00B0F0"/>
            </a:solidFill>
            <a:prstDash val="solid"/>
            <a:round/>
            <a:headEnd type="triangle"/>
            <a:tailEnd type="triangle"/>
          </a:ln>
          <a:effectLst/>
        </p:spPr>
      </p:cxnSp>
      <p:sp>
        <p:nvSpPr>
          <p:cNvPr id="273" name="文本框 272"/>
          <p:cNvSpPr txBox="1"/>
          <p:nvPr/>
        </p:nvSpPr>
        <p:spPr bwMode="auto">
          <a:xfrm>
            <a:off x="9460128" y="2798300"/>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smtClean="0"/>
              <a:t>3.</a:t>
            </a:r>
            <a:r>
              <a:rPr lang="zh-CN" altLang="en-US" sz="1200" dirty="0" smtClean="0"/>
              <a:t>查询虚拟机列表</a:t>
            </a:r>
            <a:endParaRPr lang="zh-CN" altLang="en-US" sz="1200" dirty="0"/>
          </a:p>
        </p:txBody>
      </p:sp>
      <p:cxnSp>
        <p:nvCxnSpPr>
          <p:cNvPr id="275" name="直接箭头连接符 274"/>
          <p:cNvCxnSpPr/>
          <p:nvPr/>
        </p:nvCxnSpPr>
        <p:spPr bwMode="auto">
          <a:xfrm>
            <a:off x="6985173" y="3894804"/>
            <a:ext cx="0" cy="1308801"/>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277" name="直接箭头连接符 276"/>
          <p:cNvCxnSpPr/>
          <p:nvPr/>
        </p:nvCxnSpPr>
        <p:spPr bwMode="auto">
          <a:xfrm flipV="1">
            <a:off x="7164968" y="3887144"/>
            <a:ext cx="0" cy="1291951"/>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278" name="文本框 277"/>
          <p:cNvSpPr txBox="1"/>
          <p:nvPr/>
        </p:nvSpPr>
        <p:spPr bwMode="auto">
          <a:xfrm>
            <a:off x="6398384" y="4264660"/>
            <a:ext cx="672863"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smtClean="0"/>
              <a:t>5.</a:t>
            </a:r>
            <a:r>
              <a:rPr lang="zh-CN" altLang="en-US" sz="1200" dirty="0" smtClean="0"/>
              <a:t>登录虚拟机</a:t>
            </a:r>
            <a:endParaRPr lang="zh-CN" altLang="en-US" sz="1200" dirty="0"/>
          </a:p>
        </p:txBody>
      </p:sp>
      <p:sp>
        <p:nvSpPr>
          <p:cNvPr id="279" name="文本框 278"/>
          <p:cNvSpPr txBox="1"/>
          <p:nvPr/>
        </p:nvSpPr>
        <p:spPr bwMode="auto">
          <a:xfrm>
            <a:off x="7159176" y="4181485"/>
            <a:ext cx="881468" cy="64265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smtClean="0"/>
              <a:t>6.</a:t>
            </a:r>
            <a:r>
              <a:rPr lang="zh-CN" altLang="en-US" sz="1200" dirty="0" smtClean="0"/>
              <a:t>验证指纹信息，进入桌面</a:t>
            </a:r>
            <a:endParaRPr lang="zh-CN" altLang="en-US" sz="1200" dirty="0"/>
          </a:p>
        </p:txBody>
      </p:sp>
    </p:spTree>
    <p:extLst>
      <p:ext uri="{BB962C8B-B14F-4D97-AF65-F5344CB8AC3E}">
        <p14:creationId xmlns:p14="http://schemas.microsoft.com/office/powerpoint/2010/main" val="1653495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USBKEY</a:t>
            </a:r>
            <a:r>
              <a:rPr lang="zh-CN" altLang="en-US" dirty="0" smtClean="0"/>
              <a:t>认证模式 </a:t>
            </a:r>
            <a:r>
              <a:rPr lang="en-US" altLang="zh-CN" dirty="0"/>
              <a:t>-</a:t>
            </a:r>
            <a:r>
              <a:rPr lang="en-US" altLang="zh-CN" dirty="0" smtClean="0"/>
              <a:t> </a:t>
            </a:r>
            <a:r>
              <a:rPr lang="zh-CN" altLang="en-US" dirty="0" smtClean="0"/>
              <a:t>二次登录</a:t>
            </a:r>
          </a:p>
        </p:txBody>
      </p:sp>
      <p:sp>
        <p:nvSpPr>
          <p:cNvPr id="3" name="文本占位符 2"/>
          <p:cNvSpPr>
            <a:spLocks noGrp="1"/>
          </p:cNvSpPr>
          <p:nvPr>
            <p:ph type="body" sz="quarter" idx="10"/>
          </p:nvPr>
        </p:nvSpPr>
        <p:spPr>
          <a:xfrm>
            <a:off x="912285" y="1233488"/>
            <a:ext cx="5183715" cy="4680000"/>
          </a:xfrm>
        </p:spPr>
        <p:txBody>
          <a:bodyPr/>
          <a:lstStyle/>
          <a:p>
            <a:pPr marL="301625" lvl="1" indent="-301625" algn="just">
              <a:buClr>
                <a:schemeClr val="bg1">
                  <a:lumMod val="50000"/>
                </a:schemeClr>
              </a:buClr>
              <a:buSzPct val="60000"/>
              <a:buFont typeface="Wingdings" pitchFamily="2" charset="2"/>
              <a:buChar char="l"/>
              <a:defRPr/>
            </a:pPr>
            <a:r>
              <a:rPr lang="zh-CN" altLang="en-US" sz="2200" dirty="0">
                <a:latin typeface="+mn-ea"/>
                <a:cs typeface="Arial" panose="020B0604020202020204" pitchFamily="34" charset="0"/>
              </a:rPr>
              <a:t>优势</a:t>
            </a:r>
            <a:endParaRPr lang="en-US" altLang="zh-CN" sz="2200" dirty="0">
              <a:latin typeface="+mn-ea"/>
              <a:cs typeface="Arial" panose="020B0604020202020204" pitchFamily="34" charset="0"/>
            </a:endParaRPr>
          </a:p>
          <a:p>
            <a:pPr lvl="1">
              <a:defRPr/>
            </a:pPr>
            <a:r>
              <a:rPr lang="en-US" altLang="zh-CN" sz="1800" dirty="0" err="1">
                <a:latin typeface="+mn-ea"/>
              </a:rPr>
              <a:t>USBKey</a:t>
            </a:r>
            <a:r>
              <a:rPr lang="zh-CN" altLang="en-US" sz="1800" dirty="0">
                <a:latin typeface="+mn-ea"/>
              </a:rPr>
              <a:t>属于智能卡的一种，具有硬件和</a:t>
            </a:r>
            <a:r>
              <a:rPr lang="en-US" altLang="zh-CN" sz="1800" dirty="0">
                <a:latin typeface="+mn-ea"/>
              </a:rPr>
              <a:t>PIN</a:t>
            </a:r>
            <a:r>
              <a:rPr lang="zh-CN" altLang="en-US" sz="1800" dirty="0">
                <a:latin typeface="+mn-ea"/>
              </a:rPr>
              <a:t>码双重保护机制，用户只有同时取得</a:t>
            </a:r>
            <a:r>
              <a:rPr lang="en-US" altLang="zh-CN" sz="1800" dirty="0">
                <a:latin typeface="+mn-ea"/>
              </a:rPr>
              <a:t>USB Key</a:t>
            </a:r>
            <a:r>
              <a:rPr lang="zh-CN" altLang="en-US" sz="1800" dirty="0">
                <a:latin typeface="+mn-ea"/>
              </a:rPr>
              <a:t>和</a:t>
            </a:r>
            <a:r>
              <a:rPr lang="en-US" altLang="zh-CN" sz="1800" dirty="0">
                <a:latin typeface="+mn-ea"/>
              </a:rPr>
              <a:t>PIN</a:t>
            </a:r>
            <a:r>
              <a:rPr lang="zh-CN" altLang="en-US" sz="1800" dirty="0">
                <a:latin typeface="+mn-ea"/>
              </a:rPr>
              <a:t>码，才能登录系统，安全系数非常高</a:t>
            </a:r>
            <a:endParaRPr lang="en-US" altLang="zh-CN" sz="1800" dirty="0">
              <a:latin typeface="+mn-ea"/>
            </a:endParaRPr>
          </a:p>
          <a:p>
            <a:pPr lvl="1">
              <a:defRPr/>
            </a:pPr>
            <a:r>
              <a:rPr lang="en-US" altLang="zh-CN" sz="1800" dirty="0">
                <a:latin typeface="+mn-ea"/>
              </a:rPr>
              <a:t>USBKEY</a:t>
            </a:r>
            <a:r>
              <a:rPr lang="zh-CN" altLang="en-US" sz="1800" dirty="0">
                <a:latin typeface="+mn-ea"/>
              </a:rPr>
              <a:t>移除后，自动中断虚拟桌面连接</a:t>
            </a:r>
            <a:endParaRPr lang="en-US" altLang="zh-CN" sz="1800" dirty="0">
              <a:latin typeface="+mn-ea"/>
            </a:endParaRPr>
          </a:p>
          <a:p>
            <a:pPr marL="301625" lvl="1" indent="-301625" algn="just">
              <a:buClr>
                <a:schemeClr val="bg1">
                  <a:lumMod val="50000"/>
                </a:schemeClr>
              </a:buClr>
              <a:buSzPct val="60000"/>
              <a:buFont typeface="Wingdings" pitchFamily="2" charset="2"/>
              <a:buChar char="l"/>
              <a:defRPr/>
            </a:pPr>
            <a:r>
              <a:rPr lang="zh-CN" altLang="en-US" sz="2200" dirty="0" smtClean="0">
                <a:latin typeface="+mn-ea"/>
                <a:cs typeface="Arial" panose="020B0604020202020204" pitchFamily="34" charset="0"/>
              </a:rPr>
              <a:t>约束</a:t>
            </a:r>
            <a:endParaRPr lang="en-US" altLang="zh-CN" sz="2200" dirty="0">
              <a:latin typeface="+mn-ea"/>
              <a:cs typeface="Arial" panose="020B0604020202020204" pitchFamily="34" charset="0"/>
            </a:endParaRPr>
          </a:p>
          <a:p>
            <a:pPr lvl="1">
              <a:defRPr/>
            </a:pPr>
            <a:r>
              <a:rPr lang="en-US" altLang="zh-CN" sz="1800" dirty="0">
                <a:latin typeface="+mn-ea"/>
              </a:rPr>
              <a:t>TC</a:t>
            </a:r>
            <a:r>
              <a:rPr lang="zh-CN" altLang="en-US" sz="1800" dirty="0">
                <a:latin typeface="+mn-ea"/>
              </a:rPr>
              <a:t>必须为</a:t>
            </a:r>
            <a:r>
              <a:rPr lang="en-US" altLang="zh-CN" sz="1800" dirty="0">
                <a:latin typeface="+mn-ea"/>
              </a:rPr>
              <a:t>CT5000</a:t>
            </a:r>
            <a:r>
              <a:rPr lang="zh-CN" altLang="en-US" sz="1800" dirty="0">
                <a:latin typeface="+mn-ea"/>
              </a:rPr>
              <a:t>和</a:t>
            </a:r>
            <a:r>
              <a:rPr lang="en-US" altLang="zh-CN" sz="1800" dirty="0">
                <a:latin typeface="+mn-ea"/>
              </a:rPr>
              <a:t>CT6000</a:t>
            </a:r>
            <a:r>
              <a:rPr lang="zh-CN" altLang="en-US" sz="1800" dirty="0">
                <a:latin typeface="+mn-ea"/>
              </a:rPr>
              <a:t>，</a:t>
            </a:r>
            <a:r>
              <a:rPr lang="en-US" altLang="zh-CN" sz="1800" dirty="0">
                <a:latin typeface="+mn-ea"/>
              </a:rPr>
              <a:t>TC</a:t>
            </a:r>
            <a:r>
              <a:rPr lang="zh-CN" altLang="en-US" sz="1800" dirty="0">
                <a:latin typeface="+mn-ea"/>
              </a:rPr>
              <a:t>的操作系统可以为</a:t>
            </a:r>
            <a:r>
              <a:rPr lang="en-US" altLang="zh-CN" sz="1800" dirty="0">
                <a:latin typeface="+mn-ea"/>
              </a:rPr>
              <a:t>Windows</a:t>
            </a:r>
            <a:r>
              <a:rPr lang="zh-CN" altLang="en-US" sz="1800" dirty="0">
                <a:latin typeface="+mn-ea"/>
              </a:rPr>
              <a:t>或</a:t>
            </a:r>
            <a:r>
              <a:rPr lang="en-US" altLang="zh-CN" sz="1800" dirty="0">
                <a:latin typeface="+mn-ea"/>
              </a:rPr>
              <a:t>Linux</a:t>
            </a:r>
          </a:p>
          <a:p>
            <a:pPr lvl="1">
              <a:defRPr/>
            </a:pPr>
            <a:endParaRPr lang="en-US" altLang="zh-CN" sz="1800" dirty="0"/>
          </a:p>
        </p:txBody>
      </p:sp>
      <p:grpSp>
        <p:nvGrpSpPr>
          <p:cNvPr id="164" name="组合 18396"/>
          <p:cNvGrpSpPr/>
          <p:nvPr/>
        </p:nvGrpSpPr>
        <p:grpSpPr>
          <a:xfrm>
            <a:off x="10848218" y="2791091"/>
            <a:ext cx="363627" cy="615791"/>
            <a:chOff x="1463676" y="588963"/>
            <a:chExt cx="274638" cy="638175"/>
          </a:xfrm>
          <a:solidFill>
            <a:srgbClr val="3C3C3B"/>
          </a:solidFill>
        </p:grpSpPr>
        <p:sp>
          <p:nvSpPr>
            <p:cNvPr id="16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6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6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6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6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7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7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7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7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7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7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7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7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8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8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8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8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8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8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8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8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8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8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191" name="组合 18396"/>
          <p:cNvGrpSpPr/>
          <p:nvPr/>
        </p:nvGrpSpPr>
        <p:grpSpPr>
          <a:xfrm>
            <a:off x="9059761" y="2753831"/>
            <a:ext cx="363627" cy="615791"/>
            <a:chOff x="1463676" y="588963"/>
            <a:chExt cx="274638" cy="638175"/>
          </a:xfrm>
          <a:solidFill>
            <a:srgbClr val="3C3C3B"/>
          </a:solidFill>
        </p:grpSpPr>
        <p:sp>
          <p:nvSpPr>
            <p:cNvPr id="19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9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9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9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9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9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9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9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0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0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0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0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0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0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0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0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0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0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1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1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1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1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1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1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1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217" name="文本框 216"/>
          <p:cNvSpPr txBox="1"/>
          <p:nvPr/>
        </p:nvSpPr>
        <p:spPr>
          <a:xfrm>
            <a:off x="9059761" y="3375749"/>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WI</a:t>
            </a:r>
            <a:endParaRPr lang="zh-CN" altLang="en-US" sz="1200" dirty="0">
              <a:latin typeface="微软雅黑" panose="020B0503020204020204" pitchFamily="34" charset="-122"/>
              <a:ea typeface="微软雅黑" panose="020B0503020204020204" pitchFamily="34" charset="-122"/>
            </a:endParaRPr>
          </a:p>
        </p:txBody>
      </p:sp>
      <p:grpSp>
        <p:nvGrpSpPr>
          <p:cNvPr id="218" name="组合 142"/>
          <p:cNvGrpSpPr/>
          <p:nvPr/>
        </p:nvGrpSpPr>
        <p:grpSpPr>
          <a:xfrm>
            <a:off x="6710228" y="2889614"/>
            <a:ext cx="680605" cy="486135"/>
            <a:chOff x="7089459" y="3598864"/>
            <a:chExt cx="134937" cy="100014"/>
          </a:xfrm>
        </p:grpSpPr>
        <p:sp>
          <p:nvSpPr>
            <p:cNvPr id="219"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20"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21"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22"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224" name="Freeform 12"/>
          <p:cNvSpPr>
            <a:spLocks noEditPoints="1"/>
          </p:cNvSpPr>
          <p:nvPr/>
        </p:nvSpPr>
        <p:spPr bwMode="auto">
          <a:xfrm>
            <a:off x="6739408" y="5305813"/>
            <a:ext cx="608299" cy="505737"/>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25" name="文本框 224"/>
          <p:cNvSpPr txBox="1"/>
          <p:nvPr/>
        </p:nvSpPr>
        <p:spPr>
          <a:xfrm>
            <a:off x="6739408" y="5808536"/>
            <a:ext cx="1301236"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虚拟机</a:t>
            </a:r>
          </a:p>
        </p:txBody>
      </p:sp>
      <p:cxnSp>
        <p:nvCxnSpPr>
          <p:cNvPr id="226" name="直接箭头连接符 225"/>
          <p:cNvCxnSpPr/>
          <p:nvPr/>
        </p:nvCxnSpPr>
        <p:spPr bwMode="auto">
          <a:xfrm flipV="1">
            <a:off x="7635581" y="2792432"/>
            <a:ext cx="1333962" cy="14385"/>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227" name="直接箭头连接符 226"/>
          <p:cNvCxnSpPr/>
          <p:nvPr/>
        </p:nvCxnSpPr>
        <p:spPr bwMode="auto">
          <a:xfrm flipH="1" flipV="1">
            <a:off x="7592214" y="3323017"/>
            <a:ext cx="1340913" cy="1"/>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228" name="文本框 227"/>
          <p:cNvSpPr txBox="1"/>
          <p:nvPr/>
        </p:nvSpPr>
        <p:spPr bwMode="auto">
          <a:xfrm>
            <a:off x="7777989" y="3309041"/>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a:t>6</a:t>
            </a:r>
            <a:r>
              <a:rPr lang="en-US" altLang="zh-CN" sz="1200" dirty="0" smtClean="0"/>
              <a:t>.</a:t>
            </a:r>
            <a:r>
              <a:rPr lang="zh-CN" altLang="en-US" sz="1200" dirty="0" smtClean="0"/>
              <a:t>返回</a:t>
            </a:r>
            <a:r>
              <a:rPr lang="en-US" altLang="zh-CN" sz="1200" dirty="0" smtClean="0"/>
              <a:t>VM</a:t>
            </a:r>
            <a:r>
              <a:rPr lang="zh-CN" altLang="en-US" sz="1200" dirty="0" smtClean="0"/>
              <a:t>列表</a:t>
            </a:r>
            <a:endParaRPr lang="zh-CN" altLang="en-US" sz="1200" dirty="0"/>
          </a:p>
        </p:txBody>
      </p:sp>
      <p:sp>
        <p:nvSpPr>
          <p:cNvPr id="234" name="文本框 233"/>
          <p:cNvSpPr txBox="1"/>
          <p:nvPr/>
        </p:nvSpPr>
        <p:spPr bwMode="auto">
          <a:xfrm rot="3002423">
            <a:off x="9000921" y="4215585"/>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4.</a:t>
            </a:r>
            <a:r>
              <a:rPr lang="zh-CN" altLang="en-US" sz="1200" dirty="0">
                <a:latin typeface="+mn-ea"/>
                <a:ea typeface="+mn-ea"/>
              </a:rPr>
              <a:t>从</a:t>
            </a:r>
            <a:r>
              <a:rPr lang="zh-CN" altLang="en-US" sz="1200" dirty="0" smtClean="0">
                <a:latin typeface="+mn-ea"/>
                <a:ea typeface="+mn-ea"/>
              </a:rPr>
              <a:t>证书中提取</a:t>
            </a:r>
            <a:r>
              <a:rPr lang="en-US" altLang="zh-CN" sz="1200" dirty="0" smtClean="0">
                <a:latin typeface="+mn-ea"/>
                <a:ea typeface="+mn-ea"/>
              </a:rPr>
              <a:t>AD</a:t>
            </a:r>
            <a:r>
              <a:rPr lang="zh-CN" altLang="en-US" sz="1200" dirty="0" smtClean="0">
                <a:latin typeface="+mn-ea"/>
                <a:ea typeface="+mn-ea"/>
              </a:rPr>
              <a:t>账号并验证</a:t>
            </a:r>
          </a:p>
        </p:txBody>
      </p:sp>
      <p:cxnSp>
        <p:nvCxnSpPr>
          <p:cNvPr id="235" name="直接箭头连接符 234"/>
          <p:cNvCxnSpPr/>
          <p:nvPr/>
        </p:nvCxnSpPr>
        <p:spPr bwMode="auto">
          <a:xfrm>
            <a:off x="9956086" y="1740296"/>
            <a:ext cx="540060" cy="0"/>
          </a:xfrm>
          <a:prstGeom prst="straightConnector1">
            <a:avLst/>
          </a:prstGeom>
          <a:solidFill>
            <a:schemeClr val="accent1"/>
          </a:solidFill>
          <a:ln w="9525" cap="flat" cmpd="sng" algn="ctr">
            <a:solidFill>
              <a:srgbClr val="00B0F0"/>
            </a:solidFill>
            <a:prstDash val="solid"/>
            <a:round/>
            <a:headEnd type="triangle"/>
            <a:tailEnd type="triangle"/>
          </a:ln>
          <a:effectLst/>
        </p:spPr>
      </p:cxnSp>
      <p:cxnSp>
        <p:nvCxnSpPr>
          <p:cNvPr id="236" name="直接箭头连接符 235"/>
          <p:cNvCxnSpPr/>
          <p:nvPr/>
        </p:nvCxnSpPr>
        <p:spPr bwMode="auto">
          <a:xfrm flipV="1">
            <a:off x="9956086" y="2045892"/>
            <a:ext cx="540060" cy="1379"/>
          </a:xfrm>
          <a:prstGeom prst="straightConnector1">
            <a:avLst/>
          </a:prstGeom>
          <a:solidFill>
            <a:schemeClr val="accent1"/>
          </a:solidFill>
          <a:ln w="9525" cap="flat" cmpd="sng" algn="ctr">
            <a:solidFill>
              <a:srgbClr val="FF0000"/>
            </a:solidFill>
            <a:prstDash val="solid"/>
            <a:round/>
            <a:headEnd type="triangle"/>
            <a:tailEnd type="triangle"/>
          </a:ln>
          <a:effectLst/>
        </p:spPr>
      </p:cxnSp>
      <p:sp>
        <p:nvSpPr>
          <p:cNvPr id="237" name="文本框 236"/>
          <p:cNvSpPr txBox="1"/>
          <p:nvPr/>
        </p:nvSpPr>
        <p:spPr bwMode="auto">
          <a:xfrm>
            <a:off x="10496146" y="1628178"/>
            <a:ext cx="2259095" cy="25793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100" dirty="0" smtClean="0">
                <a:latin typeface="+mn-ea"/>
                <a:ea typeface="+mn-ea"/>
              </a:rPr>
              <a:t>虚拟机登录</a:t>
            </a:r>
          </a:p>
        </p:txBody>
      </p:sp>
      <p:sp>
        <p:nvSpPr>
          <p:cNvPr id="238" name="文本框 237"/>
          <p:cNvSpPr txBox="1"/>
          <p:nvPr/>
        </p:nvSpPr>
        <p:spPr bwMode="auto">
          <a:xfrm>
            <a:off x="10484531" y="1949829"/>
            <a:ext cx="10977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虚拟机加入域</a:t>
            </a:r>
          </a:p>
        </p:txBody>
      </p:sp>
      <p:sp>
        <p:nvSpPr>
          <p:cNvPr id="239" name="文本框 238"/>
          <p:cNvSpPr txBox="1"/>
          <p:nvPr/>
        </p:nvSpPr>
        <p:spPr bwMode="auto">
          <a:xfrm>
            <a:off x="7696991" y="2486871"/>
            <a:ext cx="102158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a:t>1</a:t>
            </a:r>
            <a:r>
              <a:rPr lang="en-US" altLang="zh-CN" sz="1200" dirty="0" smtClean="0"/>
              <a:t>.</a:t>
            </a:r>
            <a:r>
              <a:rPr lang="zh-CN" altLang="en-US" sz="1200" dirty="0" smtClean="0"/>
              <a:t>发起连接</a:t>
            </a:r>
            <a:endParaRPr lang="zh-CN" altLang="en-US" sz="1200" dirty="0"/>
          </a:p>
        </p:txBody>
      </p:sp>
      <p:grpSp>
        <p:nvGrpSpPr>
          <p:cNvPr id="240" name="组合 18396"/>
          <p:cNvGrpSpPr/>
          <p:nvPr/>
        </p:nvGrpSpPr>
        <p:grpSpPr>
          <a:xfrm>
            <a:off x="10461462" y="5162245"/>
            <a:ext cx="363627" cy="615791"/>
            <a:chOff x="1463676" y="588963"/>
            <a:chExt cx="274638" cy="638175"/>
          </a:xfrm>
          <a:solidFill>
            <a:srgbClr val="3C3C3B"/>
          </a:solidFill>
        </p:grpSpPr>
        <p:sp>
          <p:nvSpPr>
            <p:cNvPr id="24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24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24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24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4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4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4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4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4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5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5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5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5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5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5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5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5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5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5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6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6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6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6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6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6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266" name="文本框 265"/>
          <p:cNvSpPr txBox="1"/>
          <p:nvPr/>
        </p:nvSpPr>
        <p:spPr>
          <a:xfrm>
            <a:off x="10860830" y="3417605"/>
            <a:ext cx="935718"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HDC</a:t>
            </a:r>
            <a:endParaRPr lang="zh-CN" altLang="en-US" sz="1200" dirty="0">
              <a:latin typeface="微软雅黑" panose="020B0503020204020204" pitchFamily="34" charset="-122"/>
              <a:ea typeface="微软雅黑" panose="020B0503020204020204" pitchFamily="34" charset="-122"/>
            </a:endParaRPr>
          </a:p>
        </p:txBody>
      </p:sp>
      <p:sp>
        <p:nvSpPr>
          <p:cNvPr id="267" name="文本框 266"/>
          <p:cNvSpPr txBox="1"/>
          <p:nvPr/>
        </p:nvSpPr>
        <p:spPr>
          <a:xfrm>
            <a:off x="6877690" y="3411417"/>
            <a:ext cx="130123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TC</a:t>
            </a:r>
            <a:endParaRPr lang="zh-CN" altLang="en-US" sz="1200" dirty="0">
              <a:latin typeface="微软雅黑" panose="020B0503020204020204" pitchFamily="34" charset="-122"/>
              <a:ea typeface="微软雅黑" panose="020B0503020204020204" pitchFamily="34" charset="-122"/>
            </a:endParaRPr>
          </a:p>
        </p:txBody>
      </p:sp>
      <p:sp>
        <p:nvSpPr>
          <p:cNvPr id="268" name="文本框 267"/>
          <p:cNvSpPr txBox="1"/>
          <p:nvPr/>
        </p:nvSpPr>
        <p:spPr>
          <a:xfrm>
            <a:off x="10496146" y="5782683"/>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AD</a:t>
            </a:r>
            <a:endParaRPr lang="zh-CN" altLang="en-US" sz="1200" dirty="0">
              <a:latin typeface="微软雅黑" panose="020B0503020204020204" pitchFamily="34" charset="-122"/>
              <a:ea typeface="微软雅黑" panose="020B0503020204020204" pitchFamily="34" charset="-122"/>
            </a:endParaRPr>
          </a:p>
        </p:txBody>
      </p:sp>
      <p:cxnSp>
        <p:nvCxnSpPr>
          <p:cNvPr id="270" name="直接箭头连接符 269"/>
          <p:cNvCxnSpPr/>
          <p:nvPr/>
        </p:nvCxnSpPr>
        <p:spPr bwMode="auto">
          <a:xfrm>
            <a:off x="9314090" y="3716338"/>
            <a:ext cx="1203072" cy="1445907"/>
          </a:xfrm>
          <a:prstGeom prst="straightConnector1">
            <a:avLst/>
          </a:prstGeom>
          <a:solidFill>
            <a:schemeClr val="accent1"/>
          </a:solidFill>
          <a:ln w="9525" cap="flat" cmpd="sng" algn="ctr">
            <a:solidFill>
              <a:srgbClr val="00B0F0"/>
            </a:solidFill>
            <a:prstDash val="solid"/>
            <a:round/>
            <a:headEnd type="triangle"/>
            <a:tailEnd type="triangle"/>
          </a:ln>
          <a:effectLst/>
        </p:spPr>
      </p:cxnSp>
      <p:cxnSp>
        <p:nvCxnSpPr>
          <p:cNvPr id="272" name="直接箭头连接符 271"/>
          <p:cNvCxnSpPr/>
          <p:nvPr/>
        </p:nvCxnSpPr>
        <p:spPr bwMode="auto">
          <a:xfrm flipV="1">
            <a:off x="9527620" y="3071625"/>
            <a:ext cx="1297469" cy="10669"/>
          </a:xfrm>
          <a:prstGeom prst="straightConnector1">
            <a:avLst/>
          </a:prstGeom>
          <a:solidFill>
            <a:schemeClr val="accent1"/>
          </a:solidFill>
          <a:ln w="9525" cap="flat" cmpd="sng" algn="ctr">
            <a:solidFill>
              <a:srgbClr val="00B0F0"/>
            </a:solidFill>
            <a:prstDash val="solid"/>
            <a:round/>
            <a:headEnd type="triangle"/>
            <a:tailEnd type="triangle"/>
          </a:ln>
          <a:effectLst/>
        </p:spPr>
      </p:cxnSp>
      <p:sp>
        <p:nvSpPr>
          <p:cNvPr id="273" name="文本框 272"/>
          <p:cNvSpPr txBox="1"/>
          <p:nvPr/>
        </p:nvSpPr>
        <p:spPr bwMode="auto">
          <a:xfrm>
            <a:off x="9460128" y="2798300"/>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a:t>5</a:t>
            </a:r>
            <a:r>
              <a:rPr lang="en-US" altLang="zh-CN" sz="1200" dirty="0" smtClean="0"/>
              <a:t>.</a:t>
            </a:r>
            <a:r>
              <a:rPr lang="zh-CN" altLang="en-US" sz="1200" dirty="0" smtClean="0"/>
              <a:t>查询虚拟机列表</a:t>
            </a:r>
            <a:endParaRPr lang="zh-CN" altLang="en-US" sz="1200" dirty="0"/>
          </a:p>
        </p:txBody>
      </p:sp>
      <p:sp>
        <p:nvSpPr>
          <p:cNvPr id="279" name="文本框 278"/>
          <p:cNvSpPr txBox="1"/>
          <p:nvPr/>
        </p:nvSpPr>
        <p:spPr bwMode="auto">
          <a:xfrm>
            <a:off x="7082950" y="4089104"/>
            <a:ext cx="1190186" cy="82732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smtClean="0"/>
              <a:t>7.</a:t>
            </a:r>
            <a:r>
              <a:rPr lang="zh-CN" altLang="en-US" sz="1200" dirty="0" smtClean="0"/>
              <a:t>二次登录：要求输入</a:t>
            </a:r>
            <a:r>
              <a:rPr lang="en-US" altLang="zh-CN" sz="1200" dirty="0" smtClean="0"/>
              <a:t>USBKEY PIN</a:t>
            </a:r>
            <a:r>
              <a:rPr lang="zh-CN" altLang="en-US" sz="1200" dirty="0" smtClean="0"/>
              <a:t>码</a:t>
            </a:r>
            <a:endParaRPr lang="zh-CN" altLang="en-US" sz="1200" dirty="0"/>
          </a:p>
        </p:txBody>
      </p:sp>
      <p:cxnSp>
        <p:nvCxnSpPr>
          <p:cNvPr id="5" name="直接箭头连接符 4"/>
          <p:cNvCxnSpPr/>
          <p:nvPr/>
        </p:nvCxnSpPr>
        <p:spPr bwMode="auto">
          <a:xfrm>
            <a:off x="7068108" y="3716338"/>
            <a:ext cx="3139" cy="1494925"/>
          </a:xfrm>
          <a:prstGeom prst="straightConnector1">
            <a:avLst/>
          </a:prstGeom>
          <a:solidFill>
            <a:schemeClr val="accent1"/>
          </a:solidFill>
          <a:ln w="9525" cap="flat" cmpd="sng" algn="ctr">
            <a:solidFill>
              <a:srgbClr val="00B0F0"/>
            </a:solidFill>
            <a:prstDash val="solid"/>
            <a:round/>
            <a:headEnd type="triangle"/>
            <a:tailEnd type="triangle"/>
          </a:ln>
          <a:effectLst/>
        </p:spPr>
      </p:cxnSp>
      <p:cxnSp>
        <p:nvCxnSpPr>
          <p:cNvPr id="112" name="直接箭头连接符 111"/>
          <p:cNvCxnSpPr/>
          <p:nvPr/>
        </p:nvCxnSpPr>
        <p:spPr bwMode="auto">
          <a:xfrm flipV="1">
            <a:off x="7606155" y="3229127"/>
            <a:ext cx="1333962" cy="14385"/>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13" name="直接箭头连接符 112"/>
          <p:cNvCxnSpPr/>
          <p:nvPr/>
        </p:nvCxnSpPr>
        <p:spPr bwMode="auto">
          <a:xfrm flipH="1" flipV="1">
            <a:off x="7565084" y="3027980"/>
            <a:ext cx="1340913" cy="1"/>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114" name="文本框 113"/>
          <p:cNvSpPr txBox="1"/>
          <p:nvPr/>
        </p:nvSpPr>
        <p:spPr bwMode="auto">
          <a:xfrm>
            <a:off x="7557272" y="2774940"/>
            <a:ext cx="148023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smtClean="0"/>
              <a:t>2.</a:t>
            </a:r>
            <a:r>
              <a:rPr lang="zh-CN" altLang="en-US" sz="1200" dirty="0" smtClean="0"/>
              <a:t>弹出</a:t>
            </a:r>
            <a:r>
              <a:rPr lang="en-US" altLang="zh-CN" sz="1200" dirty="0" smtClean="0"/>
              <a:t>PIN</a:t>
            </a:r>
            <a:r>
              <a:rPr lang="zh-CN" altLang="en-US" sz="1200" dirty="0" smtClean="0"/>
              <a:t>码输入框</a:t>
            </a:r>
            <a:endParaRPr lang="zh-CN" altLang="en-US" sz="1200" dirty="0"/>
          </a:p>
        </p:txBody>
      </p:sp>
      <p:sp>
        <p:nvSpPr>
          <p:cNvPr id="115" name="文本框 114"/>
          <p:cNvSpPr txBox="1"/>
          <p:nvPr/>
        </p:nvSpPr>
        <p:spPr bwMode="auto">
          <a:xfrm>
            <a:off x="7532929" y="3006381"/>
            <a:ext cx="1554157"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smtClean="0"/>
              <a:t>3.WI</a:t>
            </a:r>
            <a:r>
              <a:rPr lang="zh-CN" altLang="en-US" sz="1200" dirty="0" smtClean="0"/>
              <a:t>与</a:t>
            </a:r>
            <a:r>
              <a:rPr lang="en-US" altLang="zh-CN" sz="1200" dirty="0" smtClean="0"/>
              <a:t>KEY</a:t>
            </a:r>
            <a:r>
              <a:rPr lang="zh-CN" altLang="en-US" sz="1200" dirty="0" smtClean="0"/>
              <a:t>双向证书</a:t>
            </a:r>
            <a:endParaRPr lang="zh-CN" altLang="en-US" sz="1200" dirty="0"/>
          </a:p>
        </p:txBody>
      </p:sp>
      <p:cxnSp>
        <p:nvCxnSpPr>
          <p:cNvPr id="116" name="直接箭头连接符 115"/>
          <p:cNvCxnSpPr/>
          <p:nvPr/>
        </p:nvCxnSpPr>
        <p:spPr bwMode="auto">
          <a:xfrm flipV="1">
            <a:off x="7413113" y="5536910"/>
            <a:ext cx="2955930" cy="20955"/>
          </a:xfrm>
          <a:prstGeom prst="straightConnector1">
            <a:avLst/>
          </a:prstGeom>
          <a:solidFill>
            <a:schemeClr val="accent1"/>
          </a:solidFill>
          <a:ln w="9525" cap="flat" cmpd="sng" algn="ctr">
            <a:solidFill>
              <a:srgbClr val="FF0000"/>
            </a:solidFill>
            <a:prstDash val="solid"/>
            <a:round/>
            <a:headEnd type="triangle"/>
            <a:tailEnd type="triangle"/>
          </a:ln>
          <a:effectLst/>
        </p:spPr>
      </p:cxnSp>
      <p:sp>
        <p:nvSpPr>
          <p:cNvPr id="118" name="文本框 117"/>
          <p:cNvSpPr txBox="1"/>
          <p:nvPr/>
        </p:nvSpPr>
        <p:spPr bwMode="auto">
          <a:xfrm>
            <a:off x="7930213" y="5298460"/>
            <a:ext cx="2259095"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200" dirty="0" smtClean="0"/>
              <a:t>8.</a:t>
            </a:r>
            <a:r>
              <a:rPr lang="zh-CN" altLang="en-US" sz="1200" dirty="0" smtClean="0"/>
              <a:t>通过</a:t>
            </a:r>
            <a:r>
              <a:rPr lang="en-US" altLang="zh-CN" sz="1200" dirty="0" smtClean="0"/>
              <a:t>AD</a:t>
            </a:r>
            <a:r>
              <a:rPr lang="zh-CN" altLang="en-US" sz="1200" dirty="0" smtClean="0"/>
              <a:t>认证，虚拟机加入域</a:t>
            </a:r>
            <a:endParaRPr lang="zh-CN" altLang="en-US" sz="1200" dirty="0"/>
          </a:p>
        </p:txBody>
      </p:sp>
    </p:spTree>
    <p:extLst>
      <p:ext uri="{BB962C8B-B14F-4D97-AF65-F5344CB8AC3E}">
        <p14:creationId xmlns:p14="http://schemas.microsoft.com/office/powerpoint/2010/main" val="3371010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USBKEY</a:t>
            </a:r>
            <a:r>
              <a:rPr lang="zh-CN" altLang="en-US" dirty="0" smtClean="0"/>
              <a:t>认证模式 </a:t>
            </a:r>
            <a:r>
              <a:rPr lang="en-US" altLang="zh-CN" dirty="0"/>
              <a:t>-</a:t>
            </a:r>
            <a:r>
              <a:rPr lang="en-US" altLang="zh-CN" dirty="0" smtClean="0"/>
              <a:t> </a:t>
            </a:r>
            <a:r>
              <a:rPr lang="zh-CN" altLang="en-US" dirty="0" smtClean="0"/>
              <a:t>单点登录</a:t>
            </a:r>
            <a:endParaRPr lang="zh-CN" altLang="en-US" dirty="0"/>
          </a:p>
        </p:txBody>
      </p:sp>
      <p:grpSp>
        <p:nvGrpSpPr>
          <p:cNvPr id="73" name="组合 18396"/>
          <p:cNvGrpSpPr/>
          <p:nvPr/>
        </p:nvGrpSpPr>
        <p:grpSpPr>
          <a:xfrm>
            <a:off x="6363500" y="1740297"/>
            <a:ext cx="683797" cy="936616"/>
            <a:chOff x="1463676" y="588963"/>
            <a:chExt cx="274638" cy="638175"/>
          </a:xfrm>
          <a:solidFill>
            <a:srgbClr val="3C3C3B"/>
          </a:solidFill>
        </p:grpSpPr>
        <p:sp>
          <p:nvSpPr>
            <p:cNvPr id="74"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5"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6"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7"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8"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79"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0"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1"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2"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3"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4"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5"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6"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8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9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99" name="文本框 98"/>
          <p:cNvSpPr txBox="1"/>
          <p:nvPr/>
        </p:nvSpPr>
        <p:spPr>
          <a:xfrm>
            <a:off x="6617609" y="2683037"/>
            <a:ext cx="935718" cy="369332"/>
          </a:xfrm>
          <a:prstGeom prst="rect">
            <a:avLst/>
          </a:prstGeom>
          <a:noFill/>
        </p:spPr>
        <p:txBody>
          <a:bodyPr wrap="square" rtlCol="0">
            <a:spAutoFit/>
          </a:bodyPr>
          <a:lstStyle/>
          <a:p>
            <a:r>
              <a:rPr lang="en-US" altLang="zh-CN" sz="1800" dirty="0">
                <a:latin typeface="+mn-ea"/>
                <a:ea typeface="+mn-ea"/>
              </a:rPr>
              <a:t>WI</a:t>
            </a:r>
            <a:endParaRPr lang="zh-CN" altLang="en-US" sz="1800" dirty="0">
              <a:latin typeface="+mn-ea"/>
              <a:ea typeface="+mn-ea"/>
            </a:endParaRPr>
          </a:p>
        </p:txBody>
      </p:sp>
      <p:grpSp>
        <p:nvGrpSpPr>
          <p:cNvPr id="100" name="组合 142"/>
          <p:cNvGrpSpPr/>
          <p:nvPr/>
        </p:nvGrpSpPr>
        <p:grpSpPr>
          <a:xfrm>
            <a:off x="2418202" y="1985657"/>
            <a:ext cx="1101777" cy="776595"/>
            <a:chOff x="7089459" y="3598864"/>
            <a:chExt cx="134937" cy="100014"/>
          </a:xfrm>
        </p:grpSpPr>
        <p:sp>
          <p:nvSpPr>
            <p:cNvPr id="101"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02"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03"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sp>
          <p:nvSpPr>
            <p:cNvPr id="104"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1200">
                <a:latin typeface="+mn-ea"/>
                <a:ea typeface="+mn-ea"/>
              </a:endParaRPr>
            </a:p>
          </p:txBody>
        </p:sp>
      </p:grpSp>
      <p:sp>
        <p:nvSpPr>
          <p:cNvPr id="105" name="Freeform 12"/>
          <p:cNvSpPr>
            <a:spLocks noEditPoints="1"/>
          </p:cNvSpPr>
          <p:nvPr/>
        </p:nvSpPr>
        <p:spPr bwMode="auto">
          <a:xfrm>
            <a:off x="2592477" y="4696903"/>
            <a:ext cx="1061565" cy="865673"/>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cxnSp>
        <p:nvCxnSpPr>
          <p:cNvPr id="106" name="直接箭头连接符 105"/>
          <p:cNvCxnSpPr/>
          <p:nvPr/>
        </p:nvCxnSpPr>
        <p:spPr bwMode="auto">
          <a:xfrm flipV="1">
            <a:off x="3423463" y="1899232"/>
            <a:ext cx="2948434" cy="35695"/>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07" name="直接箭头连接符 106"/>
          <p:cNvCxnSpPr/>
          <p:nvPr/>
        </p:nvCxnSpPr>
        <p:spPr bwMode="auto">
          <a:xfrm flipH="1" flipV="1">
            <a:off x="3466577" y="2688096"/>
            <a:ext cx="2875618" cy="25656"/>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108" name="文本框 107"/>
          <p:cNvSpPr txBox="1"/>
          <p:nvPr/>
        </p:nvSpPr>
        <p:spPr bwMode="auto">
          <a:xfrm>
            <a:off x="4221372" y="2735020"/>
            <a:ext cx="2259095"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600" dirty="0"/>
              <a:t>6</a:t>
            </a:r>
            <a:r>
              <a:rPr lang="en-US" altLang="zh-CN" sz="1600" dirty="0" smtClean="0"/>
              <a:t>.</a:t>
            </a:r>
            <a:r>
              <a:rPr lang="zh-CN" altLang="en-US" sz="1600" dirty="0" smtClean="0"/>
              <a:t>返回</a:t>
            </a:r>
            <a:r>
              <a:rPr lang="en-US" altLang="zh-CN" sz="1600" dirty="0" smtClean="0"/>
              <a:t>VM</a:t>
            </a:r>
            <a:r>
              <a:rPr lang="zh-CN" altLang="en-US" sz="1600" dirty="0" smtClean="0"/>
              <a:t>列表</a:t>
            </a:r>
            <a:endParaRPr lang="zh-CN" altLang="en-US" sz="1600" dirty="0"/>
          </a:p>
        </p:txBody>
      </p:sp>
      <p:sp>
        <p:nvSpPr>
          <p:cNvPr id="109" name="文本框 108"/>
          <p:cNvSpPr txBox="1"/>
          <p:nvPr/>
        </p:nvSpPr>
        <p:spPr bwMode="auto">
          <a:xfrm rot="3538372">
            <a:off x="6471838" y="3633601"/>
            <a:ext cx="2259095"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600" dirty="0" smtClean="0">
                <a:latin typeface="+mn-ea"/>
                <a:ea typeface="+mn-ea"/>
              </a:rPr>
              <a:t>4.</a:t>
            </a:r>
            <a:r>
              <a:rPr lang="zh-CN" altLang="en-US" sz="1600" dirty="0">
                <a:latin typeface="+mn-ea"/>
                <a:ea typeface="+mn-ea"/>
              </a:rPr>
              <a:t>从</a:t>
            </a:r>
            <a:r>
              <a:rPr lang="zh-CN" altLang="en-US" sz="1600" dirty="0" smtClean="0">
                <a:latin typeface="+mn-ea"/>
                <a:ea typeface="+mn-ea"/>
              </a:rPr>
              <a:t>证书中提取</a:t>
            </a:r>
            <a:r>
              <a:rPr lang="en-US" altLang="zh-CN" sz="1600" dirty="0" smtClean="0">
                <a:latin typeface="+mn-ea"/>
                <a:ea typeface="+mn-ea"/>
              </a:rPr>
              <a:t>AD</a:t>
            </a:r>
            <a:r>
              <a:rPr lang="zh-CN" altLang="en-US" sz="1600" dirty="0" smtClean="0">
                <a:latin typeface="+mn-ea"/>
                <a:ea typeface="+mn-ea"/>
              </a:rPr>
              <a:t>账号并验证</a:t>
            </a:r>
          </a:p>
        </p:txBody>
      </p:sp>
      <p:cxnSp>
        <p:nvCxnSpPr>
          <p:cNvPr id="110" name="直接箭头连接符 109"/>
          <p:cNvCxnSpPr/>
          <p:nvPr/>
        </p:nvCxnSpPr>
        <p:spPr bwMode="auto">
          <a:xfrm>
            <a:off x="9232413" y="5508469"/>
            <a:ext cx="540060" cy="0"/>
          </a:xfrm>
          <a:prstGeom prst="straightConnector1">
            <a:avLst/>
          </a:prstGeom>
          <a:solidFill>
            <a:schemeClr val="accent1"/>
          </a:solidFill>
          <a:ln w="9525" cap="flat" cmpd="sng" algn="ctr">
            <a:solidFill>
              <a:srgbClr val="00B0F0"/>
            </a:solidFill>
            <a:prstDash val="solid"/>
            <a:round/>
            <a:headEnd type="triangle"/>
            <a:tailEnd type="triangle"/>
          </a:ln>
          <a:effectLst/>
        </p:spPr>
      </p:cxnSp>
      <p:cxnSp>
        <p:nvCxnSpPr>
          <p:cNvPr id="111" name="直接箭头连接符 110"/>
          <p:cNvCxnSpPr/>
          <p:nvPr/>
        </p:nvCxnSpPr>
        <p:spPr bwMode="auto">
          <a:xfrm flipV="1">
            <a:off x="9239318" y="5839576"/>
            <a:ext cx="540060" cy="1379"/>
          </a:xfrm>
          <a:prstGeom prst="straightConnector1">
            <a:avLst/>
          </a:prstGeom>
          <a:solidFill>
            <a:schemeClr val="accent1"/>
          </a:solidFill>
          <a:ln w="9525" cap="flat" cmpd="sng" algn="ctr">
            <a:solidFill>
              <a:srgbClr val="FF0000"/>
            </a:solidFill>
            <a:prstDash val="solid"/>
            <a:round/>
            <a:headEnd type="triangle"/>
            <a:tailEnd type="triangle"/>
          </a:ln>
          <a:effectLst/>
        </p:spPr>
      </p:cxnSp>
      <p:sp>
        <p:nvSpPr>
          <p:cNvPr id="112" name="文本框 111"/>
          <p:cNvSpPr txBox="1"/>
          <p:nvPr/>
        </p:nvSpPr>
        <p:spPr bwMode="auto">
          <a:xfrm>
            <a:off x="9839034" y="5308360"/>
            <a:ext cx="2259095"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smtClean="0">
                <a:latin typeface="+mn-ea"/>
                <a:ea typeface="+mn-ea"/>
              </a:rPr>
              <a:t>虚拟机登录</a:t>
            </a:r>
          </a:p>
        </p:txBody>
      </p:sp>
      <p:sp>
        <p:nvSpPr>
          <p:cNvPr id="113" name="文本框 112"/>
          <p:cNvSpPr txBox="1"/>
          <p:nvPr/>
        </p:nvSpPr>
        <p:spPr bwMode="auto">
          <a:xfrm>
            <a:off x="9827418" y="5654556"/>
            <a:ext cx="1535423"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smtClean="0">
                <a:latin typeface="+mn-ea"/>
                <a:ea typeface="+mn-ea"/>
              </a:rPr>
              <a:t>虚拟机加入域</a:t>
            </a:r>
          </a:p>
        </p:txBody>
      </p:sp>
      <p:sp>
        <p:nvSpPr>
          <p:cNvPr id="114" name="文本框 113"/>
          <p:cNvSpPr txBox="1"/>
          <p:nvPr/>
        </p:nvSpPr>
        <p:spPr bwMode="auto">
          <a:xfrm>
            <a:off x="4341778" y="1511023"/>
            <a:ext cx="1419580"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600" dirty="0"/>
              <a:t>1</a:t>
            </a:r>
            <a:r>
              <a:rPr lang="en-US" altLang="zh-CN" sz="1600" dirty="0" smtClean="0"/>
              <a:t>.</a:t>
            </a:r>
            <a:r>
              <a:rPr lang="zh-CN" altLang="en-US" sz="1600" dirty="0" smtClean="0"/>
              <a:t>发起连接</a:t>
            </a:r>
            <a:endParaRPr lang="zh-CN" altLang="en-US" sz="1600" dirty="0"/>
          </a:p>
        </p:txBody>
      </p:sp>
      <p:grpSp>
        <p:nvGrpSpPr>
          <p:cNvPr id="115" name="组合 18396"/>
          <p:cNvGrpSpPr/>
          <p:nvPr/>
        </p:nvGrpSpPr>
        <p:grpSpPr>
          <a:xfrm>
            <a:off x="7827250" y="4937100"/>
            <a:ext cx="363627" cy="615791"/>
            <a:chOff x="1463676" y="588963"/>
            <a:chExt cx="274638" cy="638175"/>
          </a:xfrm>
          <a:solidFill>
            <a:srgbClr val="3C3C3B"/>
          </a:solidFill>
        </p:grpSpPr>
        <p:sp>
          <p:nvSpPr>
            <p:cNvPr id="116"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7"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8"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19"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0"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1"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2"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3"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4"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5"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6"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7"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8"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29"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0"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1"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2"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3"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4"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5"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6"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7"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8"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39"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40"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
        <p:nvSpPr>
          <p:cNvPr id="141" name="文本框 140"/>
          <p:cNvSpPr txBox="1"/>
          <p:nvPr/>
        </p:nvSpPr>
        <p:spPr>
          <a:xfrm>
            <a:off x="9096087" y="2688932"/>
            <a:ext cx="935718" cy="369332"/>
          </a:xfrm>
          <a:prstGeom prst="rect">
            <a:avLst/>
          </a:prstGeom>
          <a:noFill/>
        </p:spPr>
        <p:txBody>
          <a:bodyPr wrap="square" rtlCol="0">
            <a:spAutoFit/>
          </a:bodyPr>
          <a:lstStyle/>
          <a:p>
            <a:r>
              <a:rPr lang="en-US" altLang="zh-CN" sz="1800" dirty="0" smtClean="0">
                <a:latin typeface="+mn-ea"/>
                <a:ea typeface="+mn-ea"/>
              </a:rPr>
              <a:t>HDC</a:t>
            </a:r>
            <a:endParaRPr lang="zh-CN" altLang="en-US" sz="1800" dirty="0">
              <a:latin typeface="+mn-ea"/>
              <a:ea typeface="+mn-ea"/>
            </a:endParaRPr>
          </a:p>
        </p:txBody>
      </p:sp>
      <p:sp>
        <p:nvSpPr>
          <p:cNvPr id="142" name="文本框 141"/>
          <p:cNvSpPr txBox="1"/>
          <p:nvPr/>
        </p:nvSpPr>
        <p:spPr>
          <a:xfrm>
            <a:off x="2782994" y="2755428"/>
            <a:ext cx="1301236" cy="369332"/>
          </a:xfrm>
          <a:prstGeom prst="rect">
            <a:avLst/>
          </a:prstGeom>
          <a:noFill/>
        </p:spPr>
        <p:txBody>
          <a:bodyPr wrap="square" rtlCol="0">
            <a:spAutoFit/>
          </a:bodyPr>
          <a:lstStyle/>
          <a:p>
            <a:r>
              <a:rPr lang="en-US" altLang="zh-CN" sz="1800" dirty="0">
                <a:latin typeface="+mn-ea"/>
                <a:ea typeface="+mn-ea"/>
              </a:rPr>
              <a:t>TC</a:t>
            </a:r>
            <a:endParaRPr lang="zh-CN" altLang="en-US" sz="1800" dirty="0">
              <a:latin typeface="+mn-ea"/>
              <a:ea typeface="+mn-ea"/>
            </a:endParaRPr>
          </a:p>
        </p:txBody>
      </p:sp>
      <p:cxnSp>
        <p:nvCxnSpPr>
          <p:cNvPr id="143" name="直接箭头连接符 142"/>
          <p:cNvCxnSpPr/>
          <p:nvPr/>
        </p:nvCxnSpPr>
        <p:spPr bwMode="auto">
          <a:xfrm>
            <a:off x="6713464" y="3053781"/>
            <a:ext cx="1122644" cy="1814858"/>
          </a:xfrm>
          <a:prstGeom prst="straightConnector1">
            <a:avLst/>
          </a:prstGeom>
          <a:solidFill>
            <a:schemeClr val="accent1"/>
          </a:solidFill>
          <a:ln w="9525" cap="flat" cmpd="sng" algn="ctr">
            <a:solidFill>
              <a:srgbClr val="00B0F0"/>
            </a:solidFill>
            <a:prstDash val="solid"/>
            <a:round/>
            <a:headEnd type="triangle"/>
            <a:tailEnd type="triangle"/>
          </a:ln>
          <a:effectLst/>
        </p:spPr>
      </p:cxnSp>
      <p:cxnSp>
        <p:nvCxnSpPr>
          <p:cNvPr id="144" name="直接箭头连接符 143"/>
          <p:cNvCxnSpPr/>
          <p:nvPr/>
        </p:nvCxnSpPr>
        <p:spPr bwMode="auto">
          <a:xfrm>
            <a:off x="7043344" y="2333529"/>
            <a:ext cx="1814644" cy="19891"/>
          </a:xfrm>
          <a:prstGeom prst="straightConnector1">
            <a:avLst/>
          </a:prstGeom>
          <a:solidFill>
            <a:schemeClr val="accent1"/>
          </a:solidFill>
          <a:ln w="9525" cap="flat" cmpd="sng" algn="ctr">
            <a:solidFill>
              <a:srgbClr val="00B0F0"/>
            </a:solidFill>
            <a:prstDash val="solid"/>
            <a:round/>
            <a:headEnd type="triangle"/>
            <a:tailEnd type="triangle"/>
          </a:ln>
          <a:effectLst/>
        </p:spPr>
      </p:cxnSp>
      <p:sp>
        <p:nvSpPr>
          <p:cNvPr id="145" name="文本框 144"/>
          <p:cNvSpPr txBox="1"/>
          <p:nvPr/>
        </p:nvSpPr>
        <p:spPr bwMode="auto">
          <a:xfrm>
            <a:off x="7064996" y="1973244"/>
            <a:ext cx="2259095"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600" dirty="0"/>
              <a:t>5</a:t>
            </a:r>
            <a:r>
              <a:rPr lang="en-US" altLang="zh-CN" sz="1600" dirty="0" smtClean="0"/>
              <a:t>.</a:t>
            </a:r>
            <a:r>
              <a:rPr lang="zh-CN" altLang="en-US" sz="1600" dirty="0" smtClean="0"/>
              <a:t>查询虚拟机列表</a:t>
            </a:r>
            <a:endParaRPr lang="zh-CN" altLang="en-US" sz="1600" dirty="0"/>
          </a:p>
        </p:txBody>
      </p:sp>
      <p:sp>
        <p:nvSpPr>
          <p:cNvPr id="146" name="文本框 145"/>
          <p:cNvSpPr txBox="1"/>
          <p:nvPr/>
        </p:nvSpPr>
        <p:spPr bwMode="auto">
          <a:xfrm>
            <a:off x="3037518" y="3281992"/>
            <a:ext cx="1435780" cy="107354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600" dirty="0" smtClean="0"/>
              <a:t>7.</a:t>
            </a:r>
            <a:r>
              <a:rPr lang="zh-CN" altLang="en-US" sz="1600" dirty="0" smtClean="0"/>
              <a:t>单点登录：管理系统代填</a:t>
            </a:r>
            <a:r>
              <a:rPr lang="en-US" altLang="zh-CN" sz="1600" dirty="0" smtClean="0"/>
              <a:t>PIN</a:t>
            </a:r>
            <a:r>
              <a:rPr lang="zh-CN" altLang="en-US" sz="1600" dirty="0" smtClean="0"/>
              <a:t>码到</a:t>
            </a:r>
            <a:r>
              <a:rPr lang="en-US" altLang="zh-CN" sz="1600" dirty="0" smtClean="0"/>
              <a:t>VM</a:t>
            </a:r>
            <a:r>
              <a:rPr lang="zh-CN" altLang="en-US" sz="1600" dirty="0" smtClean="0"/>
              <a:t>登录框</a:t>
            </a:r>
            <a:endParaRPr lang="zh-CN" altLang="en-US" sz="1600" dirty="0"/>
          </a:p>
        </p:txBody>
      </p:sp>
      <p:cxnSp>
        <p:nvCxnSpPr>
          <p:cNvPr id="147" name="直接箭头连接符 146"/>
          <p:cNvCxnSpPr/>
          <p:nvPr/>
        </p:nvCxnSpPr>
        <p:spPr bwMode="auto">
          <a:xfrm>
            <a:off x="3037518" y="3092020"/>
            <a:ext cx="3139" cy="1494925"/>
          </a:xfrm>
          <a:prstGeom prst="straightConnector1">
            <a:avLst/>
          </a:prstGeom>
          <a:solidFill>
            <a:schemeClr val="accent1"/>
          </a:solidFill>
          <a:ln w="9525" cap="flat" cmpd="sng" algn="ctr">
            <a:solidFill>
              <a:srgbClr val="00B0F0"/>
            </a:solidFill>
            <a:prstDash val="solid"/>
            <a:round/>
            <a:headEnd type="triangle"/>
            <a:tailEnd type="triangle"/>
          </a:ln>
          <a:effectLst/>
        </p:spPr>
      </p:cxnSp>
      <p:cxnSp>
        <p:nvCxnSpPr>
          <p:cNvPr id="148" name="直接箭头连接符 147"/>
          <p:cNvCxnSpPr/>
          <p:nvPr/>
        </p:nvCxnSpPr>
        <p:spPr bwMode="auto">
          <a:xfrm>
            <a:off x="3481911" y="2523955"/>
            <a:ext cx="2857666" cy="22427"/>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cxnSp>
        <p:nvCxnSpPr>
          <p:cNvPr id="149" name="直接箭头连接符 148"/>
          <p:cNvCxnSpPr/>
          <p:nvPr/>
        </p:nvCxnSpPr>
        <p:spPr bwMode="auto">
          <a:xfrm flipH="1">
            <a:off x="3422498" y="2251765"/>
            <a:ext cx="2919697" cy="4064"/>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150" name="文本框 149"/>
          <p:cNvSpPr txBox="1"/>
          <p:nvPr/>
        </p:nvSpPr>
        <p:spPr bwMode="auto">
          <a:xfrm>
            <a:off x="3717034" y="1908058"/>
            <a:ext cx="2597059"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600" dirty="0" smtClean="0"/>
              <a:t>2.</a:t>
            </a:r>
            <a:r>
              <a:rPr lang="zh-CN" altLang="en-US" sz="1600" dirty="0" smtClean="0"/>
              <a:t>登录页面，下载</a:t>
            </a:r>
            <a:r>
              <a:rPr lang="en-US" altLang="zh-CN" sz="1600" dirty="0" smtClean="0"/>
              <a:t>Applet</a:t>
            </a:r>
            <a:endParaRPr lang="zh-CN" altLang="en-US" sz="1600" dirty="0"/>
          </a:p>
        </p:txBody>
      </p:sp>
      <p:sp>
        <p:nvSpPr>
          <p:cNvPr id="151" name="文本框 150"/>
          <p:cNvSpPr txBox="1"/>
          <p:nvPr/>
        </p:nvSpPr>
        <p:spPr bwMode="auto">
          <a:xfrm>
            <a:off x="4307358" y="2263033"/>
            <a:ext cx="1438121"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600" dirty="0" smtClean="0"/>
              <a:t>3.PIN</a:t>
            </a:r>
            <a:r>
              <a:rPr lang="zh-CN" altLang="en-US" sz="1600" dirty="0" smtClean="0"/>
              <a:t>码输入</a:t>
            </a:r>
            <a:endParaRPr lang="zh-CN" altLang="en-US" sz="1600" dirty="0"/>
          </a:p>
        </p:txBody>
      </p:sp>
      <p:cxnSp>
        <p:nvCxnSpPr>
          <p:cNvPr id="152" name="直接箭头连接符 151"/>
          <p:cNvCxnSpPr/>
          <p:nvPr/>
        </p:nvCxnSpPr>
        <p:spPr bwMode="auto">
          <a:xfrm>
            <a:off x="3750727" y="5234273"/>
            <a:ext cx="3937262" cy="9032"/>
          </a:xfrm>
          <a:prstGeom prst="straightConnector1">
            <a:avLst/>
          </a:prstGeom>
          <a:solidFill>
            <a:schemeClr val="accent1"/>
          </a:solidFill>
          <a:ln w="9525" cap="flat" cmpd="sng" algn="ctr">
            <a:solidFill>
              <a:srgbClr val="FF0000"/>
            </a:solidFill>
            <a:prstDash val="solid"/>
            <a:round/>
            <a:headEnd type="triangle"/>
            <a:tailEnd type="triangle"/>
          </a:ln>
          <a:effectLst/>
        </p:spPr>
      </p:cxnSp>
      <p:sp>
        <p:nvSpPr>
          <p:cNvPr id="153" name="文本框 152"/>
          <p:cNvSpPr txBox="1"/>
          <p:nvPr/>
        </p:nvSpPr>
        <p:spPr bwMode="auto">
          <a:xfrm>
            <a:off x="4348964" y="4856488"/>
            <a:ext cx="2959724"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050">
                <a:latin typeface="+mn-ea"/>
                <a:ea typeface="+mn-ea"/>
              </a:defRPr>
            </a:lvl1pPr>
          </a:lstStyle>
          <a:p>
            <a:r>
              <a:rPr lang="en-US" altLang="zh-CN" sz="1600" dirty="0" smtClean="0"/>
              <a:t>8.</a:t>
            </a:r>
            <a:r>
              <a:rPr lang="zh-CN" altLang="en-US" sz="1600" dirty="0" smtClean="0"/>
              <a:t>通过</a:t>
            </a:r>
            <a:r>
              <a:rPr lang="en-US" altLang="zh-CN" sz="1600" dirty="0" smtClean="0"/>
              <a:t>AD</a:t>
            </a:r>
            <a:r>
              <a:rPr lang="zh-CN" altLang="en-US" sz="1600" dirty="0" smtClean="0"/>
              <a:t>认证，虚拟机加入域</a:t>
            </a:r>
            <a:endParaRPr lang="zh-CN" altLang="en-US" sz="1600" dirty="0"/>
          </a:p>
        </p:txBody>
      </p:sp>
      <p:sp>
        <p:nvSpPr>
          <p:cNvPr id="155" name="文本框 154"/>
          <p:cNvSpPr txBox="1"/>
          <p:nvPr/>
        </p:nvSpPr>
        <p:spPr>
          <a:xfrm>
            <a:off x="2637465" y="5646036"/>
            <a:ext cx="1301236" cy="369332"/>
          </a:xfrm>
          <a:prstGeom prst="rect">
            <a:avLst/>
          </a:prstGeom>
          <a:noFill/>
        </p:spPr>
        <p:txBody>
          <a:bodyPr wrap="square" rtlCol="0">
            <a:spAutoFit/>
          </a:bodyPr>
          <a:lstStyle/>
          <a:p>
            <a:r>
              <a:rPr lang="zh-CN" altLang="en-US" sz="1800" dirty="0">
                <a:latin typeface="+mn-ea"/>
                <a:ea typeface="+mn-ea"/>
              </a:rPr>
              <a:t>虚拟机</a:t>
            </a:r>
          </a:p>
        </p:txBody>
      </p:sp>
      <p:sp>
        <p:nvSpPr>
          <p:cNvPr id="156" name="文本框 155"/>
          <p:cNvSpPr txBox="1"/>
          <p:nvPr/>
        </p:nvSpPr>
        <p:spPr>
          <a:xfrm>
            <a:off x="7848302" y="5562577"/>
            <a:ext cx="1301236" cy="276999"/>
          </a:xfrm>
          <a:prstGeom prst="rect">
            <a:avLst/>
          </a:prstGeom>
          <a:noFill/>
        </p:spPr>
        <p:txBody>
          <a:bodyPr wrap="square" rtlCol="0">
            <a:spAutoFit/>
          </a:bodyPr>
          <a:lstStyle/>
          <a:p>
            <a:r>
              <a:rPr lang="en-US" altLang="zh-CN" sz="1200" dirty="0">
                <a:latin typeface="+mn-ea"/>
                <a:ea typeface="+mn-ea"/>
              </a:rPr>
              <a:t>AD</a:t>
            </a:r>
            <a:endParaRPr lang="zh-CN" altLang="en-US" sz="1200" dirty="0">
              <a:latin typeface="+mn-ea"/>
              <a:ea typeface="+mn-ea"/>
            </a:endParaRPr>
          </a:p>
        </p:txBody>
      </p:sp>
      <p:grpSp>
        <p:nvGrpSpPr>
          <p:cNvPr id="154" name="组合 18396"/>
          <p:cNvGrpSpPr/>
          <p:nvPr/>
        </p:nvGrpSpPr>
        <p:grpSpPr>
          <a:xfrm>
            <a:off x="8914486" y="1736743"/>
            <a:ext cx="683797" cy="936616"/>
            <a:chOff x="1463676" y="588963"/>
            <a:chExt cx="274638" cy="638175"/>
          </a:xfrm>
          <a:solidFill>
            <a:srgbClr val="3C3C3B"/>
          </a:solidFill>
        </p:grpSpPr>
        <p:sp>
          <p:nvSpPr>
            <p:cNvPr id="157"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8"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59"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0"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1"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2"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3"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4"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5"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6"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7"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8"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69"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0"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1"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2"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3"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4"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5"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6"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7"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8"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79"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0"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sp>
          <p:nvSpPr>
            <p:cNvPr id="181"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200">
                <a:latin typeface="+mn-ea"/>
                <a:ea typeface="+mn-ea"/>
              </a:endParaRPr>
            </a:p>
          </p:txBody>
        </p:sp>
      </p:grpSp>
    </p:spTree>
    <p:extLst>
      <p:ext uri="{BB962C8B-B14F-4D97-AF65-F5344CB8AC3E}">
        <p14:creationId xmlns:p14="http://schemas.microsoft.com/office/powerpoint/2010/main" val="287375468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智能卡网关认证模式</a:t>
            </a:r>
          </a:p>
        </p:txBody>
      </p:sp>
      <p:sp>
        <p:nvSpPr>
          <p:cNvPr id="3" name="文本占位符 2"/>
          <p:cNvSpPr>
            <a:spLocks noGrp="1"/>
          </p:cNvSpPr>
          <p:nvPr>
            <p:ph type="body" sz="quarter" idx="10"/>
          </p:nvPr>
        </p:nvSpPr>
        <p:spPr>
          <a:xfrm>
            <a:off x="912285" y="1233488"/>
            <a:ext cx="5183715" cy="4680000"/>
          </a:xfrm>
        </p:spPr>
        <p:txBody>
          <a:bodyPr/>
          <a:lstStyle/>
          <a:p>
            <a:pPr marL="301625" lvl="1" indent="-301625" algn="just">
              <a:buClr>
                <a:schemeClr val="bg1">
                  <a:lumMod val="50000"/>
                </a:schemeClr>
              </a:buClr>
              <a:buSzPct val="60000"/>
              <a:buFont typeface="Wingdings" pitchFamily="2" charset="2"/>
              <a:buChar char="l"/>
              <a:defRPr/>
            </a:pPr>
            <a:r>
              <a:rPr lang="zh-CN" altLang="en-US" sz="2200" dirty="0" smtClean="0">
                <a:latin typeface="+mn-ea"/>
                <a:cs typeface="Arial" panose="020B0604020202020204" pitchFamily="34" charset="0"/>
              </a:rPr>
              <a:t>智能卡网关认证</a:t>
            </a:r>
            <a:endParaRPr lang="en-US" altLang="zh-CN" sz="2200" dirty="0">
              <a:latin typeface="+mn-ea"/>
              <a:cs typeface="Arial" panose="020B0604020202020204" pitchFamily="34" charset="0"/>
            </a:endParaRPr>
          </a:p>
          <a:p>
            <a:pPr lvl="1">
              <a:defRPr/>
            </a:pPr>
            <a:r>
              <a:rPr lang="zh-CN" altLang="en-US" sz="1800" dirty="0">
                <a:latin typeface="+mn-ea"/>
              </a:rPr>
              <a:t>智能卡网关认证，是第三方安全网关认证模式，不需要借助</a:t>
            </a:r>
            <a:r>
              <a:rPr lang="en-US" altLang="zh-CN" sz="1800" dirty="0">
                <a:latin typeface="+mn-ea"/>
              </a:rPr>
              <a:t>AD</a:t>
            </a:r>
            <a:r>
              <a:rPr lang="zh-CN" altLang="en-US" sz="1800" dirty="0">
                <a:latin typeface="+mn-ea"/>
              </a:rPr>
              <a:t>域系统。适合于机密性要求非常高的系统</a:t>
            </a:r>
            <a:endParaRPr lang="en-US" altLang="zh-CN" sz="1800" dirty="0">
              <a:latin typeface="+mn-ea"/>
            </a:endParaRPr>
          </a:p>
          <a:p>
            <a:pPr marL="301625" lvl="1" indent="-301625" algn="just">
              <a:buClr>
                <a:schemeClr val="bg1">
                  <a:lumMod val="50000"/>
                </a:schemeClr>
              </a:buClr>
              <a:buSzPct val="60000"/>
              <a:buFont typeface="Wingdings" pitchFamily="2" charset="2"/>
              <a:buChar char="l"/>
              <a:defRPr/>
            </a:pPr>
            <a:r>
              <a:rPr lang="zh-CN" altLang="en-US" sz="2200" dirty="0" smtClean="0">
                <a:latin typeface="+mn-ea"/>
                <a:cs typeface="Arial" panose="020B0604020202020204" pitchFamily="34" charset="0"/>
              </a:rPr>
              <a:t>约束</a:t>
            </a:r>
            <a:endParaRPr lang="en-US" altLang="zh-CN" sz="2200" dirty="0">
              <a:latin typeface="+mn-ea"/>
              <a:cs typeface="Arial" panose="020B0604020202020204" pitchFamily="34" charset="0"/>
            </a:endParaRPr>
          </a:p>
          <a:p>
            <a:pPr lvl="1">
              <a:defRPr/>
            </a:pPr>
            <a:r>
              <a:rPr lang="zh-CN" altLang="en-US" sz="1800" dirty="0">
                <a:latin typeface="+mn-ea"/>
              </a:rPr>
              <a:t>目前</a:t>
            </a:r>
            <a:r>
              <a:rPr lang="zh-CN" altLang="en-US" sz="1800" dirty="0" smtClean="0">
                <a:latin typeface="+mn-ea"/>
              </a:rPr>
              <a:t>支持</a:t>
            </a:r>
            <a:r>
              <a:rPr lang="zh-CN" altLang="en-US" sz="1800" dirty="0">
                <a:latin typeface="+mn-ea"/>
              </a:rPr>
              <a:t>卫士通、鼎普、北京</a:t>
            </a:r>
            <a:r>
              <a:rPr lang="en-US" altLang="zh-CN" sz="1800" dirty="0" smtClean="0">
                <a:latin typeface="+mn-ea"/>
              </a:rPr>
              <a:t>CA</a:t>
            </a:r>
            <a:r>
              <a:rPr lang="zh-CN" altLang="en-US" sz="1800" dirty="0" smtClean="0">
                <a:latin typeface="+mn-ea"/>
              </a:rPr>
              <a:t>三种安全网</a:t>
            </a:r>
            <a:r>
              <a:rPr lang="zh-CN" altLang="en-US" sz="1800" dirty="0">
                <a:latin typeface="+mn-ea"/>
              </a:rPr>
              <a:t>关系统，其它网关系统提供定制支持能力</a:t>
            </a:r>
          </a:p>
          <a:p>
            <a:pPr lvl="1">
              <a:defRPr/>
            </a:pPr>
            <a:endParaRPr lang="en-US" altLang="zh-CN" sz="1800" dirty="0"/>
          </a:p>
        </p:txBody>
      </p:sp>
      <p:grpSp>
        <p:nvGrpSpPr>
          <p:cNvPr id="117" name="组合 127"/>
          <p:cNvGrpSpPr/>
          <p:nvPr/>
        </p:nvGrpSpPr>
        <p:grpSpPr>
          <a:xfrm>
            <a:off x="6450613" y="1391059"/>
            <a:ext cx="598992" cy="442734"/>
            <a:chOff x="-395354" y="3192471"/>
            <a:chExt cx="146049" cy="107950"/>
          </a:xfrm>
        </p:grpSpPr>
        <p:sp>
          <p:nvSpPr>
            <p:cNvPr id="119"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 name="圆角矩形 3"/>
          <p:cNvSpPr/>
          <p:nvPr/>
        </p:nvSpPr>
        <p:spPr bwMode="auto">
          <a:xfrm>
            <a:off x="10308468" y="1351454"/>
            <a:ext cx="1117932" cy="5760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ea"/>
              </a:rPr>
              <a:t>TC/ITA Portal</a:t>
            </a:r>
            <a:r>
              <a:rPr lang="en-US" altLang="zh-CN" sz="1400" dirty="0" smtClean="0">
                <a:solidFill>
                  <a:schemeClr val="tx1"/>
                </a:solidFill>
                <a:latin typeface="+mn-ea"/>
              </a:rPr>
              <a:t>/VM</a:t>
            </a:r>
            <a:endParaRPr kumimoji="0" lang="zh-CN" altLang="en-US" sz="1400" b="0" i="0" u="none" strike="noStrike" cap="none" normalizeH="0" baseline="0" dirty="0" smtClean="0">
              <a:ln>
                <a:noFill/>
              </a:ln>
              <a:solidFill>
                <a:schemeClr val="tx1"/>
              </a:solidFill>
              <a:effectLst/>
              <a:latin typeface="+mn-ea"/>
            </a:endParaRPr>
          </a:p>
        </p:txBody>
      </p:sp>
      <p:cxnSp>
        <p:nvCxnSpPr>
          <p:cNvPr id="7" name="直接连接符 6"/>
          <p:cNvCxnSpPr/>
          <p:nvPr/>
        </p:nvCxnSpPr>
        <p:spPr bwMode="auto">
          <a:xfrm>
            <a:off x="6742352" y="1907645"/>
            <a:ext cx="28891" cy="36617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直接连接符 120"/>
          <p:cNvCxnSpPr/>
          <p:nvPr/>
        </p:nvCxnSpPr>
        <p:spPr bwMode="auto">
          <a:xfrm>
            <a:off x="10894089" y="1927518"/>
            <a:ext cx="52034" cy="3805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直接箭头连接符 8"/>
          <p:cNvCxnSpPr/>
          <p:nvPr/>
        </p:nvCxnSpPr>
        <p:spPr bwMode="auto">
          <a:xfrm>
            <a:off x="6771243" y="2515271"/>
            <a:ext cx="4122580" cy="589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文本框 9"/>
          <p:cNvSpPr txBox="1"/>
          <p:nvPr/>
        </p:nvSpPr>
        <p:spPr bwMode="auto">
          <a:xfrm>
            <a:off x="6924093" y="2241946"/>
            <a:ext cx="4034346"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1.</a:t>
            </a:r>
            <a:r>
              <a:rPr lang="zh-CN" altLang="en-US" sz="1200" dirty="0" smtClean="0">
                <a:latin typeface="+mn-ea"/>
                <a:ea typeface="+mn-ea"/>
              </a:rPr>
              <a:t>用户将</a:t>
            </a:r>
            <a:r>
              <a:rPr lang="en-US" altLang="zh-CN" sz="1200" dirty="0" err="1" smtClean="0">
                <a:latin typeface="+mn-ea"/>
                <a:ea typeface="+mn-ea"/>
              </a:rPr>
              <a:t>USBkey</a:t>
            </a:r>
            <a:r>
              <a:rPr lang="zh-CN" altLang="en-US" sz="1200" dirty="0" smtClean="0">
                <a:latin typeface="+mn-ea"/>
                <a:ea typeface="+mn-ea"/>
              </a:rPr>
              <a:t>插入</a:t>
            </a:r>
            <a:r>
              <a:rPr lang="en-US" altLang="zh-CN" sz="1200" dirty="0" smtClean="0">
                <a:latin typeface="+mn-ea"/>
                <a:ea typeface="+mn-ea"/>
              </a:rPr>
              <a:t>TC</a:t>
            </a:r>
            <a:r>
              <a:rPr lang="zh-CN" altLang="en-US" sz="1200" dirty="0" smtClean="0">
                <a:latin typeface="+mn-ea"/>
                <a:ea typeface="+mn-ea"/>
              </a:rPr>
              <a:t>的</a:t>
            </a:r>
            <a:r>
              <a:rPr lang="en-US" altLang="zh-CN" sz="1200" dirty="0" smtClean="0">
                <a:latin typeface="+mn-ea"/>
                <a:ea typeface="+mn-ea"/>
              </a:rPr>
              <a:t>USB</a:t>
            </a:r>
            <a:r>
              <a:rPr lang="zh-CN" altLang="en-US" sz="1200" dirty="0" smtClean="0">
                <a:latin typeface="+mn-ea"/>
                <a:ea typeface="+mn-ea"/>
              </a:rPr>
              <a:t>外设口，打开</a:t>
            </a:r>
            <a:r>
              <a:rPr lang="en-US" altLang="zh-CN" sz="1200" dirty="0" smtClean="0">
                <a:latin typeface="+mn-ea"/>
                <a:ea typeface="+mn-ea"/>
              </a:rPr>
              <a:t>TC</a:t>
            </a:r>
            <a:r>
              <a:rPr lang="zh-CN" altLang="en-US" sz="1200" dirty="0" smtClean="0">
                <a:latin typeface="+mn-ea"/>
                <a:ea typeface="+mn-ea"/>
              </a:rPr>
              <a:t>电源开关</a:t>
            </a:r>
          </a:p>
        </p:txBody>
      </p:sp>
      <p:cxnSp>
        <p:nvCxnSpPr>
          <p:cNvPr id="12" name="直接箭头连接符 11"/>
          <p:cNvCxnSpPr/>
          <p:nvPr/>
        </p:nvCxnSpPr>
        <p:spPr bwMode="auto">
          <a:xfrm flipH="1">
            <a:off x="6742352" y="2780928"/>
            <a:ext cx="4151471" cy="12734"/>
          </a:xfrm>
          <a:prstGeom prst="straightConnector1">
            <a:avLst/>
          </a:prstGeom>
          <a:solidFill>
            <a:schemeClr val="accent1"/>
          </a:solidFill>
          <a:ln w="9525" cap="flat" cmpd="sng" algn="ctr">
            <a:solidFill>
              <a:schemeClr val="tx1"/>
            </a:solidFill>
            <a:prstDash val="lgDash"/>
            <a:round/>
            <a:headEnd type="none" w="med" len="med"/>
            <a:tailEnd type="triangle"/>
          </a:ln>
          <a:effectLst/>
        </p:spPr>
      </p:cxnSp>
      <p:sp>
        <p:nvSpPr>
          <p:cNvPr id="128" name="文本框 127"/>
          <p:cNvSpPr txBox="1"/>
          <p:nvPr/>
        </p:nvSpPr>
        <p:spPr bwMode="auto">
          <a:xfrm>
            <a:off x="6771243" y="2793662"/>
            <a:ext cx="409619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2.</a:t>
            </a:r>
            <a:r>
              <a:rPr lang="zh-CN" altLang="en-US" sz="1200" dirty="0" smtClean="0">
                <a:latin typeface="+mn-ea"/>
                <a:ea typeface="+mn-ea"/>
              </a:rPr>
              <a:t>弹出被卫士通“一</a:t>
            </a:r>
            <a:r>
              <a:rPr lang="en-US" altLang="zh-CN" sz="1200" dirty="0" smtClean="0">
                <a:latin typeface="+mn-ea"/>
                <a:ea typeface="+mn-ea"/>
              </a:rPr>
              <a:t>Key</a:t>
            </a:r>
            <a:r>
              <a:rPr lang="zh-CN" altLang="en-US" sz="1200" dirty="0" smtClean="0">
                <a:latin typeface="+mn-ea"/>
                <a:ea typeface="+mn-ea"/>
              </a:rPr>
              <a:t>通”修改的</a:t>
            </a:r>
            <a:r>
              <a:rPr lang="en-US" altLang="zh-CN" sz="1200" dirty="0" smtClean="0">
                <a:latin typeface="+mn-ea"/>
                <a:ea typeface="+mn-ea"/>
              </a:rPr>
              <a:t>TC</a:t>
            </a:r>
            <a:r>
              <a:rPr lang="zh-CN" altLang="en-US" sz="1200" dirty="0" smtClean="0">
                <a:latin typeface="+mn-ea"/>
                <a:ea typeface="+mn-ea"/>
              </a:rPr>
              <a:t>的</a:t>
            </a:r>
            <a:r>
              <a:rPr lang="en-US" altLang="zh-CN" sz="1200" dirty="0" smtClean="0">
                <a:latin typeface="+mn-ea"/>
                <a:ea typeface="+mn-ea"/>
              </a:rPr>
              <a:t>Windows</a:t>
            </a:r>
            <a:r>
              <a:rPr lang="zh-CN" altLang="en-US" sz="1200" dirty="0" smtClean="0">
                <a:latin typeface="+mn-ea"/>
                <a:ea typeface="+mn-ea"/>
              </a:rPr>
              <a:t>登录框</a:t>
            </a:r>
          </a:p>
        </p:txBody>
      </p:sp>
      <p:cxnSp>
        <p:nvCxnSpPr>
          <p:cNvPr id="129" name="直接箭头连接符 128"/>
          <p:cNvCxnSpPr/>
          <p:nvPr/>
        </p:nvCxnSpPr>
        <p:spPr bwMode="auto">
          <a:xfrm>
            <a:off x="6771243" y="3534826"/>
            <a:ext cx="4152003" cy="329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0" name="文本框 129"/>
          <p:cNvSpPr txBox="1"/>
          <p:nvPr/>
        </p:nvSpPr>
        <p:spPr bwMode="auto">
          <a:xfrm>
            <a:off x="6771243" y="3243409"/>
            <a:ext cx="4269579"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a:latin typeface="+mn-ea"/>
                <a:ea typeface="+mn-ea"/>
              </a:rPr>
              <a:t>3</a:t>
            </a:r>
            <a:r>
              <a:rPr lang="en-US" altLang="zh-CN" sz="1200" dirty="0" smtClean="0">
                <a:latin typeface="+mn-ea"/>
                <a:ea typeface="+mn-ea"/>
              </a:rPr>
              <a:t>.</a:t>
            </a:r>
            <a:r>
              <a:rPr lang="zh-CN" altLang="en-US" sz="1200" dirty="0" smtClean="0">
                <a:latin typeface="+mn-ea"/>
                <a:ea typeface="+mn-ea"/>
              </a:rPr>
              <a:t>用户输入管理员给的</a:t>
            </a:r>
            <a:r>
              <a:rPr lang="en-US" altLang="zh-CN" sz="1200" dirty="0" smtClean="0">
                <a:latin typeface="+mn-ea"/>
                <a:ea typeface="+mn-ea"/>
              </a:rPr>
              <a:t>TC</a:t>
            </a:r>
            <a:r>
              <a:rPr lang="zh-CN" altLang="en-US" sz="1200" dirty="0" smtClean="0">
                <a:latin typeface="+mn-ea"/>
                <a:ea typeface="+mn-ea"/>
              </a:rPr>
              <a:t>本地用户名密码及</a:t>
            </a:r>
            <a:r>
              <a:rPr lang="en-US" altLang="zh-CN" sz="1200" dirty="0" err="1" smtClean="0">
                <a:latin typeface="+mn-ea"/>
                <a:ea typeface="+mn-ea"/>
              </a:rPr>
              <a:t>USBKey</a:t>
            </a:r>
            <a:r>
              <a:rPr lang="zh-CN" altLang="en-US" sz="1200" dirty="0" smtClean="0">
                <a:latin typeface="+mn-ea"/>
                <a:ea typeface="+mn-ea"/>
              </a:rPr>
              <a:t>的</a:t>
            </a:r>
            <a:r>
              <a:rPr lang="en-US" altLang="zh-CN" sz="1200" dirty="0" smtClean="0">
                <a:latin typeface="+mn-ea"/>
                <a:ea typeface="+mn-ea"/>
              </a:rPr>
              <a:t>PIN</a:t>
            </a:r>
            <a:r>
              <a:rPr lang="zh-CN" altLang="en-US" sz="1200" dirty="0" smtClean="0">
                <a:latin typeface="+mn-ea"/>
                <a:ea typeface="+mn-ea"/>
              </a:rPr>
              <a:t>码</a:t>
            </a:r>
          </a:p>
        </p:txBody>
      </p:sp>
      <p:cxnSp>
        <p:nvCxnSpPr>
          <p:cNvPr id="131" name="直接箭头连接符 130"/>
          <p:cNvCxnSpPr/>
          <p:nvPr/>
        </p:nvCxnSpPr>
        <p:spPr bwMode="auto">
          <a:xfrm flipH="1" flipV="1">
            <a:off x="6756797" y="3743530"/>
            <a:ext cx="4166449" cy="30980"/>
          </a:xfrm>
          <a:prstGeom prst="straightConnector1">
            <a:avLst/>
          </a:prstGeom>
          <a:solidFill>
            <a:schemeClr val="accent1"/>
          </a:solidFill>
          <a:ln w="9525" cap="flat" cmpd="sng" algn="ctr">
            <a:solidFill>
              <a:schemeClr val="tx1"/>
            </a:solidFill>
            <a:prstDash val="lgDash"/>
            <a:round/>
            <a:headEnd type="none" w="med" len="med"/>
            <a:tailEnd type="triangle"/>
          </a:ln>
          <a:effectLst/>
        </p:spPr>
      </p:cxnSp>
      <p:sp>
        <p:nvSpPr>
          <p:cNvPr id="132" name="文本框 131"/>
          <p:cNvSpPr txBox="1"/>
          <p:nvPr/>
        </p:nvSpPr>
        <p:spPr bwMode="auto">
          <a:xfrm>
            <a:off x="6785689" y="3747712"/>
            <a:ext cx="4172750"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4.</a:t>
            </a:r>
            <a:r>
              <a:rPr lang="zh-CN" altLang="en-US" sz="1200" dirty="0" smtClean="0">
                <a:latin typeface="+mn-ea"/>
                <a:ea typeface="+mn-ea"/>
              </a:rPr>
              <a:t>域用户名密码及</a:t>
            </a:r>
            <a:r>
              <a:rPr lang="en-US" altLang="zh-CN" sz="1200" dirty="0" smtClean="0">
                <a:latin typeface="+mn-ea"/>
                <a:ea typeface="+mn-ea"/>
              </a:rPr>
              <a:t>PIN</a:t>
            </a:r>
            <a:r>
              <a:rPr lang="zh-CN" altLang="en-US" sz="1200" dirty="0" smtClean="0">
                <a:latin typeface="+mn-ea"/>
                <a:ea typeface="+mn-ea"/>
              </a:rPr>
              <a:t>码校验通过，弹出有用户虚拟机列表的</a:t>
            </a:r>
            <a:r>
              <a:rPr lang="en-US" altLang="zh-CN" sz="1200" dirty="0" smtClean="0">
                <a:latin typeface="+mn-ea"/>
                <a:ea typeface="+mn-ea"/>
              </a:rPr>
              <a:t>WI</a:t>
            </a:r>
            <a:r>
              <a:rPr lang="zh-CN" altLang="en-US" sz="1200" dirty="0" smtClean="0">
                <a:latin typeface="+mn-ea"/>
                <a:ea typeface="+mn-ea"/>
              </a:rPr>
              <a:t>界面</a:t>
            </a:r>
          </a:p>
        </p:txBody>
      </p:sp>
      <p:cxnSp>
        <p:nvCxnSpPr>
          <p:cNvPr id="133" name="直接箭头连接符 132"/>
          <p:cNvCxnSpPr/>
          <p:nvPr/>
        </p:nvCxnSpPr>
        <p:spPr bwMode="auto">
          <a:xfrm>
            <a:off x="6756797" y="4628313"/>
            <a:ext cx="4160756" cy="31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4" name="文本框 133"/>
          <p:cNvSpPr txBox="1"/>
          <p:nvPr/>
        </p:nvSpPr>
        <p:spPr bwMode="auto">
          <a:xfrm>
            <a:off x="7788188" y="4317241"/>
            <a:ext cx="241621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5.</a:t>
            </a:r>
            <a:r>
              <a:rPr lang="zh-CN" altLang="en-US" sz="1200" dirty="0" smtClean="0">
                <a:latin typeface="+mn-ea"/>
                <a:ea typeface="+mn-ea"/>
              </a:rPr>
              <a:t>用户点击虚拟机图标</a:t>
            </a:r>
          </a:p>
        </p:txBody>
      </p:sp>
      <p:sp>
        <p:nvSpPr>
          <p:cNvPr id="18" name="任意多边形 17"/>
          <p:cNvSpPr/>
          <p:nvPr/>
        </p:nvSpPr>
        <p:spPr bwMode="auto">
          <a:xfrm>
            <a:off x="10308468" y="5053648"/>
            <a:ext cx="606687" cy="370703"/>
          </a:xfrm>
          <a:custGeom>
            <a:avLst/>
            <a:gdLst>
              <a:gd name="connsiteX0" fmla="*/ 376141 w 376141"/>
              <a:gd name="connsiteY0" fmla="*/ 0 h 370703"/>
              <a:gd name="connsiteX1" fmla="*/ 54866 w 376141"/>
              <a:gd name="connsiteY1" fmla="*/ 160638 h 370703"/>
              <a:gd name="connsiteX2" fmla="*/ 30152 w 376141"/>
              <a:gd name="connsiteY2" fmla="*/ 259492 h 370703"/>
              <a:gd name="connsiteX3" fmla="*/ 363785 w 376141"/>
              <a:gd name="connsiteY3" fmla="*/ 370703 h 370703"/>
              <a:gd name="connsiteX4" fmla="*/ 363785 w 376141"/>
              <a:gd name="connsiteY4" fmla="*/ 370703 h 37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141" h="370703">
                <a:moveTo>
                  <a:pt x="376141" y="0"/>
                </a:moveTo>
                <a:cubicBezTo>
                  <a:pt x="244336" y="58694"/>
                  <a:pt x="112531" y="117389"/>
                  <a:pt x="54866" y="160638"/>
                </a:cubicBezTo>
                <a:cubicBezTo>
                  <a:pt x="-2799" y="203887"/>
                  <a:pt x="-21335" y="224481"/>
                  <a:pt x="30152" y="259492"/>
                </a:cubicBezTo>
                <a:cubicBezTo>
                  <a:pt x="81638" y="294503"/>
                  <a:pt x="363785" y="370703"/>
                  <a:pt x="363785" y="370703"/>
                </a:cubicBezTo>
                <a:lnTo>
                  <a:pt x="363785" y="370703"/>
                </a:ln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8" name="文本框 137"/>
          <p:cNvSpPr txBox="1"/>
          <p:nvPr/>
        </p:nvSpPr>
        <p:spPr bwMode="auto">
          <a:xfrm>
            <a:off x="9396900" y="5111549"/>
            <a:ext cx="164392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登录虚拟机</a:t>
            </a:r>
          </a:p>
        </p:txBody>
      </p:sp>
    </p:spTree>
    <p:extLst>
      <p:ext uri="{BB962C8B-B14F-4D97-AF65-F5344CB8AC3E}">
        <p14:creationId xmlns:p14="http://schemas.microsoft.com/office/powerpoint/2010/main" val="2842637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圆角矩形 88"/>
          <p:cNvSpPr/>
          <p:nvPr/>
        </p:nvSpPr>
        <p:spPr bwMode="auto">
          <a:xfrm>
            <a:off x="3691389" y="3609305"/>
            <a:ext cx="2004521" cy="170401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lang="zh-CN" altLang="en-US" dirty="0" smtClean="0"/>
              <a:t>安全身份认证模式 </a:t>
            </a:r>
            <a:r>
              <a:rPr lang="en-US" altLang="zh-CN" dirty="0"/>
              <a:t>-</a:t>
            </a:r>
            <a:r>
              <a:rPr lang="en-US" altLang="zh-CN" dirty="0" smtClean="0"/>
              <a:t> </a:t>
            </a:r>
            <a:r>
              <a:rPr lang="zh-CN" altLang="en-US" dirty="0" smtClean="0"/>
              <a:t>动态口令卡</a:t>
            </a:r>
          </a:p>
        </p:txBody>
      </p:sp>
      <p:sp>
        <p:nvSpPr>
          <p:cNvPr id="3" name="文本占位符 2"/>
          <p:cNvSpPr>
            <a:spLocks noGrp="1"/>
          </p:cNvSpPr>
          <p:nvPr>
            <p:ph type="body" sz="quarter" idx="10"/>
          </p:nvPr>
        </p:nvSpPr>
        <p:spPr/>
        <p:txBody>
          <a:bodyPr/>
          <a:lstStyle/>
          <a:p>
            <a:r>
              <a:rPr lang="zh-CN" altLang="en-US" dirty="0" smtClean="0"/>
              <a:t>技术特点</a:t>
            </a:r>
            <a:endParaRPr lang="en-US" altLang="zh-CN" dirty="0" smtClean="0"/>
          </a:p>
          <a:p>
            <a:pPr lvl="1">
              <a:defRPr/>
            </a:pPr>
            <a:r>
              <a:rPr lang="zh-CN" altLang="en-US" sz="1800" dirty="0"/>
              <a:t>域账号密码</a:t>
            </a:r>
            <a:r>
              <a:rPr lang="en-US" altLang="zh-CN" sz="1800" dirty="0"/>
              <a:t>+</a:t>
            </a:r>
            <a:r>
              <a:rPr lang="zh-CN" altLang="en-US" sz="1800" dirty="0"/>
              <a:t>软</a:t>
            </a:r>
            <a:r>
              <a:rPr lang="en-US" altLang="zh-CN" sz="1800" dirty="0"/>
              <a:t>/</a:t>
            </a:r>
            <a:r>
              <a:rPr lang="zh-CN" altLang="en-US" sz="1800" dirty="0"/>
              <a:t>硬件动态口令卡认证：登录</a:t>
            </a:r>
            <a:r>
              <a:rPr lang="en-US" altLang="zh-CN" sz="1800" dirty="0"/>
              <a:t>WI</a:t>
            </a:r>
            <a:r>
              <a:rPr lang="zh-CN" altLang="en-US" sz="1800" dirty="0"/>
              <a:t>时同时输入域账号</a:t>
            </a:r>
            <a:r>
              <a:rPr lang="en-US" altLang="zh-CN" sz="1800" dirty="0"/>
              <a:t>+</a:t>
            </a:r>
            <a:r>
              <a:rPr lang="zh-CN" altLang="en-US" sz="1800" dirty="0"/>
              <a:t>密码</a:t>
            </a:r>
            <a:r>
              <a:rPr lang="en-US" altLang="zh-CN" sz="1800" dirty="0"/>
              <a:t>+</a:t>
            </a:r>
            <a:r>
              <a:rPr lang="zh-CN" altLang="en-US" sz="1800" dirty="0"/>
              <a:t>动态密码，用户持有软</a:t>
            </a:r>
            <a:r>
              <a:rPr lang="en-US" altLang="zh-CN" sz="1800" dirty="0"/>
              <a:t>/</a:t>
            </a:r>
            <a:r>
              <a:rPr lang="zh-CN" altLang="en-US" sz="1800" dirty="0"/>
              <a:t>硬件动态口令卡</a:t>
            </a:r>
            <a:endParaRPr lang="en-US" altLang="zh-CN" sz="1800" dirty="0"/>
          </a:p>
          <a:p>
            <a:pPr lvl="1">
              <a:defRPr/>
            </a:pPr>
            <a:r>
              <a:rPr lang="zh-CN" altLang="en-US" sz="1800" dirty="0"/>
              <a:t>可支持使用</a:t>
            </a:r>
            <a:r>
              <a:rPr lang="en-US" altLang="zh-CN" sz="1800" dirty="0"/>
              <a:t>RADIUS(PAP)</a:t>
            </a:r>
            <a:r>
              <a:rPr lang="zh-CN" altLang="en-US" sz="1800" dirty="0"/>
              <a:t>、</a:t>
            </a:r>
            <a:r>
              <a:rPr lang="en-US" altLang="zh-CN" sz="1800" dirty="0"/>
              <a:t>API</a:t>
            </a:r>
            <a:r>
              <a:rPr lang="zh-CN" altLang="en-US" sz="1800" dirty="0"/>
              <a:t>等方式对接动态口令认证服务器</a:t>
            </a:r>
            <a:endParaRPr lang="en-US" altLang="zh-CN" sz="1800" dirty="0"/>
          </a:p>
          <a:p>
            <a:pPr lvl="1">
              <a:defRPr/>
            </a:pPr>
            <a:endParaRPr lang="en-US" altLang="zh-CN" sz="1800" dirty="0"/>
          </a:p>
        </p:txBody>
      </p:sp>
      <p:grpSp>
        <p:nvGrpSpPr>
          <p:cNvPr id="4" name="组合 18396"/>
          <p:cNvGrpSpPr/>
          <p:nvPr/>
        </p:nvGrpSpPr>
        <p:grpSpPr>
          <a:xfrm>
            <a:off x="5014306" y="3707890"/>
            <a:ext cx="363627" cy="615791"/>
            <a:chOff x="1463676" y="588963"/>
            <a:chExt cx="274638" cy="638175"/>
          </a:xfrm>
          <a:solidFill>
            <a:srgbClr val="3C3C3B"/>
          </a:solidFill>
        </p:grpSpPr>
        <p:sp>
          <p:nvSpPr>
            <p:cNvPr id="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30" name="文本框 29"/>
          <p:cNvSpPr txBox="1"/>
          <p:nvPr/>
        </p:nvSpPr>
        <p:spPr>
          <a:xfrm>
            <a:off x="4974745" y="4252163"/>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AD</a:t>
            </a:r>
            <a:endParaRPr lang="zh-CN" altLang="en-US" sz="1200" dirty="0">
              <a:latin typeface="微软雅黑" panose="020B0503020204020204" pitchFamily="34" charset="-122"/>
              <a:ea typeface="微软雅黑" panose="020B0503020204020204" pitchFamily="34" charset="-122"/>
            </a:endParaRPr>
          </a:p>
        </p:txBody>
      </p:sp>
      <p:grpSp>
        <p:nvGrpSpPr>
          <p:cNvPr id="31" name="组合 18396"/>
          <p:cNvGrpSpPr/>
          <p:nvPr/>
        </p:nvGrpSpPr>
        <p:grpSpPr>
          <a:xfrm>
            <a:off x="3819699" y="3876202"/>
            <a:ext cx="363627" cy="615791"/>
            <a:chOff x="1463676" y="588963"/>
            <a:chExt cx="274638" cy="638175"/>
          </a:xfrm>
          <a:solidFill>
            <a:srgbClr val="3C3C3B"/>
          </a:solidFill>
        </p:grpSpPr>
        <p:sp>
          <p:nvSpPr>
            <p:cNvPr id="3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3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3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3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4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4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4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4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4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4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4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4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4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4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5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5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5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5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5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5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5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58" name="组合 18396"/>
          <p:cNvGrpSpPr/>
          <p:nvPr/>
        </p:nvGrpSpPr>
        <p:grpSpPr>
          <a:xfrm>
            <a:off x="4983829" y="4514970"/>
            <a:ext cx="363627" cy="615791"/>
            <a:chOff x="1463676" y="588963"/>
            <a:chExt cx="274638" cy="638175"/>
          </a:xfrm>
          <a:solidFill>
            <a:srgbClr val="3C3C3B"/>
          </a:solidFill>
        </p:grpSpPr>
        <p:sp>
          <p:nvSpPr>
            <p:cNvPr id="5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6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6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6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6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6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6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6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6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6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6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7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7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7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7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7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7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7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7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7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7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8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8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8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8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84" name="文本框 83"/>
          <p:cNvSpPr txBox="1"/>
          <p:nvPr/>
        </p:nvSpPr>
        <p:spPr>
          <a:xfrm>
            <a:off x="4647869" y="5037856"/>
            <a:ext cx="1128028"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OTP Server</a:t>
            </a:r>
            <a:endParaRPr lang="zh-CN" altLang="en-US" sz="1200" dirty="0">
              <a:latin typeface="微软雅黑" panose="020B0503020204020204" pitchFamily="34" charset="-122"/>
              <a:ea typeface="微软雅黑" panose="020B0503020204020204" pitchFamily="34" charset="-122"/>
            </a:endParaRPr>
          </a:p>
        </p:txBody>
      </p:sp>
      <p:sp>
        <p:nvSpPr>
          <p:cNvPr id="96" name="文本框 95"/>
          <p:cNvSpPr txBox="1"/>
          <p:nvPr/>
        </p:nvSpPr>
        <p:spPr>
          <a:xfrm>
            <a:off x="1181081" y="4504762"/>
            <a:ext cx="1662357"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用户在浏览器中同时输入域账号、密码、动态密码后登录</a:t>
            </a:r>
            <a:endParaRPr lang="zh-CN" altLang="en-US" sz="1200" dirty="0">
              <a:latin typeface="微软雅黑" panose="020B0503020204020204" pitchFamily="34" charset="-122"/>
              <a:ea typeface="微软雅黑" panose="020B0503020204020204" pitchFamily="34" charset="-122"/>
            </a:endParaRPr>
          </a:p>
        </p:txBody>
      </p:sp>
      <p:cxnSp>
        <p:nvCxnSpPr>
          <p:cNvPr id="107" name="直接箭头连接符 106"/>
          <p:cNvCxnSpPr/>
          <p:nvPr/>
        </p:nvCxnSpPr>
        <p:spPr bwMode="auto">
          <a:xfrm flipV="1">
            <a:off x="4210650" y="4027852"/>
            <a:ext cx="662828"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0" name="直接箭头连接符 109"/>
          <p:cNvCxnSpPr/>
          <p:nvPr/>
        </p:nvCxnSpPr>
        <p:spPr bwMode="auto">
          <a:xfrm>
            <a:off x="4182259" y="4444736"/>
            <a:ext cx="749413" cy="31499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pic>
        <p:nvPicPr>
          <p:cNvPr id="85" name="图片 84"/>
          <p:cNvPicPr>
            <a:picLocks noChangeAspect="1"/>
          </p:cNvPicPr>
          <p:nvPr/>
        </p:nvPicPr>
        <p:blipFill>
          <a:blip r:embed="rId3"/>
          <a:stretch>
            <a:fillRect/>
          </a:stretch>
        </p:blipFill>
        <p:spPr>
          <a:xfrm>
            <a:off x="1199456" y="3781263"/>
            <a:ext cx="1547367" cy="730357"/>
          </a:xfrm>
          <a:prstGeom prst="rect">
            <a:avLst/>
          </a:prstGeom>
        </p:spPr>
      </p:pic>
      <p:sp>
        <p:nvSpPr>
          <p:cNvPr id="99" name="矩形 98"/>
          <p:cNvSpPr/>
          <p:nvPr/>
        </p:nvSpPr>
        <p:spPr>
          <a:xfrm>
            <a:off x="4362040" y="3706925"/>
            <a:ext cx="389850" cy="338554"/>
          </a:xfrm>
          <a:prstGeom prst="rect">
            <a:avLst/>
          </a:prstGeom>
        </p:spPr>
        <p:txBody>
          <a:bodyPr wrap="none">
            <a:spAutoFit/>
          </a:bodyPr>
          <a:lstStyle/>
          <a:p>
            <a:r>
              <a:rPr lang="zh-CN" altLang="en-US" sz="1600" dirty="0">
                <a:latin typeface="+mn-ea"/>
                <a:ea typeface="+mn-ea"/>
              </a:rPr>
              <a:t>①</a:t>
            </a:r>
          </a:p>
        </p:txBody>
      </p:sp>
      <p:sp>
        <p:nvSpPr>
          <p:cNvPr id="120" name="矩形 119"/>
          <p:cNvSpPr/>
          <p:nvPr/>
        </p:nvSpPr>
        <p:spPr>
          <a:xfrm>
            <a:off x="4276220" y="4497343"/>
            <a:ext cx="389850" cy="338554"/>
          </a:xfrm>
          <a:prstGeom prst="rect">
            <a:avLst/>
          </a:prstGeom>
        </p:spPr>
        <p:txBody>
          <a:bodyPr wrap="none">
            <a:spAutoFit/>
          </a:bodyPr>
          <a:lstStyle/>
          <a:p>
            <a:r>
              <a:rPr lang="zh-CN" altLang="en-US" sz="1600" dirty="0" smtClean="0">
                <a:latin typeface="+mn-ea"/>
                <a:ea typeface="+mn-ea"/>
              </a:rPr>
              <a:t>②</a:t>
            </a:r>
            <a:endParaRPr lang="zh-CN" altLang="en-US" sz="1600" dirty="0">
              <a:latin typeface="+mn-ea"/>
              <a:ea typeface="+mn-ea"/>
            </a:endParaRPr>
          </a:p>
        </p:txBody>
      </p:sp>
      <p:sp>
        <p:nvSpPr>
          <p:cNvPr id="121" name="文本框 120"/>
          <p:cNvSpPr txBox="1"/>
          <p:nvPr/>
        </p:nvSpPr>
        <p:spPr>
          <a:xfrm>
            <a:off x="3509551" y="5339850"/>
            <a:ext cx="2312126"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2.WI</a:t>
            </a:r>
            <a:r>
              <a:rPr lang="zh-CN" altLang="en-US" sz="1200" dirty="0" smtClean="0">
                <a:latin typeface="微软雅黑" panose="020B0503020204020204" pitchFamily="34" charset="-122"/>
                <a:ea typeface="微软雅黑" panose="020B0503020204020204" pitchFamily="34" charset="-122"/>
              </a:rPr>
              <a:t>将域账号密码发送给</a:t>
            </a:r>
            <a:r>
              <a:rPr lang="en-US" altLang="zh-CN" sz="1200" dirty="0" smtClean="0">
                <a:latin typeface="微软雅黑" panose="020B0503020204020204" pitchFamily="34" charset="-122"/>
                <a:ea typeface="微软雅黑" panose="020B0503020204020204" pitchFamily="34" charset="-122"/>
              </a:rPr>
              <a:t>AD</a:t>
            </a:r>
            <a:r>
              <a:rPr lang="zh-CN" altLang="en-US" sz="1200" dirty="0" smtClean="0">
                <a:latin typeface="微软雅黑" panose="020B0503020204020204" pitchFamily="34" charset="-122"/>
                <a:ea typeface="微软雅黑" panose="020B0503020204020204" pitchFamily="34" charset="-122"/>
              </a:rPr>
              <a:t>认证，认证通过后，将动态密码发送给</a:t>
            </a:r>
            <a:r>
              <a:rPr lang="en-US" altLang="zh-CN" sz="1200" dirty="0" smtClean="0">
                <a:latin typeface="微软雅黑" panose="020B0503020204020204" pitchFamily="34" charset="-122"/>
                <a:ea typeface="微软雅黑" panose="020B0503020204020204" pitchFamily="34" charset="-122"/>
              </a:rPr>
              <a:t>OTP Server</a:t>
            </a:r>
            <a:r>
              <a:rPr lang="zh-CN" altLang="en-US" sz="1200" dirty="0" smtClean="0">
                <a:latin typeface="微软雅黑" panose="020B0503020204020204" pitchFamily="34" charset="-122"/>
                <a:ea typeface="微软雅黑" panose="020B0503020204020204" pitchFamily="34" charset="-122"/>
              </a:rPr>
              <a:t>进行认证</a:t>
            </a:r>
            <a:endParaRPr lang="zh-CN" altLang="en-US" sz="1200" dirty="0">
              <a:latin typeface="微软雅黑" panose="020B0503020204020204" pitchFamily="34" charset="-122"/>
              <a:ea typeface="微软雅黑" panose="020B0503020204020204" pitchFamily="34" charset="-122"/>
            </a:endParaRPr>
          </a:p>
        </p:txBody>
      </p:sp>
      <p:pic>
        <p:nvPicPr>
          <p:cNvPr id="101" name="图片 100"/>
          <p:cNvPicPr>
            <a:picLocks noChangeAspect="1"/>
          </p:cNvPicPr>
          <p:nvPr/>
        </p:nvPicPr>
        <p:blipFill rotWithShape="1">
          <a:blip r:embed="rId4"/>
          <a:srcRect l="2523"/>
          <a:stretch/>
        </p:blipFill>
        <p:spPr>
          <a:xfrm>
            <a:off x="6671182" y="3724740"/>
            <a:ext cx="1279266" cy="1408178"/>
          </a:xfrm>
          <a:prstGeom prst="rect">
            <a:avLst/>
          </a:prstGeom>
        </p:spPr>
      </p:pic>
      <p:pic>
        <p:nvPicPr>
          <p:cNvPr id="103" name="图片 102"/>
          <p:cNvPicPr>
            <a:picLocks noChangeAspect="1"/>
          </p:cNvPicPr>
          <p:nvPr/>
        </p:nvPicPr>
        <p:blipFill>
          <a:blip r:embed="rId5"/>
          <a:stretch>
            <a:fillRect/>
          </a:stretch>
        </p:blipFill>
        <p:spPr>
          <a:xfrm>
            <a:off x="8925720" y="3801074"/>
            <a:ext cx="2319825" cy="1326197"/>
          </a:xfrm>
          <a:prstGeom prst="rect">
            <a:avLst/>
          </a:prstGeom>
        </p:spPr>
      </p:pic>
      <p:sp>
        <p:nvSpPr>
          <p:cNvPr id="122" name="文本框 121"/>
          <p:cNvSpPr txBox="1"/>
          <p:nvPr/>
        </p:nvSpPr>
        <p:spPr>
          <a:xfrm>
            <a:off x="6288655" y="5230076"/>
            <a:ext cx="2312126"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认证成功后可看到虚拟机列表</a:t>
            </a:r>
            <a:endParaRPr lang="zh-CN" altLang="en-US" sz="1200" dirty="0">
              <a:latin typeface="微软雅黑" panose="020B0503020204020204" pitchFamily="34" charset="-122"/>
              <a:ea typeface="微软雅黑" panose="020B0503020204020204" pitchFamily="34" charset="-122"/>
            </a:endParaRPr>
          </a:p>
        </p:txBody>
      </p:sp>
      <p:sp>
        <p:nvSpPr>
          <p:cNvPr id="124" name="文本框 123"/>
          <p:cNvSpPr txBox="1"/>
          <p:nvPr/>
        </p:nvSpPr>
        <p:spPr>
          <a:xfrm>
            <a:off x="8925720" y="5182519"/>
            <a:ext cx="2312126"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点击某台虚拟机图标，直接单点登录进入虚拟机</a:t>
            </a:r>
            <a:endParaRPr lang="zh-CN" altLang="en-US" sz="1200" dirty="0">
              <a:latin typeface="微软雅黑" panose="020B0503020204020204" pitchFamily="34" charset="-122"/>
              <a:ea typeface="微软雅黑" panose="020B0503020204020204" pitchFamily="34" charset="-122"/>
            </a:endParaRPr>
          </a:p>
        </p:txBody>
      </p:sp>
      <p:sp>
        <p:nvSpPr>
          <p:cNvPr id="106" name="右箭头 105"/>
          <p:cNvSpPr/>
          <p:nvPr/>
        </p:nvSpPr>
        <p:spPr bwMode="auto">
          <a:xfrm>
            <a:off x="2885543" y="4045479"/>
            <a:ext cx="627132" cy="399257"/>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25" name="右箭头 124"/>
          <p:cNvSpPr/>
          <p:nvPr/>
        </p:nvSpPr>
        <p:spPr bwMode="auto">
          <a:xfrm>
            <a:off x="5869049" y="4110522"/>
            <a:ext cx="627132" cy="399257"/>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26" name="右箭头 125"/>
          <p:cNvSpPr/>
          <p:nvPr/>
        </p:nvSpPr>
        <p:spPr bwMode="auto">
          <a:xfrm>
            <a:off x="8082047" y="4146441"/>
            <a:ext cx="627132" cy="399257"/>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27" name="文本框 126"/>
          <p:cNvSpPr txBox="1"/>
          <p:nvPr/>
        </p:nvSpPr>
        <p:spPr>
          <a:xfrm>
            <a:off x="3818710" y="4479188"/>
            <a:ext cx="935718"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WI</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34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圆角矩形 88"/>
          <p:cNvSpPr/>
          <p:nvPr/>
        </p:nvSpPr>
        <p:spPr bwMode="auto">
          <a:xfrm>
            <a:off x="3069489" y="3324974"/>
            <a:ext cx="1937978" cy="170401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lang="zh-CN" altLang="en-US" dirty="0" smtClean="0"/>
              <a:t>安全身份认证模式 </a:t>
            </a:r>
            <a:r>
              <a:rPr lang="en-US" altLang="zh-CN" dirty="0"/>
              <a:t>-</a:t>
            </a:r>
            <a:r>
              <a:rPr lang="en-US" altLang="zh-CN" dirty="0" smtClean="0"/>
              <a:t> </a:t>
            </a:r>
            <a:r>
              <a:rPr lang="zh-CN" altLang="en-US" dirty="0"/>
              <a:t>短</a:t>
            </a:r>
            <a:r>
              <a:rPr lang="zh-CN" altLang="en-US" dirty="0" smtClean="0"/>
              <a:t>信动态口令</a:t>
            </a:r>
          </a:p>
        </p:txBody>
      </p:sp>
      <p:sp>
        <p:nvSpPr>
          <p:cNvPr id="3" name="文本占位符 2"/>
          <p:cNvSpPr>
            <a:spLocks noGrp="1"/>
          </p:cNvSpPr>
          <p:nvPr>
            <p:ph type="body" sz="quarter" idx="10"/>
          </p:nvPr>
        </p:nvSpPr>
        <p:spPr/>
        <p:txBody>
          <a:bodyPr/>
          <a:lstStyle/>
          <a:p>
            <a:r>
              <a:rPr lang="zh-CN" altLang="en-US" dirty="0" smtClean="0"/>
              <a:t>技术特点</a:t>
            </a:r>
            <a:endParaRPr lang="en-US" altLang="zh-CN" dirty="0" smtClean="0"/>
          </a:p>
          <a:p>
            <a:pPr lvl="1">
              <a:defRPr/>
            </a:pPr>
            <a:r>
              <a:rPr lang="zh-CN" altLang="en-US" sz="1800" dirty="0"/>
              <a:t>域账号密码</a:t>
            </a:r>
            <a:r>
              <a:rPr lang="en-US" altLang="zh-CN" sz="1800" dirty="0"/>
              <a:t>+</a:t>
            </a:r>
            <a:r>
              <a:rPr lang="zh-CN" altLang="en-US" sz="1800" dirty="0"/>
              <a:t>短消息动态口令：用户手机替代了实体形式的动态口令卡，使用方便</a:t>
            </a:r>
            <a:endParaRPr lang="en-US" altLang="zh-CN" sz="1800" dirty="0"/>
          </a:p>
          <a:p>
            <a:pPr lvl="1">
              <a:defRPr/>
            </a:pPr>
            <a:r>
              <a:rPr lang="zh-CN" altLang="en-US" sz="1800" dirty="0" smtClean="0"/>
              <a:t>可</a:t>
            </a:r>
            <a:r>
              <a:rPr lang="zh-CN" altLang="en-US" sz="1800" dirty="0"/>
              <a:t>支持使用</a:t>
            </a:r>
            <a:r>
              <a:rPr lang="en-US" altLang="zh-CN" sz="1800" dirty="0"/>
              <a:t>RADIUS(PAP)</a:t>
            </a:r>
            <a:r>
              <a:rPr lang="zh-CN" altLang="en-US" sz="1800" dirty="0"/>
              <a:t>、</a:t>
            </a:r>
            <a:r>
              <a:rPr lang="en-US" altLang="zh-CN" sz="1800" dirty="0"/>
              <a:t>API</a:t>
            </a:r>
            <a:r>
              <a:rPr lang="zh-CN" altLang="en-US" sz="1800" dirty="0"/>
              <a:t>等方式对接动态口令认证服务器</a:t>
            </a:r>
            <a:endParaRPr lang="en-US" altLang="zh-CN" sz="1800" dirty="0"/>
          </a:p>
          <a:p>
            <a:pPr lvl="1">
              <a:defRPr/>
            </a:pPr>
            <a:endParaRPr lang="en-US" altLang="zh-CN" sz="1800" dirty="0"/>
          </a:p>
        </p:txBody>
      </p:sp>
      <p:grpSp>
        <p:nvGrpSpPr>
          <p:cNvPr id="4" name="组合 18396"/>
          <p:cNvGrpSpPr/>
          <p:nvPr/>
        </p:nvGrpSpPr>
        <p:grpSpPr>
          <a:xfrm>
            <a:off x="4392405" y="3423559"/>
            <a:ext cx="363627" cy="615791"/>
            <a:chOff x="1463676" y="588963"/>
            <a:chExt cx="274638" cy="638175"/>
          </a:xfrm>
          <a:solidFill>
            <a:srgbClr val="3C3C3B"/>
          </a:solidFill>
        </p:grpSpPr>
        <p:sp>
          <p:nvSpPr>
            <p:cNvPr id="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6"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7"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8"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9"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0"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1"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2"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3"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4"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5"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6"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7"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8"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9"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0"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1"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2"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3"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4"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5"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6"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7"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8"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9"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30" name="文本框 29"/>
          <p:cNvSpPr txBox="1"/>
          <p:nvPr/>
        </p:nvSpPr>
        <p:spPr>
          <a:xfrm>
            <a:off x="4352844" y="3967832"/>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AD</a:t>
            </a:r>
            <a:endParaRPr lang="zh-CN" altLang="en-US" sz="1200" dirty="0">
              <a:latin typeface="微软雅黑" panose="020B0503020204020204" pitchFamily="34" charset="-122"/>
              <a:ea typeface="微软雅黑" panose="020B0503020204020204" pitchFamily="34" charset="-122"/>
            </a:endParaRPr>
          </a:p>
        </p:txBody>
      </p:sp>
      <p:grpSp>
        <p:nvGrpSpPr>
          <p:cNvPr id="31" name="组合 18396"/>
          <p:cNvGrpSpPr/>
          <p:nvPr/>
        </p:nvGrpSpPr>
        <p:grpSpPr>
          <a:xfrm>
            <a:off x="3197798" y="3591871"/>
            <a:ext cx="363627" cy="615791"/>
            <a:chOff x="1463676" y="588963"/>
            <a:chExt cx="274638" cy="638175"/>
          </a:xfrm>
          <a:solidFill>
            <a:srgbClr val="3C3C3B"/>
          </a:solidFill>
        </p:grpSpPr>
        <p:sp>
          <p:nvSpPr>
            <p:cNvPr id="3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3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3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3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3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3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4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4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4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4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4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4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4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4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4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4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5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5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5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5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5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5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5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57" name="文本框 56"/>
          <p:cNvSpPr txBox="1"/>
          <p:nvPr/>
        </p:nvSpPr>
        <p:spPr>
          <a:xfrm>
            <a:off x="3198759" y="4200935"/>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WI</a:t>
            </a:r>
            <a:endParaRPr lang="zh-CN" altLang="en-US" sz="1200" dirty="0">
              <a:latin typeface="微软雅黑" panose="020B0503020204020204" pitchFamily="34" charset="-122"/>
              <a:ea typeface="微软雅黑" panose="020B0503020204020204" pitchFamily="34" charset="-122"/>
            </a:endParaRPr>
          </a:p>
        </p:txBody>
      </p:sp>
      <p:grpSp>
        <p:nvGrpSpPr>
          <p:cNvPr id="58" name="组合 18396"/>
          <p:cNvGrpSpPr/>
          <p:nvPr/>
        </p:nvGrpSpPr>
        <p:grpSpPr>
          <a:xfrm>
            <a:off x="4361928" y="4230639"/>
            <a:ext cx="363627" cy="615791"/>
            <a:chOff x="1463676" y="588963"/>
            <a:chExt cx="274638" cy="638175"/>
          </a:xfrm>
          <a:solidFill>
            <a:srgbClr val="3C3C3B"/>
          </a:solidFill>
        </p:grpSpPr>
        <p:sp>
          <p:nvSpPr>
            <p:cNvPr id="59"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60"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61"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62"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63"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64"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65"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66"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67"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68"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69"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70"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71"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72"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73"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74"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75"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76"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77"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78"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79"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80"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81"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82"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83"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84" name="文本框 83"/>
          <p:cNvSpPr txBox="1"/>
          <p:nvPr/>
        </p:nvSpPr>
        <p:spPr>
          <a:xfrm>
            <a:off x="3962610" y="4765578"/>
            <a:ext cx="1052961"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OTP Server</a:t>
            </a:r>
            <a:endParaRPr lang="zh-CN" altLang="en-US" sz="1200" dirty="0">
              <a:latin typeface="微软雅黑" panose="020B0503020204020204" pitchFamily="34" charset="-122"/>
              <a:ea typeface="微软雅黑" panose="020B0503020204020204" pitchFamily="34" charset="-122"/>
            </a:endParaRPr>
          </a:p>
        </p:txBody>
      </p:sp>
      <p:sp>
        <p:nvSpPr>
          <p:cNvPr id="96" name="文本框 95"/>
          <p:cNvSpPr txBox="1"/>
          <p:nvPr/>
        </p:nvSpPr>
        <p:spPr>
          <a:xfrm>
            <a:off x="992490" y="4462096"/>
            <a:ext cx="1812977"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用户在浏览器中输入域账号密码后，点击获取动态密码图标</a:t>
            </a:r>
            <a:endParaRPr lang="zh-CN" altLang="en-US" sz="1200" dirty="0">
              <a:latin typeface="微软雅黑" panose="020B0503020204020204" pitchFamily="34" charset="-122"/>
              <a:ea typeface="微软雅黑" panose="020B0503020204020204" pitchFamily="34" charset="-122"/>
            </a:endParaRPr>
          </a:p>
        </p:txBody>
      </p:sp>
      <p:cxnSp>
        <p:nvCxnSpPr>
          <p:cNvPr id="107" name="直接箭头连接符 106"/>
          <p:cNvCxnSpPr/>
          <p:nvPr/>
        </p:nvCxnSpPr>
        <p:spPr bwMode="auto">
          <a:xfrm flipV="1">
            <a:off x="3588749" y="3743521"/>
            <a:ext cx="662828"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0" name="直接箭头连接符 109"/>
          <p:cNvCxnSpPr/>
          <p:nvPr/>
        </p:nvCxnSpPr>
        <p:spPr bwMode="auto">
          <a:xfrm>
            <a:off x="3560358" y="4160405"/>
            <a:ext cx="749413" cy="31499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99" name="矩形 98"/>
          <p:cNvSpPr/>
          <p:nvPr/>
        </p:nvSpPr>
        <p:spPr>
          <a:xfrm>
            <a:off x="3740139" y="3422594"/>
            <a:ext cx="389850" cy="338554"/>
          </a:xfrm>
          <a:prstGeom prst="rect">
            <a:avLst/>
          </a:prstGeom>
        </p:spPr>
        <p:txBody>
          <a:bodyPr wrap="none">
            <a:spAutoFit/>
          </a:bodyPr>
          <a:lstStyle/>
          <a:p>
            <a:r>
              <a:rPr lang="zh-CN" altLang="en-US" sz="1600" dirty="0">
                <a:latin typeface="+mn-ea"/>
                <a:ea typeface="+mn-ea"/>
              </a:rPr>
              <a:t>①</a:t>
            </a:r>
          </a:p>
        </p:txBody>
      </p:sp>
      <p:sp>
        <p:nvSpPr>
          <p:cNvPr id="120" name="矩形 119"/>
          <p:cNvSpPr/>
          <p:nvPr/>
        </p:nvSpPr>
        <p:spPr>
          <a:xfrm>
            <a:off x="3654319" y="4227289"/>
            <a:ext cx="389850" cy="338554"/>
          </a:xfrm>
          <a:prstGeom prst="rect">
            <a:avLst/>
          </a:prstGeom>
        </p:spPr>
        <p:txBody>
          <a:bodyPr wrap="none">
            <a:spAutoFit/>
          </a:bodyPr>
          <a:lstStyle/>
          <a:p>
            <a:r>
              <a:rPr lang="zh-CN" altLang="en-US" sz="1600" dirty="0">
                <a:latin typeface="+mn-ea"/>
                <a:ea typeface="+mn-ea"/>
              </a:rPr>
              <a:t>②</a:t>
            </a:r>
          </a:p>
        </p:txBody>
      </p:sp>
      <p:sp>
        <p:nvSpPr>
          <p:cNvPr id="121" name="文本框 120"/>
          <p:cNvSpPr txBox="1"/>
          <p:nvPr/>
        </p:nvSpPr>
        <p:spPr>
          <a:xfrm>
            <a:off x="3016112" y="5059255"/>
            <a:ext cx="2312126"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2.WI</a:t>
            </a:r>
            <a:r>
              <a:rPr lang="zh-CN" altLang="en-US" sz="1200" dirty="0" smtClean="0">
                <a:latin typeface="微软雅黑" panose="020B0503020204020204" pitchFamily="34" charset="-122"/>
                <a:ea typeface="微软雅黑" panose="020B0503020204020204" pitchFamily="34" charset="-122"/>
              </a:rPr>
              <a:t>将域账号密码发送给</a:t>
            </a:r>
            <a:r>
              <a:rPr lang="en-US" altLang="zh-CN" sz="1200" dirty="0" smtClean="0">
                <a:latin typeface="微软雅黑" panose="020B0503020204020204" pitchFamily="34" charset="-122"/>
                <a:ea typeface="微软雅黑" panose="020B0503020204020204" pitchFamily="34" charset="-122"/>
              </a:rPr>
              <a:t>AD</a:t>
            </a:r>
            <a:r>
              <a:rPr lang="zh-CN" altLang="en-US" sz="1200" dirty="0" smtClean="0">
                <a:latin typeface="微软雅黑" panose="020B0503020204020204" pitchFamily="34" charset="-122"/>
                <a:ea typeface="微软雅黑" panose="020B0503020204020204" pitchFamily="34" charset="-122"/>
              </a:rPr>
              <a:t>认证，认证通过后，向</a:t>
            </a:r>
            <a:r>
              <a:rPr lang="en-US" altLang="zh-CN" sz="1200" dirty="0" smtClean="0">
                <a:latin typeface="微软雅黑" panose="020B0503020204020204" pitchFamily="34" charset="-122"/>
                <a:ea typeface="微软雅黑" panose="020B0503020204020204" pitchFamily="34" charset="-122"/>
              </a:rPr>
              <a:t>OTP Server</a:t>
            </a:r>
            <a:r>
              <a:rPr lang="zh-CN" altLang="en-US" sz="1200" dirty="0" smtClean="0">
                <a:latin typeface="微软雅黑" panose="020B0503020204020204" pitchFamily="34" charset="-122"/>
                <a:ea typeface="微软雅黑" panose="020B0503020204020204" pitchFamily="34" charset="-122"/>
              </a:rPr>
              <a:t>请求生成动态密码</a:t>
            </a:r>
            <a:endParaRPr lang="zh-CN" altLang="en-US" sz="1200" dirty="0">
              <a:latin typeface="微软雅黑" panose="020B0503020204020204" pitchFamily="34" charset="-122"/>
              <a:ea typeface="微软雅黑" panose="020B0503020204020204" pitchFamily="34" charset="-122"/>
            </a:endParaRPr>
          </a:p>
        </p:txBody>
      </p:sp>
      <p:pic>
        <p:nvPicPr>
          <p:cNvPr id="101" name="图片 100"/>
          <p:cNvPicPr>
            <a:picLocks noChangeAspect="1"/>
          </p:cNvPicPr>
          <p:nvPr/>
        </p:nvPicPr>
        <p:blipFill rotWithShape="1">
          <a:blip r:embed="rId3"/>
          <a:srcRect l="2523"/>
          <a:stretch/>
        </p:blipFill>
        <p:spPr>
          <a:xfrm>
            <a:off x="10129992" y="3295982"/>
            <a:ext cx="1279266" cy="1408178"/>
          </a:xfrm>
          <a:prstGeom prst="rect">
            <a:avLst/>
          </a:prstGeom>
        </p:spPr>
      </p:pic>
      <p:sp>
        <p:nvSpPr>
          <p:cNvPr id="122" name="文本框 121"/>
          <p:cNvSpPr txBox="1"/>
          <p:nvPr/>
        </p:nvSpPr>
        <p:spPr>
          <a:xfrm>
            <a:off x="5412043" y="4578752"/>
            <a:ext cx="1906201" cy="1015663"/>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3.OTP Server</a:t>
            </a:r>
            <a:r>
              <a:rPr lang="zh-CN" altLang="en-US" sz="1200" dirty="0" smtClean="0">
                <a:latin typeface="微软雅黑" panose="020B0503020204020204" pitchFamily="34" charset="-122"/>
                <a:ea typeface="微软雅黑" panose="020B0503020204020204" pitchFamily="34" charset="-122"/>
              </a:rPr>
              <a:t>生成动态密码，通过短信网关发送到用户手机，用户在浏览器补充输入动态密码后点击登录</a:t>
            </a:r>
            <a:endParaRPr lang="zh-CN" altLang="en-US" sz="1200" dirty="0">
              <a:latin typeface="微软雅黑" panose="020B0503020204020204" pitchFamily="34" charset="-122"/>
              <a:ea typeface="微软雅黑" panose="020B0503020204020204" pitchFamily="34" charset="-122"/>
            </a:endParaRPr>
          </a:p>
        </p:txBody>
      </p:sp>
      <p:pic>
        <p:nvPicPr>
          <p:cNvPr id="100" name="Picture 4"/>
          <p:cNvPicPr>
            <a:picLocks noChangeAspect="1" noChangeArrowheads="1"/>
          </p:cNvPicPr>
          <p:nvPr/>
        </p:nvPicPr>
        <p:blipFill>
          <a:blip r:embed="rId4" cstate="print"/>
          <a:srcRect/>
          <a:stretch>
            <a:fillRect/>
          </a:stretch>
        </p:blipFill>
        <p:spPr bwMode="auto">
          <a:xfrm>
            <a:off x="1008063" y="3527039"/>
            <a:ext cx="1641428" cy="869527"/>
          </a:xfrm>
          <a:prstGeom prst="rect">
            <a:avLst/>
          </a:prstGeom>
          <a:noFill/>
          <a:ln w="9525">
            <a:noFill/>
            <a:miter lim="800000"/>
            <a:headEnd/>
            <a:tailEnd/>
          </a:ln>
        </p:spPr>
      </p:pic>
      <p:sp>
        <p:nvSpPr>
          <p:cNvPr id="102" name="圆角矩形 101"/>
          <p:cNvSpPr/>
          <p:nvPr/>
        </p:nvSpPr>
        <p:spPr bwMode="auto">
          <a:xfrm>
            <a:off x="7693010" y="3259454"/>
            <a:ext cx="2016004" cy="170401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nvGrpSpPr>
          <p:cNvPr id="104" name="组合 18396"/>
          <p:cNvGrpSpPr/>
          <p:nvPr/>
        </p:nvGrpSpPr>
        <p:grpSpPr>
          <a:xfrm>
            <a:off x="9015927" y="3358039"/>
            <a:ext cx="363627" cy="615791"/>
            <a:chOff x="1463676" y="588963"/>
            <a:chExt cx="274638" cy="638175"/>
          </a:xfrm>
          <a:solidFill>
            <a:srgbClr val="3C3C3B"/>
          </a:solidFill>
        </p:grpSpPr>
        <p:sp>
          <p:nvSpPr>
            <p:cNvPr id="105"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08"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09"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11"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12"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13"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14"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15"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16"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17"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18"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19"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2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27"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28"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29"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30"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31"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32"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33"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34"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35"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36"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37"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38"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139" name="文本框 138"/>
          <p:cNvSpPr txBox="1"/>
          <p:nvPr/>
        </p:nvSpPr>
        <p:spPr>
          <a:xfrm>
            <a:off x="8992210" y="3907686"/>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AD</a:t>
            </a:r>
            <a:endParaRPr lang="zh-CN" altLang="en-US" sz="1200" dirty="0">
              <a:latin typeface="微软雅黑" panose="020B0503020204020204" pitchFamily="34" charset="-122"/>
              <a:ea typeface="微软雅黑" panose="020B0503020204020204" pitchFamily="34" charset="-122"/>
            </a:endParaRPr>
          </a:p>
        </p:txBody>
      </p:sp>
      <p:grpSp>
        <p:nvGrpSpPr>
          <p:cNvPr id="140" name="组合 18396"/>
          <p:cNvGrpSpPr/>
          <p:nvPr/>
        </p:nvGrpSpPr>
        <p:grpSpPr>
          <a:xfrm>
            <a:off x="7820026" y="3533192"/>
            <a:ext cx="363627" cy="615791"/>
            <a:chOff x="1463676" y="588963"/>
            <a:chExt cx="274638" cy="638175"/>
          </a:xfrm>
          <a:solidFill>
            <a:srgbClr val="3C3C3B"/>
          </a:solidFill>
        </p:grpSpPr>
        <p:sp>
          <p:nvSpPr>
            <p:cNvPr id="141"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42"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43"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44"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45"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46"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47"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48"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49"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50"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51"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52"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53"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54"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55"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56"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57"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58"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59"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60"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61"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62"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63"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64"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65"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166" name="文本框 165"/>
          <p:cNvSpPr txBox="1"/>
          <p:nvPr/>
        </p:nvSpPr>
        <p:spPr>
          <a:xfrm>
            <a:off x="7822281" y="4135415"/>
            <a:ext cx="93571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WI</a:t>
            </a:r>
            <a:endParaRPr lang="zh-CN" altLang="en-US" sz="1200" dirty="0">
              <a:latin typeface="微软雅黑" panose="020B0503020204020204" pitchFamily="34" charset="-122"/>
              <a:ea typeface="微软雅黑" panose="020B0503020204020204" pitchFamily="34" charset="-122"/>
            </a:endParaRPr>
          </a:p>
        </p:txBody>
      </p:sp>
      <p:grpSp>
        <p:nvGrpSpPr>
          <p:cNvPr id="167" name="组合 18396"/>
          <p:cNvGrpSpPr/>
          <p:nvPr/>
        </p:nvGrpSpPr>
        <p:grpSpPr>
          <a:xfrm>
            <a:off x="8985450" y="4165119"/>
            <a:ext cx="363627" cy="615791"/>
            <a:chOff x="1463676" y="588963"/>
            <a:chExt cx="274638" cy="638175"/>
          </a:xfrm>
          <a:solidFill>
            <a:srgbClr val="3C3C3B"/>
          </a:solidFill>
        </p:grpSpPr>
        <p:sp>
          <p:nvSpPr>
            <p:cNvPr id="168"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69"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70"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71"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72"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73"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4"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5"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76"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77"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78"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79"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80"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81"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82"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83"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84"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85"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86"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87"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88"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89"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90"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91"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92"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193" name="文本框 192"/>
          <p:cNvSpPr txBox="1"/>
          <p:nvPr/>
        </p:nvSpPr>
        <p:spPr>
          <a:xfrm>
            <a:off x="8647836" y="4700947"/>
            <a:ext cx="1061178"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OTP Server</a:t>
            </a:r>
            <a:endParaRPr lang="zh-CN" altLang="en-US" sz="1200" dirty="0">
              <a:latin typeface="微软雅黑" panose="020B0503020204020204" pitchFamily="34" charset="-122"/>
              <a:ea typeface="微软雅黑" panose="020B0503020204020204" pitchFamily="34" charset="-122"/>
            </a:endParaRPr>
          </a:p>
        </p:txBody>
      </p:sp>
      <p:cxnSp>
        <p:nvCxnSpPr>
          <p:cNvPr id="194" name="直接箭头连接符 193"/>
          <p:cNvCxnSpPr/>
          <p:nvPr/>
        </p:nvCxnSpPr>
        <p:spPr bwMode="auto">
          <a:xfrm flipV="1">
            <a:off x="8212271" y="3678001"/>
            <a:ext cx="662828"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5" name="直接箭头连接符 194"/>
          <p:cNvCxnSpPr/>
          <p:nvPr/>
        </p:nvCxnSpPr>
        <p:spPr bwMode="auto">
          <a:xfrm>
            <a:off x="8183880" y="4094885"/>
            <a:ext cx="749413" cy="31499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96" name="矩形 195"/>
          <p:cNvSpPr/>
          <p:nvPr/>
        </p:nvSpPr>
        <p:spPr>
          <a:xfrm>
            <a:off x="8363661" y="3357074"/>
            <a:ext cx="389850" cy="338554"/>
          </a:xfrm>
          <a:prstGeom prst="rect">
            <a:avLst/>
          </a:prstGeom>
        </p:spPr>
        <p:txBody>
          <a:bodyPr wrap="none">
            <a:spAutoFit/>
          </a:bodyPr>
          <a:lstStyle/>
          <a:p>
            <a:r>
              <a:rPr lang="zh-CN" altLang="en-US" sz="1600" dirty="0">
                <a:latin typeface="+mn-ea"/>
                <a:ea typeface="+mn-ea"/>
              </a:rPr>
              <a:t>①</a:t>
            </a:r>
          </a:p>
        </p:txBody>
      </p:sp>
      <p:pic>
        <p:nvPicPr>
          <p:cNvPr id="198" name="Picture 5"/>
          <p:cNvPicPr>
            <a:picLocks noChangeAspect="1" noChangeArrowheads="1"/>
          </p:cNvPicPr>
          <p:nvPr/>
        </p:nvPicPr>
        <p:blipFill>
          <a:blip r:embed="rId5" cstate="print"/>
          <a:srcRect/>
          <a:stretch>
            <a:fillRect/>
          </a:stretch>
        </p:blipFill>
        <p:spPr bwMode="auto">
          <a:xfrm>
            <a:off x="5452793" y="3608721"/>
            <a:ext cx="1881199" cy="880844"/>
          </a:xfrm>
          <a:prstGeom prst="rect">
            <a:avLst/>
          </a:prstGeom>
          <a:noFill/>
          <a:ln w="9525">
            <a:noFill/>
            <a:miter lim="800000"/>
            <a:headEnd/>
            <a:tailEnd/>
          </a:ln>
        </p:spPr>
      </p:pic>
      <p:sp>
        <p:nvSpPr>
          <p:cNvPr id="199" name="文本框 198"/>
          <p:cNvSpPr txBox="1"/>
          <p:nvPr/>
        </p:nvSpPr>
        <p:spPr>
          <a:xfrm>
            <a:off x="7662722" y="5028235"/>
            <a:ext cx="2312126" cy="646331"/>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4</a:t>
            </a:r>
            <a:r>
              <a:rPr lang="en-US" altLang="zh-CN" sz="1200" dirty="0" smtClean="0">
                <a:latin typeface="微软雅黑" panose="020B0503020204020204" pitchFamily="34" charset="-122"/>
                <a:ea typeface="微软雅黑" panose="020B0503020204020204" pitchFamily="34" charset="-122"/>
              </a:rPr>
              <a:t>.WI</a:t>
            </a:r>
            <a:r>
              <a:rPr lang="zh-CN" altLang="en-US" sz="1200" dirty="0" smtClean="0">
                <a:latin typeface="微软雅黑" panose="020B0503020204020204" pitchFamily="34" charset="-122"/>
                <a:ea typeface="微软雅黑" panose="020B0503020204020204" pitchFamily="34" charset="-122"/>
              </a:rPr>
              <a:t>将域账号密码发送给</a:t>
            </a:r>
            <a:r>
              <a:rPr lang="en-US" altLang="zh-CN" sz="1200" dirty="0" smtClean="0">
                <a:latin typeface="微软雅黑" panose="020B0503020204020204" pitchFamily="34" charset="-122"/>
                <a:ea typeface="微软雅黑" panose="020B0503020204020204" pitchFamily="34" charset="-122"/>
              </a:rPr>
              <a:t>AD</a:t>
            </a:r>
            <a:r>
              <a:rPr lang="zh-CN" altLang="en-US" sz="1200" dirty="0" smtClean="0">
                <a:latin typeface="微软雅黑" panose="020B0503020204020204" pitchFamily="34" charset="-122"/>
                <a:ea typeface="微软雅黑" panose="020B0503020204020204" pitchFamily="34" charset="-122"/>
              </a:rPr>
              <a:t>认证，然后将动态密码发送给</a:t>
            </a:r>
            <a:r>
              <a:rPr lang="en-US" altLang="zh-CN" sz="1200" dirty="0" smtClean="0">
                <a:latin typeface="微软雅黑" panose="020B0503020204020204" pitchFamily="34" charset="-122"/>
                <a:ea typeface="微软雅黑" panose="020B0503020204020204" pitchFamily="34" charset="-122"/>
              </a:rPr>
              <a:t>OTP Server</a:t>
            </a:r>
            <a:r>
              <a:rPr lang="zh-CN" altLang="en-US" sz="1200" dirty="0">
                <a:latin typeface="微软雅黑" panose="020B0503020204020204" pitchFamily="34" charset="-122"/>
                <a:ea typeface="微软雅黑" panose="020B0503020204020204" pitchFamily="34" charset="-122"/>
              </a:rPr>
              <a:t>认证</a:t>
            </a:r>
          </a:p>
        </p:txBody>
      </p:sp>
      <p:sp>
        <p:nvSpPr>
          <p:cNvPr id="200" name="文本框 199"/>
          <p:cNvSpPr txBox="1"/>
          <p:nvPr/>
        </p:nvSpPr>
        <p:spPr>
          <a:xfrm>
            <a:off x="10097832" y="4844899"/>
            <a:ext cx="1497485"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看到</a:t>
            </a:r>
            <a:r>
              <a:rPr lang="zh-CN" altLang="en-US" sz="1200" dirty="0">
                <a:latin typeface="微软雅黑" panose="020B0503020204020204" pitchFamily="34" charset="-122"/>
                <a:ea typeface="微软雅黑" panose="020B0503020204020204" pitchFamily="34" charset="-122"/>
              </a:rPr>
              <a:t>虚拟机</a:t>
            </a:r>
            <a:r>
              <a:rPr lang="zh-CN" altLang="en-US" sz="1200" dirty="0" smtClean="0">
                <a:latin typeface="微软雅黑" panose="020B0503020204020204" pitchFamily="34" charset="-122"/>
                <a:ea typeface="微软雅黑" panose="020B0503020204020204" pitchFamily="34" charset="-122"/>
              </a:rPr>
              <a:t>列表，点击后单点登录</a:t>
            </a:r>
            <a:r>
              <a:rPr lang="en-US" altLang="zh-CN" sz="1200" dirty="0" smtClean="0">
                <a:latin typeface="微软雅黑" panose="020B0503020204020204" pitchFamily="34" charset="-122"/>
                <a:ea typeface="微软雅黑" panose="020B0503020204020204" pitchFamily="34" charset="-122"/>
              </a:rPr>
              <a:t>VM</a:t>
            </a:r>
            <a:endParaRPr lang="zh-CN" altLang="en-US" sz="1200" dirty="0">
              <a:latin typeface="微软雅黑" panose="020B0503020204020204" pitchFamily="34" charset="-122"/>
              <a:ea typeface="微软雅黑" panose="020B0503020204020204" pitchFamily="34" charset="-122"/>
            </a:endParaRPr>
          </a:p>
        </p:txBody>
      </p:sp>
      <p:sp>
        <p:nvSpPr>
          <p:cNvPr id="201" name="矩形 200"/>
          <p:cNvSpPr/>
          <p:nvPr/>
        </p:nvSpPr>
        <p:spPr>
          <a:xfrm>
            <a:off x="8302930" y="4213790"/>
            <a:ext cx="389850" cy="338554"/>
          </a:xfrm>
          <a:prstGeom prst="rect">
            <a:avLst/>
          </a:prstGeom>
        </p:spPr>
        <p:txBody>
          <a:bodyPr wrap="none">
            <a:spAutoFit/>
          </a:bodyPr>
          <a:lstStyle/>
          <a:p>
            <a:r>
              <a:rPr lang="zh-CN" altLang="en-US" sz="1600" dirty="0" smtClean="0">
                <a:latin typeface="+mn-ea"/>
                <a:ea typeface="+mn-ea"/>
              </a:rPr>
              <a:t>③</a:t>
            </a:r>
            <a:endParaRPr lang="zh-CN" altLang="en-US" sz="1600" dirty="0">
              <a:latin typeface="+mn-ea"/>
              <a:ea typeface="+mn-ea"/>
            </a:endParaRPr>
          </a:p>
        </p:txBody>
      </p:sp>
      <p:sp>
        <p:nvSpPr>
          <p:cNvPr id="86" name="右箭头 85"/>
          <p:cNvSpPr/>
          <p:nvPr/>
        </p:nvSpPr>
        <p:spPr bwMode="auto">
          <a:xfrm>
            <a:off x="2754633" y="3747951"/>
            <a:ext cx="287076" cy="467018"/>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02" name="右箭头 201"/>
          <p:cNvSpPr/>
          <p:nvPr/>
        </p:nvSpPr>
        <p:spPr bwMode="auto">
          <a:xfrm>
            <a:off x="5066217" y="3788543"/>
            <a:ext cx="287076" cy="467018"/>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03" name="右箭头 202"/>
          <p:cNvSpPr/>
          <p:nvPr/>
        </p:nvSpPr>
        <p:spPr bwMode="auto">
          <a:xfrm>
            <a:off x="7368673" y="3767574"/>
            <a:ext cx="287076" cy="467018"/>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04" name="右箭头 203"/>
          <p:cNvSpPr/>
          <p:nvPr/>
        </p:nvSpPr>
        <p:spPr bwMode="auto">
          <a:xfrm>
            <a:off x="9767537" y="3808888"/>
            <a:ext cx="287076" cy="467018"/>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2871373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右箭头 87"/>
          <p:cNvSpPr/>
          <p:nvPr/>
        </p:nvSpPr>
        <p:spPr bwMode="auto">
          <a:xfrm rot="1512398">
            <a:off x="7049693" y="2818629"/>
            <a:ext cx="645128" cy="384908"/>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lang="zh-CN" altLang="en-US" dirty="0" smtClean="0"/>
              <a:t>管理系统“三员分立”</a:t>
            </a:r>
          </a:p>
        </p:txBody>
      </p:sp>
      <p:sp>
        <p:nvSpPr>
          <p:cNvPr id="3" name="文本占位符 2"/>
          <p:cNvSpPr>
            <a:spLocks noGrp="1"/>
          </p:cNvSpPr>
          <p:nvPr>
            <p:ph type="body" sz="quarter" idx="10"/>
          </p:nvPr>
        </p:nvSpPr>
        <p:spPr>
          <a:xfrm>
            <a:off x="912285" y="1233488"/>
            <a:ext cx="5169118" cy="4680000"/>
          </a:xfrm>
        </p:spPr>
        <p:txBody>
          <a:bodyPr/>
          <a:lstStyle/>
          <a:p>
            <a:r>
              <a:rPr lang="zh-CN" altLang="en-US" dirty="0"/>
              <a:t>技术特点</a:t>
            </a:r>
            <a:endParaRPr lang="en-US" altLang="zh-CN" dirty="0"/>
          </a:p>
          <a:p>
            <a:pPr lvl="1">
              <a:defRPr/>
            </a:pPr>
            <a:r>
              <a:rPr lang="zh-CN" altLang="en-US" sz="1800" dirty="0"/>
              <a:t>三员分立，权限由系统管理员、安全管理员、安全审计员分摊</a:t>
            </a:r>
            <a:r>
              <a:rPr lang="en-US" altLang="zh-CN" sz="1800" dirty="0"/>
              <a:t>(</a:t>
            </a:r>
            <a:r>
              <a:rPr lang="zh-CN" altLang="en-US" sz="1800" dirty="0"/>
              <a:t>无超级管理员</a:t>
            </a:r>
            <a:r>
              <a:rPr lang="en-US" altLang="zh-CN" sz="1800" dirty="0"/>
              <a:t>)</a:t>
            </a:r>
            <a:r>
              <a:rPr lang="zh-CN" altLang="en-US" sz="1800" dirty="0"/>
              <a:t>。管理员间的权限应相互制约、互相监督，避免由于权限过于集中带来的安全风险</a:t>
            </a:r>
            <a:endParaRPr lang="en-US" altLang="zh-CN" sz="1800" dirty="0"/>
          </a:p>
          <a:p>
            <a:pPr lvl="1">
              <a:defRPr/>
            </a:pPr>
            <a:r>
              <a:rPr lang="zh-CN" altLang="en-US" sz="1800" dirty="0"/>
              <a:t>“三员分立”机制需在系统安装时指定，否则依然采用传统的超级管理员模式</a:t>
            </a:r>
          </a:p>
          <a:p>
            <a:endParaRPr lang="en-US" dirty="0"/>
          </a:p>
        </p:txBody>
      </p:sp>
      <p:grpSp>
        <p:nvGrpSpPr>
          <p:cNvPr id="4" name="组合 3"/>
          <p:cNvGrpSpPr/>
          <p:nvPr/>
        </p:nvGrpSpPr>
        <p:grpSpPr>
          <a:xfrm>
            <a:off x="6100271" y="2132856"/>
            <a:ext cx="5683892" cy="3198233"/>
            <a:chOff x="607379" y="2023095"/>
            <a:chExt cx="4944392" cy="2194496"/>
          </a:xfrm>
        </p:grpSpPr>
        <p:sp>
          <p:nvSpPr>
            <p:cNvPr id="74" name="Text Box 531"/>
            <p:cNvSpPr txBox="1">
              <a:spLocks noChangeArrowheads="1"/>
            </p:cNvSpPr>
            <p:nvPr/>
          </p:nvSpPr>
          <p:spPr bwMode="auto">
            <a:xfrm>
              <a:off x="4400014" y="3938477"/>
              <a:ext cx="1151757" cy="211178"/>
            </a:xfrm>
            <a:prstGeom prst="rect">
              <a:avLst/>
            </a:prstGeom>
            <a:noFill/>
            <a:ln w="9525">
              <a:noFill/>
              <a:miter lim="800000"/>
              <a:headEnd/>
              <a:tailEnd/>
            </a:ln>
          </p:spPr>
          <p:txBody>
            <a:bodyPr wrap="square" lIns="91431" tIns="45716" rIns="91431" bIns="45716">
              <a:spAutoFit/>
            </a:bodyPr>
            <a:lstStyle/>
            <a:p>
              <a:pPr algn="l">
                <a:spcBef>
                  <a:spcPct val="50000"/>
                </a:spcBef>
              </a:pPr>
              <a:r>
                <a:rPr lang="zh-CN" altLang="en-US" sz="1400" b="1" dirty="0" smtClean="0">
                  <a:solidFill>
                    <a:srgbClr val="C00000"/>
                  </a:solidFill>
                  <a:latin typeface="+mn-ea"/>
                  <a:ea typeface="+mn-ea"/>
                </a:rPr>
                <a:t>安全管理员</a:t>
              </a:r>
              <a:endParaRPr lang="zh-CN" altLang="en-US" sz="1400" b="1" dirty="0">
                <a:solidFill>
                  <a:srgbClr val="C00000"/>
                </a:solidFill>
                <a:latin typeface="+mn-ea"/>
                <a:ea typeface="+mn-ea"/>
              </a:endParaRPr>
            </a:p>
          </p:txBody>
        </p:sp>
        <p:sp>
          <p:nvSpPr>
            <p:cNvPr id="72" name="Text Box 531"/>
            <p:cNvSpPr txBox="1">
              <a:spLocks noChangeArrowheads="1"/>
            </p:cNvSpPr>
            <p:nvPr/>
          </p:nvSpPr>
          <p:spPr bwMode="auto">
            <a:xfrm>
              <a:off x="4397987" y="2625698"/>
              <a:ext cx="981560" cy="211177"/>
            </a:xfrm>
            <a:prstGeom prst="rect">
              <a:avLst/>
            </a:prstGeom>
            <a:noFill/>
            <a:ln w="9525">
              <a:noFill/>
              <a:miter lim="800000"/>
              <a:headEnd/>
              <a:tailEnd/>
            </a:ln>
          </p:spPr>
          <p:txBody>
            <a:bodyPr wrap="square" lIns="91431" tIns="45716" rIns="91431" bIns="45716">
              <a:spAutoFit/>
            </a:bodyPr>
            <a:lstStyle/>
            <a:p>
              <a:pPr algn="l">
                <a:spcBef>
                  <a:spcPct val="50000"/>
                </a:spcBef>
              </a:pPr>
              <a:r>
                <a:rPr lang="zh-CN" altLang="en-US" sz="1400" b="1" dirty="0" smtClean="0">
                  <a:solidFill>
                    <a:srgbClr val="C00000"/>
                  </a:solidFill>
                  <a:latin typeface="+mn-ea"/>
                  <a:ea typeface="+mn-ea"/>
                </a:rPr>
                <a:t>安全审计员</a:t>
              </a:r>
              <a:endParaRPr lang="zh-CN" altLang="en-US" sz="1400" b="1" dirty="0">
                <a:solidFill>
                  <a:srgbClr val="C00000"/>
                </a:solidFill>
                <a:latin typeface="+mn-ea"/>
                <a:ea typeface="+mn-ea"/>
              </a:endParaRPr>
            </a:p>
          </p:txBody>
        </p:sp>
        <p:grpSp>
          <p:nvGrpSpPr>
            <p:cNvPr id="7" name="组合 116"/>
            <p:cNvGrpSpPr/>
            <p:nvPr/>
          </p:nvGrpSpPr>
          <p:grpSpPr>
            <a:xfrm>
              <a:off x="791582" y="3661084"/>
              <a:ext cx="1146851" cy="551425"/>
              <a:chOff x="1066800" y="2078436"/>
              <a:chExt cx="1261340" cy="503560"/>
            </a:xfrm>
          </p:grpSpPr>
          <p:grpSp>
            <p:nvGrpSpPr>
              <p:cNvPr id="19" name="Group 159"/>
              <p:cNvGrpSpPr>
                <a:grpSpLocks noChangeAspect="1"/>
              </p:cNvGrpSpPr>
              <p:nvPr/>
            </p:nvGrpSpPr>
            <p:grpSpPr bwMode="auto">
              <a:xfrm>
                <a:off x="1455476" y="2078436"/>
                <a:ext cx="254955" cy="334456"/>
                <a:chOff x="571" y="2102"/>
                <a:chExt cx="236" cy="338"/>
              </a:xfrm>
            </p:grpSpPr>
            <p:sp>
              <p:nvSpPr>
                <p:cNvPr id="35" name="Freeform 174"/>
                <p:cNvSpPr>
                  <a:spLocks noChangeAspect="1"/>
                </p:cNvSpPr>
                <p:nvPr/>
              </p:nvSpPr>
              <p:spPr bwMode="auto">
                <a:xfrm>
                  <a:off x="685" y="2344"/>
                  <a:ext cx="2" cy="6"/>
                </a:xfrm>
                <a:custGeom>
                  <a:avLst/>
                  <a:gdLst/>
                  <a:ahLst/>
                  <a:cxnLst>
                    <a:cxn ang="0">
                      <a:pos x="0" y="0"/>
                    </a:cxn>
                    <a:cxn ang="0">
                      <a:pos x="1" y="3"/>
                    </a:cxn>
                    <a:cxn ang="0">
                      <a:pos x="1" y="3"/>
                    </a:cxn>
                    <a:cxn ang="0">
                      <a:pos x="0" y="0"/>
                    </a:cxn>
                  </a:cxnLst>
                  <a:rect l="0" t="0" r="r" b="b"/>
                  <a:pathLst>
                    <a:path w="1" h="3">
                      <a:moveTo>
                        <a:pt x="0" y="0"/>
                      </a:moveTo>
                      <a:cubicBezTo>
                        <a:pt x="0" y="0"/>
                        <a:pt x="0" y="2"/>
                        <a:pt x="1" y="3"/>
                      </a:cubicBezTo>
                      <a:cubicBezTo>
                        <a:pt x="1" y="3"/>
                        <a:pt x="1" y="3"/>
                        <a:pt x="1" y="3"/>
                      </a:cubicBezTo>
                      <a:cubicBezTo>
                        <a:pt x="1" y="3"/>
                        <a:pt x="0" y="2"/>
                        <a:pt x="0" y="0"/>
                      </a:cubicBezTo>
                      <a:close/>
                    </a:path>
                  </a:pathLst>
                </a:custGeom>
                <a:solidFill>
                  <a:srgbClr val="D6AB96"/>
                </a:solidFill>
                <a:ln w="9525">
                  <a:noFill/>
                  <a:round/>
                  <a:headEnd/>
                  <a:tailEnd/>
                </a:ln>
              </p:spPr>
              <p:txBody>
                <a:bodyPr/>
                <a:lstStyle/>
                <a:p>
                  <a:endParaRPr lang="zh-CN" altLang="en-US" sz="1000">
                    <a:latin typeface="+mn-ea"/>
                    <a:ea typeface="+mn-ea"/>
                  </a:endParaRPr>
                </a:p>
              </p:txBody>
            </p:sp>
            <p:sp>
              <p:nvSpPr>
                <p:cNvPr id="36" name="Freeform 175"/>
                <p:cNvSpPr>
                  <a:spLocks noChangeAspect="1"/>
                </p:cNvSpPr>
                <p:nvPr/>
              </p:nvSpPr>
              <p:spPr bwMode="auto">
                <a:xfrm>
                  <a:off x="671" y="2350"/>
                  <a:ext cx="8" cy="6"/>
                </a:xfrm>
                <a:custGeom>
                  <a:avLst/>
                  <a:gdLst/>
                  <a:ahLst/>
                  <a:cxnLst>
                    <a:cxn ang="0">
                      <a:pos x="1" y="0"/>
                    </a:cxn>
                    <a:cxn ang="0">
                      <a:pos x="4" y="3"/>
                    </a:cxn>
                    <a:cxn ang="0">
                      <a:pos x="4" y="3"/>
                    </a:cxn>
                    <a:cxn ang="0">
                      <a:pos x="1" y="0"/>
                    </a:cxn>
                  </a:cxnLst>
                  <a:rect l="0" t="0" r="r" b="b"/>
                  <a:pathLst>
                    <a:path w="4" h="3">
                      <a:moveTo>
                        <a:pt x="1" y="0"/>
                      </a:moveTo>
                      <a:cubicBezTo>
                        <a:pt x="1" y="0"/>
                        <a:pt x="0" y="2"/>
                        <a:pt x="4" y="3"/>
                      </a:cubicBezTo>
                      <a:cubicBezTo>
                        <a:pt x="4" y="3"/>
                        <a:pt x="4" y="3"/>
                        <a:pt x="4" y="3"/>
                      </a:cubicBezTo>
                      <a:cubicBezTo>
                        <a:pt x="4" y="3"/>
                        <a:pt x="2" y="3"/>
                        <a:pt x="1" y="0"/>
                      </a:cubicBezTo>
                      <a:close/>
                    </a:path>
                  </a:pathLst>
                </a:custGeom>
                <a:solidFill>
                  <a:srgbClr val="D6AB96"/>
                </a:solidFill>
                <a:ln w="9525">
                  <a:noFill/>
                  <a:round/>
                  <a:headEnd/>
                  <a:tailEnd/>
                </a:ln>
              </p:spPr>
              <p:txBody>
                <a:bodyPr/>
                <a:lstStyle/>
                <a:p>
                  <a:endParaRPr lang="zh-CN" altLang="en-US" sz="1000">
                    <a:latin typeface="+mn-ea"/>
                    <a:ea typeface="+mn-ea"/>
                  </a:endParaRPr>
                </a:p>
              </p:txBody>
            </p:sp>
            <p:sp>
              <p:nvSpPr>
                <p:cNvPr id="46" name="Freeform 185"/>
                <p:cNvSpPr>
                  <a:spLocks noChangeAspect="1"/>
                </p:cNvSpPr>
                <p:nvPr/>
              </p:nvSpPr>
              <p:spPr bwMode="auto">
                <a:xfrm>
                  <a:off x="755" y="2358"/>
                  <a:ext cx="40" cy="6"/>
                </a:xfrm>
                <a:custGeom>
                  <a:avLst/>
                  <a:gdLst/>
                  <a:ahLst/>
                  <a:cxnLst>
                    <a:cxn ang="0">
                      <a:pos x="0" y="0"/>
                    </a:cxn>
                    <a:cxn ang="0">
                      <a:pos x="5" y="0"/>
                    </a:cxn>
                    <a:cxn ang="0">
                      <a:pos x="12" y="0"/>
                    </a:cxn>
                    <a:cxn ang="0">
                      <a:pos x="20" y="3"/>
                    </a:cxn>
                    <a:cxn ang="0">
                      <a:pos x="10" y="1"/>
                    </a:cxn>
                    <a:cxn ang="0">
                      <a:pos x="0" y="0"/>
                    </a:cxn>
                  </a:cxnLst>
                  <a:rect l="0" t="0" r="r" b="b"/>
                  <a:pathLst>
                    <a:path w="20" h="3">
                      <a:moveTo>
                        <a:pt x="0" y="0"/>
                      </a:moveTo>
                      <a:cubicBezTo>
                        <a:pt x="0" y="0"/>
                        <a:pt x="2" y="0"/>
                        <a:pt x="5" y="0"/>
                      </a:cubicBezTo>
                      <a:cubicBezTo>
                        <a:pt x="9" y="0"/>
                        <a:pt x="11" y="0"/>
                        <a:pt x="12" y="0"/>
                      </a:cubicBezTo>
                      <a:cubicBezTo>
                        <a:pt x="14" y="0"/>
                        <a:pt x="19" y="2"/>
                        <a:pt x="20" y="3"/>
                      </a:cubicBezTo>
                      <a:cubicBezTo>
                        <a:pt x="16" y="1"/>
                        <a:pt x="14" y="0"/>
                        <a:pt x="10" y="1"/>
                      </a:cubicBezTo>
                      <a:cubicBezTo>
                        <a:pt x="5" y="1"/>
                        <a:pt x="2" y="0"/>
                        <a:pt x="0" y="0"/>
                      </a:cubicBezTo>
                      <a:close/>
                    </a:path>
                  </a:pathLst>
                </a:custGeom>
                <a:solidFill>
                  <a:srgbClr val="D6AB96"/>
                </a:solidFill>
                <a:ln w="9525">
                  <a:noFill/>
                  <a:round/>
                  <a:headEnd/>
                  <a:tailEnd/>
                </a:ln>
              </p:spPr>
              <p:txBody>
                <a:bodyPr/>
                <a:lstStyle/>
                <a:p>
                  <a:endParaRPr lang="zh-CN" altLang="en-US" sz="1000">
                    <a:latin typeface="+mn-ea"/>
                    <a:ea typeface="+mn-ea"/>
                  </a:endParaRPr>
                </a:p>
              </p:txBody>
            </p:sp>
            <p:sp>
              <p:nvSpPr>
                <p:cNvPr id="47" name="Freeform 186"/>
                <p:cNvSpPr>
                  <a:spLocks noChangeAspect="1"/>
                </p:cNvSpPr>
                <p:nvPr/>
              </p:nvSpPr>
              <p:spPr bwMode="auto">
                <a:xfrm>
                  <a:off x="753" y="2360"/>
                  <a:ext cx="54" cy="14"/>
                </a:xfrm>
                <a:custGeom>
                  <a:avLst/>
                  <a:gdLst/>
                  <a:ahLst/>
                  <a:cxnLst>
                    <a:cxn ang="0">
                      <a:pos x="0" y="1"/>
                    </a:cxn>
                    <a:cxn ang="0">
                      <a:pos x="5" y="1"/>
                    </a:cxn>
                    <a:cxn ang="0">
                      <a:pos x="12" y="1"/>
                    </a:cxn>
                    <a:cxn ang="0">
                      <a:pos x="19" y="3"/>
                    </a:cxn>
                    <a:cxn ang="0">
                      <a:pos x="26" y="5"/>
                    </a:cxn>
                    <a:cxn ang="0">
                      <a:pos x="26" y="7"/>
                    </a:cxn>
                    <a:cxn ang="0">
                      <a:pos x="24" y="4"/>
                    </a:cxn>
                    <a:cxn ang="0">
                      <a:pos x="12" y="1"/>
                    </a:cxn>
                    <a:cxn ang="0">
                      <a:pos x="1" y="1"/>
                    </a:cxn>
                    <a:cxn ang="0">
                      <a:pos x="0" y="1"/>
                    </a:cxn>
                  </a:cxnLst>
                  <a:rect l="0" t="0" r="r" b="b"/>
                  <a:pathLst>
                    <a:path w="27" h="7">
                      <a:moveTo>
                        <a:pt x="0" y="1"/>
                      </a:moveTo>
                      <a:cubicBezTo>
                        <a:pt x="0" y="1"/>
                        <a:pt x="3" y="1"/>
                        <a:pt x="5" y="1"/>
                      </a:cubicBezTo>
                      <a:cubicBezTo>
                        <a:pt x="7" y="1"/>
                        <a:pt x="11" y="1"/>
                        <a:pt x="12" y="1"/>
                      </a:cubicBezTo>
                      <a:cubicBezTo>
                        <a:pt x="14" y="2"/>
                        <a:pt x="16" y="2"/>
                        <a:pt x="19" y="3"/>
                      </a:cubicBezTo>
                      <a:cubicBezTo>
                        <a:pt x="23" y="4"/>
                        <a:pt x="25" y="5"/>
                        <a:pt x="26" y="5"/>
                      </a:cubicBezTo>
                      <a:cubicBezTo>
                        <a:pt x="26" y="6"/>
                        <a:pt x="26" y="7"/>
                        <a:pt x="26" y="7"/>
                      </a:cubicBezTo>
                      <a:cubicBezTo>
                        <a:pt x="26" y="7"/>
                        <a:pt x="27" y="5"/>
                        <a:pt x="24" y="4"/>
                      </a:cubicBezTo>
                      <a:cubicBezTo>
                        <a:pt x="21" y="3"/>
                        <a:pt x="16" y="2"/>
                        <a:pt x="12" y="1"/>
                      </a:cubicBezTo>
                      <a:cubicBezTo>
                        <a:pt x="8" y="0"/>
                        <a:pt x="7" y="0"/>
                        <a:pt x="1" y="1"/>
                      </a:cubicBezTo>
                      <a:cubicBezTo>
                        <a:pt x="0" y="1"/>
                        <a:pt x="0" y="1"/>
                        <a:pt x="0" y="1"/>
                      </a:cubicBezTo>
                      <a:close/>
                    </a:path>
                  </a:pathLst>
                </a:custGeom>
                <a:solidFill>
                  <a:srgbClr val="D6AB96"/>
                </a:solidFill>
                <a:ln w="9525">
                  <a:noFill/>
                  <a:round/>
                  <a:headEnd/>
                  <a:tailEnd/>
                </a:ln>
              </p:spPr>
              <p:txBody>
                <a:bodyPr/>
                <a:lstStyle/>
                <a:p>
                  <a:endParaRPr lang="zh-CN" altLang="en-US" sz="1000">
                    <a:latin typeface="+mn-ea"/>
                    <a:ea typeface="+mn-ea"/>
                  </a:endParaRPr>
                </a:p>
              </p:txBody>
            </p:sp>
            <p:sp>
              <p:nvSpPr>
                <p:cNvPr id="48" name="Freeform 187"/>
                <p:cNvSpPr>
                  <a:spLocks noChangeAspect="1"/>
                </p:cNvSpPr>
                <p:nvPr/>
              </p:nvSpPr>
              <p:spPr bwMode="auto">
                <a:xfrm>
                  <a:off x="751" y="2370"/>
                  <a:ext cx="38" cy="4"/>
                </a:xfrm>
                <a:custGeom>
                  <a:avLst/>
                  <a:gdLst/>
                  <a:ahLst/>
                  <a:cxnLst>
                    <a:cxn ang="0">
                      <a:pos x="0" y="2"/>
                    </a:cxn>
                    <a:cxn ang="0">
                      <a:pos x="7" y="0"/>
                    </a:cxn>
                    <a:cxn ang="0">
                      <a:pos x="13" y="0"/>
                    </a:cxn>
                    <a:cxn ang="0">
                      <a:pos x="19" y="2"/>
                    </a:cxn>
                    <a:cxn ang="0">
                      <a:pos x="12" y="1"/>
                    </a:cxn>
                    <a:cxn ang="0">
                      <a:pos x="1" y="2"/>
                    </a:cxn>
                    <a:cxn ang="0">
                      <a:pos x="0" y="2"/>
                    </a:cxn>
                  </a:cxnLst>
                  <a:rect l="0" t="0" r="r" b="b"/>
                  <a:pathLst>
                    <a:path w="19" h="2">
                      <a:moveTo>
                        <a:pt x="0" y="2"/>
                      </a:moveTo>
                      <a:cubicBezTo>
                        <a:pt x="0" y="2"/>
                        <a:pt x="6" y="0"/>
                        <a:pt x="7" y="0"/>
                      </a:cubicBezTo>
                      <a:cubicBezTo>
                        <a:pt x="9" y="0"/>
                        <a:pt x="11" y="0"/>
                        <a:pt x="13" y="0"/>
                      </a:cubicBezTo>
                      <a:cubicBezTo>
                        <a:pt x="15" y="0"/>
                        <a:pt x="18" y="1"/>
                        <a:pt x="19" y="2"/>
                      </a:cubicBezTo>
                      <a:cubicBezTo>
                        <a:pt x="17" y="1"/>
                        <a:pt x="16" y="1"/>
                        <a:pt x="12" y="1"/>
                      </a:cubicBezTo>
                      <a:cubicBezTo>
                        <a:pt x="7" y="1"/>
                        <a:pt x="7" y="0"/>
                        <a:pt x="1" y="2"/>
                      </a:cubicBezTo>
                      <a:cubicBezTo>
                        <a:pt x="1" y="2"/>
                        <a:pt x="0" y="2"/>
                        <a:pt x="0" y="2"/>
                      </a:cubicBezTo>
                      <a:close/>
                    </a:path>
                  </a:pathLst>
                </a:custGeom>
                <a:solidFill>
                  <a:srgbClr val="D6AB96"/>
                </a:solidFill>
                <a:ln w="9525">
                  <a:noFill/>
                  <a:round/>
                  <a:headEnd/>
                  <a:tailEnd/>
                </a:ln>
              </p:spPr>
              <p:txBody>
                <a:bodyPr/>
                <a:lstStyle/>
                <a:p>
                  <a:endParaRPr lang="zh-CN" altLang="en-US" sz="1000">
                    <a:latin typeface="+mn-ea"/>
                    <a:ea typeface="+mn-ea"/>
                  </a:endParaRPr>
                </a:p>
              </p:txBody>
            </p:sp>
            <p:sp>
              <p:nvSpPr>
                <p:cNvPr id="49" name="Freeform 188"/>
                <p:cNvSpPr>
                  <a:spLocks noChangeAspect="1"/>
                </p:cNvSpPr>
                <p:nvPr/>
              </p:nvSpPr>
              <p:spPr bwMode="auto">
                <a:xfrm>
                  <a:off x="625" y="2366"/>
                  <a:ext cx="10" cy="10"/>
                </a:xfrm>
                <a:custGeom>
                  <a:avLst/>
                  <a:gdLst/>
                  <a:ahLst/>
                  <a:cxnLst>
                    <a:cxn ang="0">
                      <a:pos x="0" y="3"/>
                    </a:cxn>
                    <a:cxn ang="0">
                      <a:pos x="4" y="2"/>
                    </a:cxn>
                    <a:cxn ang="0">
                      <a:pos x="4" y="5"/>
                    </a:cxn>
                    <a:cxn ang="0">
                      <a:pos x="0" y="3"/>
                    </a:cxn>
                  </a:cxnLst>
                  <a:rect l="0" t="0" r="r" b="b"/>
                  <a:pathLst>
                    <a:path w="5" h="5">
                      <a:moveTo>
                        <a:pt x="0" y="3"/>
                      </a:moveTo>
                      <a:cubicBezTo>
                        <a:pt x="0" y="3"/>
                        <a:pt x="3" y="0"/>
                        <a:pt x="4" y="2"/>
                      </a:cubicBezTo>
                      <a:cubicBezTo>
                        <a:pt x="5" y="4"/>
                        <a:pt x="4" y="5"/>
                        <a:pt x="4" y="5"/>
                      </a:cubicBezTo>
                      <a:lnTo>
                        <a:pt x="0" y="3"/>
                      </a:lnTo>
                      <a:close/>
                    </a:path>
                  </a:pathLst>
                </a:custGeom>
                <a:solidFill>
                  <a:srgbClr val="C8BDC2"/>
                </a:solidFill>
                <a:ln w="9525">
                  <a:noFill/>
                  <a:round/>
                  <a:headEnd/>
                  <a:tailEnd/>
                </a:ln>
              </p:spPr>
              <p:txBody>
                <a:bodyPr/>
                <a:lstStyle/>
                <a:p>
                  <a:endParaRPr lang="zh-CN" altLang="en-US" sz="1000">
                    <a:latin typeface="+mn-ea"/>
                    <a:ea typeface="+mn-ea"/>
                  </a:endParaRPr>
                </a:p>
              </p:txBody>
            </p:sp>
            <p:sp>
              <p:nvSpPr>
                <p:cNvPr id="50" name="Freeform 189"/>
                <p:cNvSpPr>
                  <a:spLocks noChangeAspect="1"/>
                </p:cNvSpPr>
                <p:nvPr/>
              </p:nvSpPr>
              <p:spPr bwMode="auto">
                <a:xfrm>
                  <a:off x="571" y="2416"/>
                  <a:ext cx="36" cy="24"/>
                </a:xfrm>
                <a:custGeom>
                  <a:avLst/>
                  <a:gdLst/>
                  <a:ahLst/>
                  <a:cxnLst>
                    <a:cxn ang="0">
                      <a:pos x="10" y="0"/>
                    </a:cxn>
                    <a:cxn ang="0">
                      <a:pos x="18" y="0"/>
                    </a:cxn>
                    <a:cxn ang="0">
                      <a:pos x="12" y="5"/>
                    </a:cxn>
                    <a:cxn ang="0">
                      <a:pos x="2" y="8"/>
                    </a:cxn>
                    <a:cxn ang="0">
                      <a:pos x="10" y="0"/>
                    </a:cxn>
                  </a:cxnLst>
                  <a:rect l="0" t="0" r="r" b="b"/>
                  <a:pathLst>
                    <a:path w="18" h="12">
                      <a:moveTo>
                        <a:pt x="10" y="0"/>
                      </a:moveTo>
                      <a:cubicBezTo>
                        <a:pt x="18" y="0"/>
                        <a:pt x="18" y="0"/>
                        <a:pt x="18" y="0"/>
                      </a:cubicBezTo>
                      <a:cubicBezTo>
                        <a:pt x="18" y="0"/>
                        <a:pt x="16" y="2"/>
                        <a:pt x="12" y="5"/>
                      </a:cubicBezTo>
                      <a:cubicBezTo>
                        <a:pt x="9" y="8"/>
                        <a:pt x="0" y="12"/>
                        <a:pt x="2" y="8"/>
                      </a:cubicBezTo>
                      <a:cubicBezTo>
                        <a:pt x="4" y="4"/>
                        <a:pt x="10" y="0"/>
                        <a:pt x="10" y="0"/>
                      </a:cubicBezTo>
                      <a:close/>
                    </a:path>
                  </a:pathLst>
                </a:custGeom>
                <a:solidFill>
                  <a:srgbClr val="C8BDC2"/>
                </a:solidFill>
                <a:ln w="9525">
                  <a:noFill/>
                  <a:round/>
                  <a:headEnd/>
                  <a:tailEnd/>
                </a:ln>
              </p:spPr>
              <p:txBody>
                <a:bodyPr/>
                <a:lstStyle/>
                <a:p>
                  <a:endParaRPr lang="zh-CN" altLang="en-US" sz="1000">
                    <a:latin typeface="+mn-ea"/>
                    <a:ea typeface="+mn-ea"/>
                  </a:endParaRPr>
                </a:p>
              </p:txBody>
            </p:sp>
            <p:sp>
              <p:nvSpPr>
                <p:cNvPr id="55" name="Freeform 194"/>
                <p:cNvSpPr>
                  <a:spLocks noChangeAspect="1"/>
                </p:cNvSpPr>
                <p:nvPr/>
              </p:nvSpPr>
              <p:spPr bwMode="auto">
                <a:xfrm>
                  <a:off x="625" y="2102"/>
                  <a:ext cx="6" cy="12"/>
                </a:xfrm>
                <a:custGeom>
                  <a:avLst/>
                  <a:gdLst/>
                  <a:ahLst/>
                  <a:cxnLst>
                    <a:cxn ang="0">
                      <a:pos x="2" y="0"/>
                    </a:cxn>
                    <a:cxn ang="0">
                      <a:pos x="1" y="2"/>
                    </a:cxn>
                    <a:cxn ang="0">
                      <a:pos x="0" y="5"/>
                    </a:cxn>
                    <a:cxn ang="0">
                      <a:pos x="0" y="6"/>
                    </a:cxn>
                    <a:cxn ang="0">
                      <a:pos x="2" y="5"/>
                    </a:cxn>
                    <a:cxn ang="0">
                      <a:pos x="0" y="5"/>
                    </a:cxn>
                    <a:cxn ang="0">
                      <a:pos x="2" y="3"/>
                    </a:cxn>
                    <a:cxn ang="0">
                      <a:pos x="2" y="0"/>
                    </a:cxn>
                  </a:cxnLst>
                  <a:rect l="0" t="0" r="r" b="b"/>
                  <a:pathLst>
                    <a:path w="3" h="6">
                      <a:moveTo>
                        <a:pt x="2" y="0"/>
                      </a:moveTo>
                      <a:cubicBezTo>
                        <a:pt x="2" y="0"/>
                        <a:pt x="2" y="1"/>
                        <a:pt x="1" y="2"/>
                      </a:cubicBezTo>
                      <a:cubicBezTo>
                        <a:pt x="0" y="3"/>
                        <a:pt x="0" y="5"/>
                        <a:pt x="0" y="5"/>
                      </a:cubicBezTo>
                      <a:cubicBezTo>
                        <a:pt x="0" y="6"/>
                        <a:pt x="0" y="6"/>
                        <a:pt x="0" y="6"/>
                      </a:cubicBezTo>
                      <a:cubicBezTo>
                        <a:pt x="0" y="6"/>
                        <a:pt x="2" y="6"/>
                        <a:pt x="2" y="5"/>
                      </a:cubicBezTo>
                      <a:cubicBezTo>
                        <a:pt x="1" y="5"/>
                        <a:pt x="0" y="5"/>
                        <a:pt x="0" y="5"/>
                      </a:cubicBezTo>
                      <a:cubicBezTo>
                        <a:pt x="0" y="4"/>
                        <a:pt x="1" y="4"/>
                        <a:pt x="2" y="3"/>
                      </a:cubicBezTo>
                      <a:cubicBezTo>
                        <a:pt x="3" y="2"/>
                        <a:pt x="2" y="0"/>
                        <a:pt x="2" y="0"/>
                      </a:cubicBezTo>
                      <a:close/>
                    </a:path>
                  </a:pathLst>
                </a:custGeom>
                <a:solidFill>
                  <a:srgbClr val="572E40"/>
                </a:solidFill>
                <a:ln w="9525">
                  <a:noFill/>
                  <a:round/>
                  <a:headEnd/>
                  <a:tailEnd/>
                </a:ln>
              </p:spPr>
              <p:txBody>
                <a:bodyPr/>
                <a:lstStyle/>
                <a:p>
                  <a:endParaRPr lang="zh-CN" altLang="en-US" sz="1000">
                    <a:latin typeface="+mn-ea"/>
                    <a:ea typeface="+mn-ea"/>
                  </a:endParaRPr>
                </a:p>
              </p:txBody>
            </p:sp>
            <p:sp>
              <p:nvSpPr>
                <p:cNvPr id="58" name="Freeform 197"/>
                <p:cNvSpPr>
                  <a:spLocks noChangeAspect="1"/>
                </p:cNvSpPr>
                <p:nvPr/>
              </p:nvSpPr>
              <p:spPr bwMode="auto">
                <a:xfrm>
                  <a:off x="609" y="2148"/>
                  <a:ext cx="10" cy="4"/>
                </a:xfrm>
                <a:custGeom>
                  <a:avLst/>
                  <a:gdLst/>
                  <a:ahLst/>
                  <a:cxnLst>
                    <a:cxn ang="0">
                      <a:pos x="5" y="0"/>
                    </a:cxn>
                    <a:cxn ang="0">
                      <a:pos x="5" y="1"/>
                    </a:cxn>
                    <a:cxn ang="0">
                      <a:pos x="4" y="2"/>
                    </a:cxn>
                    <a:cxn ang="0">
                      <a:pos x="1" y="1"/>
                    </a:cxn>
                    <a:cxn ang="0">
                      <a:pos x="0" y="1"/>
                    </a:cxn>
                    <a:cxn ang="0">
                      <a:pos x="1" y="0"/>
                    </a:cxn>
                    <a:cxn ang="0">
                      <a:pos x="5" y="0"/>
                    </a:cxn>
                  </a:cxnLst>
                  <a:rect l="0" t="0" r="r" b="b"/>
                  <a:pathLst>
                    <a:path w="5" h="2">
                      <a:moveTo>
                        <a:pt x="5" y="0"/>
                      </a:moveTo>
                      <a:cubicBezTo>
                        <a:pt x="5" y="0"/>
                        <a:pt x="5" y="1"/>
                        <a:pt x="5" y="1"/>
                      </a:cubicBezTo>
                      <a:cubicBezTo>
                        <a:pt x="5" y="1"/>
                        <a:pt x="5" y="2"/>
                        <a:pt x="4" y="2"/>
                      </a:cubicBezTo>
                      <a:cubicBezTo>
                        <a:pt x="3" y="2"/>
                        <a:pt x="2" y="2"/>
                        <a:pt x="1" y="1"/>
                      </a:cubicBezTo>
                      <a:cubicBezTo>
                        <a:pt x="1" y="1"/>
                        <a:pt x="0" y="1"/>
                        <a:pt x="0" y="1"/>
                      </a:cubicBezTo>
                      <a:cubicBezTo>
                        <a:pt x="0" y="0"/>
                        <a:pt x="0" y="0"/>
                        <a:pt x="1" y="0"/>
                      </a:cubicBezTo>
                      <a:cubicBezTo>
                        <a:pt x="2" y="0"/>
                        <a:pt x="5" y="0"/>
                        <a:pt x="5" y="0"/>
                      </a:cubicBezTo>
                      <a:close/>
                    </a:path>
                  </a:pathLst>
                </a:custGeom>
                <a:solidFill>
                  <a:srgbClr val="F8C6AC"/>
                </a:solidFill>
                <a:ln w="9525">
                  <a:noFill/>
                  <a:round/>
                  <a:headEnd/>
                  <a:tailEnd/>
                </a:ln>
              </p:spPr>
              <p:txBody>
                <a:bodyPr/>
                <a:lstStyle/>
                <a:p>
                  <a:endParaRPr lang="zh-CN" altLang="en-US" sz="1000">
                    <a:latin typeface="+mn-ea"/>
                    <a:ea typeface="+mn-ea"/>
                  </a:endParaRPr>
                </a:p>
              </p:txBody>
            </p:sp>
            <p:sp>
              <p:nvSpPr>
                <p:cNvPr id="59" name="Freeform 198"/>
                <p:cNvSpPr>
                  <a:spLocks noChangeAspect="1"/>
                </p:cNvSpPr>
                <p:nvPr/>
              </p:nvSpPr>
              <p:spPr bwMode="auto">
                <a:xfrm>
                  <a:off x="613" y="2128"/>
                  <a:ext cx="8" cy="10"/>
                </a:xfrm>
                <a:custGeom>
                  <a:avLst/>
                  <a:gdLst/>
                  <a:ahLst/>
                  <a:cxnLst>
                    <a:cxn ang="0">
                      <a:pos x="0" y="3"/>
                    </a:cxn>
                    <a:cxn ang="0">
                      <a:pos x="4" y="5"/>
                    </a:cxn>
                    <a:cxn ang="0">
                      <a:pos x="1" y="3"/>
                    </a:cxn>
                    <a:cxn ang="0">
                      <a:pos x="3" y="0"/>
                    </a:cxn>
                    <a:cxn ang="0">
                      <a:pos x="0" y="3"/>
                    </a:cxn>
                  </a:cxnLst>
                  <a:rect l="0" t="0" r="r" b="b"/>
                  <a:pathLst>
                    <a:path w="4" h="5">
                      <a:moveTo>
                        <a:pt x="0" y="3"/>
                      </a:moveTo>
                      <a:cubicBezTo>
                        <a:pt x="1" y="5"/>
                        <a:pt x="4" y="5"/>
                        <a:pt x="4" y="5"/>
                      </a:cubicBezTo>
                      <a:cubicBezTo>
                        <a:pt x="3" y="5"/>
                        <a:pt x="2" y="4"/>
                        <a:pt x="1" y="3"/>
                      </a:cubicBezTo>
                      <a:cubicBezTo>
                        <a:pt x="1" y="2"/>
                        <a:pt x="2" y="0"/>
                        <a:pt x="3" y="0"/>
                      </a:cubicBezTo>
                      <a:cubicBezTo>
                        <a:pt x="2" y="0"/>
                        <a:pt x="0" y="2"/>
                        <a:pt x="0" y="3"/>
                      </a:cubicBezTo>
                      <a:close/>
                    </a:path>
                  </a:pathLst>
                </a:custGeom>
                <a:solidFill>
                  <a:srgbClr val="F29A75"/>
                </a:solidFill>
                <a:ln w="9525">
                  <a:noFill/>
                  <a:round/>
                  <a:headEnd/>
                  <a:tailEnd/>
                </a:ln>
              </p:spPr>
              <p:txBody>
                <a:bodyPr/>
                <a:lstStyle/>
                <a:p>
                  <a:endParaRPr lang="zh-CN" altLang="en-US" sz="1000">
                    <a:latin typeface="+mn-ea"/>
                    <a:ea typeface="+mn-ea"/>
                  </a:endParaRPr>
                </a:p>
              </p:txBody>
            </p:sp>
            <p:sp>
              <p:nvSpPr>
                <p:cNvPr id="60" name="Freeform 199"/>
                <p:cNvSpPr>
                  <a:spLocks noChangeAspect="1"/>
                </p:cNvSpPr>
                <p:nvPr/>
              </p:nvSpPr>
              <p:spPr bwMode="auto">
                <a:xfrm>
                  <a:off x="619" y="2134"/>
                  <a:ext cx="10" cy="4"/>
                </a:xfrm>
                <a:custGeom>
                  <a:avLst/>
                  <a:gdLst/>
                  <a:ahLst/>
                  <a:cxnLst>
                    <a:cxn ang="0">
                      <a:pos x="0" y="1"/>
                    </a:cxn>
                    <a:cxn ang="0">
                      <a:pos x="3" y="0"/>
                    </a:cxn>
                    <a:cxn ang="0">
                      <a:pos x="5" y="1"/>
                    </a:cxn>
                    <a:cxn ang="0">
                      <a:pos x="3" y="1"/>
                    </a:cxn>
                    <a:cxn ang="0">
                      <a:pos x="0" y="1"/>
                    </a:cxn>
                  </a:cxnLst>
                  <a:rect l="0" t="0" r="r" b="b"/>
                  <a:pathLst>
                    <a:path w="5" h="2">
                      <a:moveTo>
                        <a:pt x="0" y="1"/>
                      </a:moveTo>
                      <a:cubicBezTo>
                        <a:pt x="0" y="1"/>
                        <a:pt x="1" y="0"/>
                        <a:pt x="3" y="0"/>
                      </a:cubicBezTo>
                      <a:cubicBezTo>
                        <a:pt x="5" y="0"/>
                        <a:pt x="5" y="1"/>
                        <a:pt x="5" y="1"/>
                      </a:cubicBezTo>
                      <a:cubicBezTo>
                        <a:pt x="5" y="1"/>
                        <a:pt x="4" y="1"/>
                        <a:pt x="3" y="1"/>
                      </a:cubicBezTo>
                      <a:cubicBezTo>
                        <a:pt x="2" y="2"/>
                        <a:pt x="1" y="1"/>
                        <a:pt x="0" y="1"/>
                      </a:cubicBezTo>
                      <a:close/>
                    </a:path>
                  </a:pathLst>
                </a:custGeom>
                <a:solidFill>
                  <a:srgbClr val="F29A75"/>
                </a:solidFill>
                <a:ln w="9525">
                  <a:noFill/>
                  <a:round/>
                  <a:headEnd/>
                  <a:tailEnd/>
                </a:ln>
              </p:spPr>
              <p:txBody>
                <a:bodyPr/>
                <a:lstStyle/>
                <a:p>
                  <a:endParaRPr lang="zh-CN" altLang="en-US" sz="1000">
                    <a:latin typeface="+mn-ea"/>
                    <a:ea typeface="+mn-ea"/>
                  </a:endParaRPr>
                </a:p>
              </p:txBody>
            </p:sp>
            <p:sp>
              <p:nvSpPr>
                <p:cNvPr id="67" name="Oval 206"/>
                <p:cNvSpPr>
                  <a:spLocks noChangeAspect="1" noChangeArrowheads="1"/>
                </p:cNvSpPr>
                <p:nvPr/>
              </p:nvSpPr>
              <p:spPr bwMode="auto">
                <a:xfrm>
                  <a:off x="611" y="2110"/>
                  <a:ext cx="2" cy="4"/>
                </a:xfrm>
                <a:prstGeom prst="ellipse">
                  <a:avLst/>
                </a:prstGeom>
                <a:solidFill>
                  <a:srgbClr val="F19DC2"/>
                </a:solidFill>
                <a:ln w="9525">
                  <a:noFill/>
                  <a:round/>
                  <a:headEnd/>
                  <a:tailEnd/>
                </a:ln>
              </p:spPr>
              <p:txBody>
                <a:bodyPr/>
                <a:lstStyle/>
                <a:p>
                  <a:endParaRPr lang="zh-CN" altLang="en-US" sz="1000">
                    <a:latin typeface="+mn-ea"/>
                    <a:ea typeface="+mn-ea"/>
                  </a:endParaRPr>
                </a:p>
              </p:txBody>
            </p:sp>
          </p:grpSp>
          <p:sp>
            <p:nvSpPr>
              <p:cNvPr id="20" name="Text Box 531"/>
              <p:cNvSpPr txBox="1">
                <a:spLocks noChangeArrowheads="1"/>
              </p:cNvSpPr>
              <p:nvPr/>
            </p:nvSpPr>
            <p:spPr bwMode="auto">
              <a:xfrm>
                <a:off x="1066800" y="2389149"/>
                <a:ext cx="1261340" cy="192847"/>
              </a:xfrm>
              <a:prstGeom prst="rect">
                <a:avLst/>
              </a:prstGeom>
              <a:noFill/>
              <a:ln w="9525">
                <a:noFill/>
                <a:miter lim="800000"/>
                <a:headEnd/>
                <a:tailEnd/>
              </a:ln>
            </p:spPr>
            <p:txBody>
              <a:bodyPr wrap="square" lIns="91431" tIns="45716" rIns="91431" bIns="45716">
                <a:spAutoFit/>
              </a:bodyPr>
              <a:lstStyle/>
              <a:p>
                <a:pPr algn="l">
                  <a:spcBef>
                    <a:spcPct val="50000"/>
                  </a:spcBef>
                </a:pPr>
                <a:r>
                  <a:rPr lang="zh-CN" altLang="en-US" sz="1400" b="1" dirty="0" smtClean="0">
                    <a:solidFill>
                      <a:srgbClr val="C00000"/>
                    </a:solidFill>
                    <a:latin typeface="+mn-ea"/>
                    <a:ea typeface="+mn-ea"/>
                  </a:rPr>
                  <a:t>系统管理员</a:t>
                </a:r>
                <a:endParaRPr lang="zh-CN" altLang="en-US" sz="1400" b="1" dirty="0">
                  <a:solidFill>
                    <a:srgbClr val="C00000"/>
                  </a:solidFill>
                  <a:latin typeface="+mn-ea"/>
                  <a:ea typeface="+mn-ea"/>
                </a:endParaRPr>
              </a:p>
            </p:txBody>
          </p:sp>
        </p:grpSp>
        <p:sp>
          <p:nvSpPr>
            <p:cNvPr id="8" name="Rectangle 5"/>
            <p:cNvSpPr>
              <a:spLocks noChangeArrowheads="1"/>
            </p:cNvSpPr>
            <p:nvPr/>
          </p:nvSpPr>
          <p:spPr bwMode="auto">
            <a:xfrm>
              <a:off x="2998327" y="2764229"/>
              <a:ext cx="1050505" cy="1453362"/>
            </a:xfrm>
            <a:prstGeom prst="rect">
              <a:avLst/>
            </a:prstGeom>
            <a:solidFill>
              <a:srgbClr val="FFC000"/>
            </a:solidFill>
            <a:ln>
              <a:noFill/>
            </a:ln>
            <a:effectLst/>
          </p:spPr>
          <p:txBody>
            <a:bodyPr spcFirstLastPara="0" vert="horz" wrap="square" lIns="8569" tIns="8569" rIns="8569" bIns="8569" numCol="1" spcCol="951" rtlCol="0" anchor="ctr" anchorCtr="0">
              <a:noAutofit/>
            </a:bodyPr>
            <a:lstStyle/>
            <a:p>
              <a:pPr lvl="0" algn="ctr" defTabSz="599830" fontAlgn="auto">
                <a:lnSpc>
                  <a:spcPct val="90000"/>
                </a:lnSpc>
                <a:spcBef>
                  <a:spcPts val="0"/>
                </a:spcBef>
                <a:spcAft>
                  <a:spcPct val="35000"/>
                </a:spcAft>
              </a:pPr>
              <a:r>
                <a:rPr lang="zh-CN" altLang="en-US" sz="1800" b="1" kern="0" dirty="0" smtClean="0">
                  <a:solidFill>
                    <a:srgbClr val="C00000"/>
                  </a:solidFill>
                  <a:latin typeface="+mn-ea"/>
                  <a:ea typeface="+mn-ea"/>
                </a:rPr>
                <a:t>安全管理</a:t>
              </a:r>
              <a:endParaRPr lang="en-US" altLang="zh-CN" sz="1800" b="1" kern="0" dirty="0" smtClean="0">
                <a:solidFill>
                  <a:srgbClr val="C00000"/>
                </a:solidFill>
                <a:latin typeface="+mn-ea"/>
                <a:ea typeface="+mn-ea"/>
              </a:endParaRPr>
            </a:p>
            <a:p>
              <a:pPr algn="ctr" defTabSz="599830" fontAlgn="auto">
                <a:lnSpc>
                  <a:spcPct val="90000"/>
                </a:lnSpc>
                <a:spcBef>
                  <a:spcPts val="0"/>
                </a:spcBef>
                <a:spcAft>
                  <a:spcPct val="35000"/>
                </a:spcAft>
                <a:defRPr/>
              </a:pPr>
              <a:r>
                <a:rPr lang="zh-CN" altLang="en-US" sz="1400" kern="0" dirty="0" smtClean="0">
                  <a:latin typeface="+mn-ea"/>
                  <a:ea typeface="+mn-ea"/>
                </a:rPr>
                <a:t>用户审批</a:t>
              </a:r>
              <a:endParaRPr lang="en-US" altLang="zh-CN" sz="1400" kern="0" dirty="0" smtClean="0">
                <a:latin typeface="+mn-ea"/>
                <a:ea typeface="+mn-ea"/>
              </a:endParaRPr>
            </a:p>
            <a:p>
              <a:pPr algn="ctr" defTabSz="599830" fontAlgn="auto">
                <a:lnSpc>
                  <a:spcPct val="90000"/>
                </a:lnSpc>
                <a:spcBef>
                  <a:spcPts val="0"/>
                </a:spcBef>
                <a:spcAft>
                  <a:spcPct val="35000"/>
                </a:spcAft>
                <a:defRPr/>
              </a:pPr>
              <a:r>
                <a:rPr lang="zh-CN" altLang="en-US" sz="1400" kern="0" dirty="0" smtClean="0">
                  <a:latin typeface="+mn-ea"/>
                  <a:ea typeface="+mn-ea"/>
                </a:rPr>
                <a:t>权限管理</a:t>
              </a:r>
              <a:endParaRPr lang="en-US" altLang="zh-CN" sz="1400" kern="0" dirty="0" smtClean="0">
                <a:latin typeface="+mn-ea"/>
                <a:ea typeface="+mn-ea"/>
              </a:endParaRPr>
            </a:p>
            <a:p>
              <a:pPr algn="ctr" defTabSz="599830" fontAlgn="auto">
                <a:lnSpc>
                  <a:spcPct val="90000"/>
                </a:lnSpc>
                <a:spcBef>
                  <a:spcPts val="0"/>
                </a:spcBef>
                <a:spcAft>
                  <a:spcPct val="35000"/>
                </a:spcAft>
                <a:defRPr/>
              </a:pPr>
              <a:r>
                <a:rPr lang="zh-CN" altLang="en-US" sz="1400" kern="0" dirty="0" smtClean="0">
                  <a:latin typeface="+mn-ea"/>
                  <a:ea typeface="+mn-ea"/>
                </a:rPr>
                <a:t>安全策略管理</a:t>
              </a:r>
              <a:endParaRPr lang="en-US" altLang="zh-CN" sz="1200" kern="0" dirty="0" smtClean="0">
                <a:latin typeface="+mn-ea"/>
                <a:ea typeface="+mn-ea"/>
              </a:endParaRPr>
            </a:p>
            <a:p>
              <a:pPr algn="ctr" defTabSz="599830" fontAlgn="auto">
                <a:lnSpc>
                  <a:spcPct val="90000"/>
                </a:lnSpc>
                <a:spcBef>
                  <a:spcPts val="0"/>
                </a:spcBef>
                <a:spcAft>
                  <a:spcPct val="35000"/>
                </a:spcAft>
                <a:defRPr/>
              </a:pPr>
              <a:r>
                <a:rPr lang="en-US" altLang="zh-CN" sz="1200" kern="0" dirty="0" smtClean="0">
                  <a:latin typeface="+mn-ea"/>
                  <a:ea typeface="+mn-ea"/>
                </a:rPr>
                <a:t>...</a:t>
              </a:r>
              <a:endParaRPr lang="zh-CN" altLang="en-US" sz="1200" kern="0" dirty="0" smtClean="0">
                <a:latin typeface="+mn-ea"/>
                <a:ea typeface="+mn-ea"/>
              </a:endParaRPr>
            </a:p>
          </p:txBody>
        </p:sp>
        <p:sp>
          <p:nvSpPr>
            <p:cNvPr id="9" name="Rectangle 5"/>
            <p:cNvSpPr>
              <a:spLocks noChangeArrowheads="1"/>
            </p:cNvSpPr>
            <p:nvPr/>
          </p:nvSpPr>
          <p:spPr bwMode="auto">
            <a:xfrm>
              <a:off x="2125064" y="2829423"/>
              <a:ext cx="896838" cy="1388168"/>
            </a:xfrm>
            <a:prstGeom prst="rect">
              <a:avLst/>
            </a:prstGeom>
            <a:solidFill>
              <a:srgbClr val="92D050"/>
            </a:solidFill>
            <a:ln>
              <a:noFill/>
            </a:ln>
            <a:effectLst/>
          </p:spPr>
          <p:txBody>
            <a:bodyPr spcFirstLastPara="0" vert="horz" wrap="square" lIns="8569" tIns="8569" rIns="8569" bIns="8569" numCol="1" spcCol="951" rtlCol="0" anchor="ctr" anchorCtr="0">
              <a:noAutofit/>
            </a:bodyPr>
            <a:lstStyle/>
            <a:p>
              <a:pPr algn="ctr" defTabSz="599830" fontAlgn="auto">
                <a:lnSpc>
                  <a:spcPct val="90000"/>
                </a:lnSpc>
                <a:spcBef>
                  <a:spcPts val="0"/>
                </a:spcBef>
                <a:spcAft>
                  <a:spcPct val="35000"/>
                </a:spcAft>
              </a:pPr>
              <a:r>
                <a:rPr lang="zh-CN" altLang="en-US" sz="1800" b="1" kern="0" dirty="0" smtClean="0">
                  <a:solidFill>
                    <a:srgbClr val="C00000"/>
                  </a:solidFill>
                  <a:latin typeface="+mn-ea"/>
                  <a:ea typeface="+mn-ea"/>
                </a:rPr>
                <a:t>系统管理</a:t>
              </a:r>
              <a:endParaRPr lang="en-US" altLang="zh-CN" sz="1800" b="1" kern="0" dirty="0" smtClean="0">
                <a:solidFill>
                  <a:srgbClr val="C00000"/>
                </a:solidFill>
                <a:latin typeface="+mn-ea"/>
                <a:ea typeface="+mn-ea"/>
              </a:endParaRPr>
            </a:p>
            <a:p>
              <a:pPr algn="ctr" defTabSz="599830" fontAlgn="auto">
                <a:lnSpc>
                  <a:spcPct val="90000"/>
                </a:lnSpc>
                <a:spcBef>
                  <a:spcPts val="0"/>
                </a:spcBef>
                <a:spcAft>
                  <a:spcPct val="35000"/>
                </a:spcAft>
              </a:pPr>
              <a:r>
                <a:rPr lang="zh-CN" altLang="en-US" sz="1400" kern="0" dirty="0" smtClean="0">
                  <a:latin typeface="+mn-ea"/>
                  <a:ea typeface="+mn-ea"/>
                </a:rPr>
                <a:t>用户创建</a:t>
              </a:r>
              <a:endParaRPr lang="en-US" altLang="zh-CN" sz="1400" kern="0" dirty="0" smtClean="0">
                <a:latin typeface="+mn-ea"/>
                <a:ea typeface="+mn-ea"/>
              </a:endParaRPr>
            </a:p>
            <a:p>
              <a:pPr algn="ctr" defTabSz="599830" fontAlgn="auto">
                <a:lnSpc>
                  <a:spcPct val="90000"/>
                </a:lnSpc>
                <a:spcBef>
                  <a:spcPts val="0"/>
                </a:spcBef>
                <a:spcAft>
                  <a:spcPct val="35000"/>
                </a:spcAft>
              </a:pPr>
              <a:r>
                <a:rPr lang="zh-CN" altLang="en-US" sz="1400" kern="0" dirty="0" smtClean="0">
                  <a:latin typeface="+mn-ea"/>
                  <a:ea typeface="+mn-ea"/>
                </a:rPr>
                <a:t>虚拟机管理</a:t>
              </a:r>
              <a:endParaRPr lang="en-US" altLang="zh-CN" sz="1400" kern="0" dirty="0" smtClean="0">
                <a:latin typeface="+mn-ea"/>
                <a:ea typeface="+mn-ea"/>
              </a:endParaRPr>
            </a:p>
            <a:p>
              <a:pPr algn="ctr" defTabSz="599830" fontAlgn="auto">
                <a:lnSpc>
                  <a:spcPct val="90000"/>
                </a:lnSpc>
                <a:spcBef>
                  <a:spcPts val="0"/>
                </a:spcBef>
                <a:spcAft>
                  <a:spcPct val="35000"/>
                </a:spcAft>
              </a:pPr>
              <a:r>
                <a:rPr lang="zh-CN" altLang="en-US" sz="1400" kern="0" dirty="0" smtClean="0">
                  <a:latin typeface="+mn-ea"/>
                  <a:ea typeface="+mn-ea"/>
                </a:rPr>
                <a:t>存储管理</a:t>
              </a:r>
              <a:endParaRPr lang="en-US" altLang="zh-CN" sz="1400" kern="0" dirty="0" smtClean="0">
                <a:latin typeface="+mn-ea"/>
                <a:ea typeface="+mn-ea"/>
              </a:endParaRPr>
            </a:p>
            <a:p>
              <a:pPr algn="ctr" defTabSz="599830" fontAlgn="auto">
                <a:lnSpc>
                  <a:spcPct val="90000"/>
                </a:lnSpc>
                <a:spcBef>
                  <a:spcPts val="0"/>
                </a:spcBef>
                <a:spcAft>
                  <a:spcPct val="35000"/>
                </a:spcAft>
              </a:pPr>
              <a:r>
                <a:rPr lang="zh-CN" altLang="en-US" sz="1400" kern="0" dirty="0" smtClean="0">
                  <a:latin typeface="+mn-ea"/>
                  <a:ea typeface="+mn-ea"/>
                </a:rPr>
                <a:t>网络管理</a:t>
              </a:r>
              <a:endParaRPr lang="en-US" altLang="zh-CN" sz="1400" kern="0" dirty="0" smtClean="0">
                <a:latin typeface="+mn-ea"/>
                <a:ea typeface="+mn-ea"/>
              </a:endParaRPr>
            </a:p>
            <a:p>
              <a:pPr algn="ctr" defTabSz="599830" fontAlgn="auto">
                <a:lnSpc>
                  <a:spcPct val="90000"/>
                </a:lnSpc>
                <a:spcBef>
                  <a:spcPts val="0"/>
                </a:spcBef>
                <a:spcAft>
                  <a:spcPct val="35000"/>
                </a:spcAft>
              </a:pPr>
              <a:r>
                <a:rPr lang="en-US" altLang="zh-CN" sz="1400" kern="0" dirty="0" smtClean="0">
                  <a:solidFill>
                    <a:srgbClr val="000000">
                      <a:lumMod val="65000"/>
                      <a:lumOff val="35000"/>
                    </a:srgbClr>
                  </a:solidFill>
                  <a:latin typeface="+mn-ea"/>
                  <a:ea typeface="+mn-ea"/>
                </a:rPr>
                <a:t>...</a:t>
              </a:r>
              <a:endParaRPr lang="zh-CN" altLang="en-US" sz="1400" kern="0" dirty="0" smtClean="0">
                <a:solidFill>
                  <a:srgbClr val="000000">
                    <a:lumMod val="65000"/>
                    <a:lumOff val="35000"/>
                  </a:srgbClr>
                </a:solidFill>
                <a:latin typeface="+mn-ea"/>
                <a:ea typeface="+mn-ea"/>
              </a:endParaRPr>
            </a:p>
          </p:txBody>
        </p:sp>
        <p:sp>
          <p:nvSpPr>
            <p:cNvPr id="11" name="Text Box 531"/>
            <p:cNvSpPr txBox="1">
              <a:spLocks noChangeArrowheads="1"/>
            </p:cNvSpPr>
            <p:nvPr/>
          </p:nvSpPr>
          <p:spPr bwMode="auto">
            <a:xfrm>
              <a:off x="607379" y="2697886"/>
              <a:ext cx="943290" cy="211178"/>
            </a:xfrm>
            <a:prstGeom prst="rect">
              <a:avLst/>
            </a:prstGeom>
            <a:noFill/>
            <a:ln w="9525">
              <a:noFill/>
              <a:miter lim="800000"/>
              <a:headEnd/>
              <a:tailEnd/>
            </a:ln>
          </p:spPr>
          <p:txBody>
            <a:bodyPr wrap="square" lIns="91431" tIns="45716" rIns="91431" bIns="45716">
              <a:spAutoFit/>
            </a:bodyPr>
            <a:lstStyle/>
            <a:p>
              <a:pPr algn="l">
                <a:spcBef>
                  <a:spcPct val="50000"/>
                </a:spcBef>
              </a:pPr>
              <a:r>
                <a:rPr lang="zh-CN" altLang="en-US" sz="1400" dirty="0" smtClean="0">
                  <a:latin typeface="+mn-ea"/>
                  <a:ea typeface="+mn-ea"/>
                </a:rPr>
                <a:t>超级管理员</a:t>
              </a:r>
              <a:endParaRPr lang="zh-CN" altLang="en-US" sz="1400" dirty="0">
                <a:latin typeface="+mn-ea"/>
                <a:ea typeface="+mn-ea"/>
              </a:endParaRPr>
            </a:p>
          </p:txBody>
        </p:sp>
        <p:sp>
          <p:nvSpPr>
            <p:cNvPr id="15" name="左大括号 14"/>
            <p:cNvSpPr/>
            <p:nvPr/>
          </p:nvSpPr>
          <p:spPr bwMode="auto">
            <a:xfrm>
              <a:off x="1936864" y="2348849"/>
              <a:ext cx="145326" cy="1136908"/>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1713" rtl="0" eaLnBrk="1" fontAlgn="base" latinLnBrk="0" hangingPunct="1">
                <a:lnSpc>
                  <a:spcPct val="100000"/>
                </a:lnSpc>
                <a:spcBef>
                  <a:spcPct val="0"/>
                </a:spcBef>
                <a:spcAft>
                  <a:spcPct val="0"/>
                </a:spcAft>
                <a:buClrTx/>
                <a:buSzTx/>
                <a:buFontTx/>
                <a:buNone/>
                <a:tabLst/>
              </a:pPr>
              <a:endParaRPr kumimoji="0" lang="zh-CN" altLang="en-US" sz="4800" b="0" i="0" u="none" strike="noStrike" cap="none" normalizeH="0" baseline="0" smtClean="0">
                <a:ln>
                  <a:noFill/>
                </a:ln>
                <a:solidFill>
                  <a:schemeClr val="tx1"/>
                </a:solidFill>
                <a:effectLst/>
                <a:latin typeface="+mn-ea"/>
                <a:ea typeface="+mn-ea"/>
              </a:endParaRPr>
            </a:p>
          </p:txBody>
        </p:sp>
        <p:pic>
          <p:nvPicPr>
            <p:cNvPr id="17" name="Picture 19"/>
            <p:cNvPicPr>
              <a:picLocks noChangeAspect="1" noChangeArrowheads="1"/>
            </p:cNvPicPr>
            <p:nvPr/>
          </p:nvPicPr>
          <p:blipFill>
            <a:blip r:embed="rId3" cstate="print"/>
            <a:srcRect/>
            <a:stretch>
              <a:fillRect/>
            </a:stretch>
          </p:blipFill>
          <p:spPr bwMode="auto">
            <a:xfrm>
              <a:off x="1528954" y="2494367"/>
              <a:ext cx="270016" cy="217160"/>
            </a:xfrm>
            <a:prstGeom prst="rect">
              <a:avLst/>
            </a:prstGeom>
            <a:noFill/>
            <a:ln w="9525" algn="ctr">
              <a:noFill/>
              <a:miter lim="800000"/>
              <a:headEnd/>
              <a:tailEnd/>
            </a:ln>
          </p:spPr>
        </p:pic>
        <p:sp>
          <p:nvSpPr>
            <p:cNvPr id="18" name="Rectangle 5"/>
            <p:cNvSpPr>
              <a:spLocks noChangeArrowheads="1"/>
            </p:cNvSpPr>
            <p:nvPr/>
          </p:nvSpPr>
          <p:spPr bwMode="auto">
            <a:xfrm>
              <a:off x="2125213" y="2023095"/>
              <a:ext cx="1923619" cy="828166"/>
            </a:xfrm>
            <a:prstGeom prst="rect">
              <a:avLst/>
            </a:prstGeom>
            <a:solidFill>
              <a:srgbClr val="00B0F0"/>
            </a:solidFill>
            <a:ln>
              <a:noFill/>
            </a:ln>
            <a:effectLst/>
          </p:spPr>
          <p:txBody>
            <a:bodyPr spcFirstLastPara="0" vert="horz" wrap="square" lIns="8569" tIns="8569" rIns="8569" bIns="8569" numCol="1" spcCol="951" rtlCol="0" anchor="ctr" anchorCtr="0">
              <a:noAutofit/>
            </a:bodyPr>
            <a:lstStyle/>
            <a:p>
              <a:pPr algn="ctr" defTabSz="599830" fontAlgn="auto">
                <a:lnSpc>
                  <a:spcPct val="90000"/>
                </a:lnSpc>
                <a:spcBef>
                  <a:spcPts val="0"/>
                </a:spcBef>
                <a:spcAft>
                  <a:spcPct val="35000"/>
                </a:spcAft>
              </a:pPr>
              <a:r>
                <a:rPr lang="zh-CN" altLang="en-US" sz="1600" b="1" kern="0" dirty="0" smtClean="0">
                  <a:solidFill>
                    <a:srgbClr val="C00000"/>
                  </a:solidFill>
                  <a:latin typeface="+mn-ea"/>
                  <a:ea typeface="+mn-ea"/>
                </a:rPr>
                <a:t>日志审计</a:t>
              </a:r>
              <a:endParaRPr lang="en-US" altLang="zh-CN" sz="1600" b="1" kern="0" dirty="0" smtClean="0">
                <a:solidFill>
                  <a:srgbClr val="C00000"/>
                </a:solidFill>
                <a:latin typeface="+mn-ea"/>
                <a:ea typeface="+mn-ea"/>
              </a:endParaRPr>
            </a:p>
            <a:p>
              <a:pPr algn="ctr" defTabSz="599830" fontAlgn="auto">
                <a:lnSpc>
                  <a:spcPct val="90000"/>
                </a:lnSpc>
                <a:spcBef>
                  <a:spcPts val="0"/>
                </a:spcBef>
                <a:spcAft>
                  <a:spcPct val="35000"/>
                </a:spcAft>
              </a:pPr>
              <a:r>
                <a:rPr lang="zh-CN" altLang="en-US" sz="1400" kern="0" dirty="0" smtClean="0">
                  <a:latin typeface="+mn-ea"/>
                  <a:ea typeface="+mn-ea"/>
                </a:rPr>
                <a:t>日志查看</a:t>
              </a:r>
              <a:endParaRPr lang="en-US" altLang="zh-CN" sz="1400" kern="0" dirty="0" smtClean="0">
                <a:latin typeface="+mn-ea"/>
                <a:ea typeface="+mn-ea"/>
              </a:endParaRPr>
            </a:p>
            <a:p>
              <a:pPr algn="ctr" defTabSz="599830" fontAlgn="auto">
                <a:lnSpc>
                  <a:spcPct val="90000"/>
                </a:lnSpc>
                <a:spcBef>
                  <a:spcPts val="0"/>
                </a:spcBef>
                <a:spcAft>
                  <a:spcPct val="35000"/>
                </a:spcAft>
              </a:pPr>
              <a:r>
                <a:rPr lang="zh-CN" altLang="en-US" sz="1400" kern="0" dirty="0" smtClean="0">
                  <a:latin typeface="+mn-ea"/>
                  <a:ea typeface="+mn-ea"/>
                </a:rPr>
                <a:t>日志导出</a:t>
              </a:r>
            </a:p>
          </p:txBody>
        </p:sp>
      </p:grpSp>
      <p:grpSp>
        <p:nvGrpSpPr>
          <p:cNvPr id="75" name="组合 127"/>
          <p:cNvGrpSpPr/>
          <p:nvPr/>
        </p:nvGrpSpPr>
        <p:grpSpPr>
          <a:xfrm>
            <a:off x="6387653" y="2599133"/>
            <a:ext cx="598992" cy="442734"/>
            <a:chOff x="-395354" y="3192471"/>
            <a:chExt cx="146049" cy="107950"/>
          </a:xfrm>
        </p:grpSpPr>
        <p:sp>
          <p:nvSpPr>
            <p:cNvPr id="76"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8" name="组合 127"/>
          <p:cNvGrpSpPr/>
          <p:nvPr/>
        </p:nvGrpSpPr>
        <p:grpSpPr>
          <a:xfrm>
            <a:off x="6486530" y="4392947"/>
            <a:ext cx="598992" cy="442734"/>
            <a:chOff x="-395354" y="3192471"/>
            <a:chExt cx="146049" cy="107950"/>
          </a:xfrm>
        </p:grpSpPr>
        <p:sp>
          <p:nvSpPr>
            <p:cNvPr id="79"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1" name="组合 127"/>
          <p:cNvGrpSpPr/>
          <p:nvPr/>
        </p:nvGrpSpPr>
        <p:grpSpPr>
          <a:xfrm>
            <a:off x="10673707" y="2514968"/>
            <a:ext cx="598992" cy="442734"/>
            <a:chOff x="-395354" y="3192471"/>
            <a:chExt cx="146049" cy="107950"/>
          </a:xfrm>
        </p:grpSpPr>
        <p:sp>
          <p:nvSpPr>
            <p:cNvPr id="82"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127"/>
          <p:cNvGrpSpPr/>
          <p:nvPr/>
        </p:nvGrpSpPr>
        <p:grpSpPr>
          <a:xfrm>
            <a:off x="10722502" y="4421470"/>
            <a:ext cx="598992" cy="442734"/>
            <a:chOff x="-395354" y="3192471"/>
            <a:chExt cx="146049" cy="107950"/>
          </a:xfrm>
        </p:grpSpPr>
        <p:sp>
          <p:nvSpPr>
            <p:cNvPr id="85"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no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7" name="右箭头 86"/>
          <p:cNvSpPr/>
          <p:nvPr/>
        </p:nvSpPr>
        <p:spPr bwMode="auto">
          <a:xfrm rot="19038361">
            <a:off x="7011500" y="3960979"/>
            <a:ext cx="645128" cy="384908"/>
          </a:xfrm>
          <a:prstGeom prst="righ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9" name="左箭头 88"/>
          <p:cNvSpPr/>
          <p:nvPr/>
        </p:nvSpPr>
        <p:spPr bwMode="auto">
          <a:xfrm>
            <a:off x="10064266" y="2599133"/>
            <a:ext cx="567808" cy="363675"/>
          </a:xfrm>
          <a:prstGeom prst="lef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0" name="左箭头 89"/>
          <p:cNvSpPr/>
          <p:nvPr/>
        </p:nvSpPr>
        <p:spPr bwMode="auto">
          <a:xfrm>
            <a:off x="10113061" y="4485009"/>
            <a:ext cx="567808" cy="363675"/>
          </a:xfrm>
          <a:prstGeom prst="left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pic>
        <p:nvPicPr>
          <p:cNvPr id="91" name="Picture 19"/>
          <p:cNvPicPr>
            <a:picLocks noChangeAspect="1" noChangeArrowheads="1"/>
          </p:cNvPicPr>
          <p:nvPr/>
        </p:nvPicPr>
        <p:blipFill>
          <a:blip r:embed="rId3" cstate="print"/>
          <a:srcRect/>
          <a:stretch>
            <a:fillRect/>
          </a:stretch>
        </p:blipFill>
        <p:spPr bwMode="auto">
          <a:xfrm>
            <a:off x="6398698" y="2514968"/>
            <a:ext cx="587947" cy="599473"/>
          </a:xfrm>
          <a:prstGeom prst="rect">
            <a:avLst/>
          </a:prstGeom>
          <a:noFill/>
          <a:ln w="9525" algn="ctr">
            <a:noFill/>
            <a:miter lim="800000"/>
            <a:headEnd/>
            <a:tailEnd/>
          </a:ln>
        </p:spPr>
      </p:pic>
    </p:spTree>
    <p:extLst>
      <p:ext uri="{BB962C8B-B14F-4D97-AF65-F5344CB8AC3E}">
        <p14:creationId xmlns:p14="http://schemas.microsoft.com/office/powerpoint/2010/main" val="1633263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8796300" y="1628800"/>
            <a:ext cx="1512168" cy="176368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lang="zh-CN" altLang="en-US" dirty="0" smtClean="0"/>
              <a:t>分权分域管理</a:t>
            </a:r>
            <a:endParaRPr lang="zh-CN" altLang="en-US" dirty="0"/>
          </a:p>
        </p:txBody>
      </p:sp>
      <p:grpSp>
        <p:nvGrpSpPr>
          <p:cNvPr id="370" name="组合 18397"/>
          <p:cNvGrpSpPr/>
          <p:nvPr/>
        </p:nvGrpSpPr>
        <p:grpSpPr>
          <a:xfrm>
            <a:off x="8976320" y="2920381"/>
            <a:ext cx="1152128" cy="292596"/>
            <a:chOff x="2449513" y="1096964"/>
            <a:chExt cx="650875" cy="130175"/>
          </a:xfrm>
          <a:solidFill>
            <a:srgbClr val="3C3C3B"/>
          </a:solidFill>
        </p:grpSpPr>
        <p:sp>
          <p:nvSpPr>
            <p:cNvPr id="371"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372"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373"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374"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375"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376"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377"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378"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379"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380"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381"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82"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383"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84"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85"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86"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87"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88"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389"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90"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391"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92"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93"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94"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95"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96"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97"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98"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99"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sp>
        <p:nvSpPr>
          <p:cNvPr id="3" name="圆角矩形 2"/>
          <p:cNvSpPr/>
          <p:nvPr/>
        </p:nvSpPr>
        <p:spPr bwMode="auto">
          <a:xfrm>
            <a:off x="8976320" y="2600908"/>
            <a:ext cx="1152128" cy="288032"/>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100" i="0" u="none" strike="noStrike" cap="none" normalizeH="0" baseline="0" dirty="0" err="1" smtClean="0">
                <a:ln>
                  <a:noFill/>
                </a:ln>
                <a:solidFill>
                  <a:schemeClr val="tx1"/>
                </a:solidFill>
                <a:effectLst/>
                <a:latin typeface="+mn-ea"/>
              </a:rPr>
              <a:t>FusionSphere</a:t>
            </a:r>
            <a:endParaRPr kumimoji="0" lang="zh-CN" altLang="en-US" sz="1100" i="0" u="none" strike="noStrike" cap="none" normalizeH="0" baseline="0" dirty="0" smtClean="0">
              <a:ln>
                <a:noFill/>
              </a:ln>
              <a:solidFill>
                <a:schemeClr val="tx1"/>
              </a:solidFill>
              <a:effectLst/>
              <a:latin typeface="+mn-ea"/>
            </a:endParaRPr>
          </a:p>
        </p:txBody>
      </p:sp>
      <p:sp>
        <p:nvSpPr>
          <p:cNvPr id="400" name="圆角矩形 399"/>
          <p:cNvSpPr/>
          <p:nvPr/>
        </p:nvSpPr>
        <p:spPr bwMode="auto">
          <a:xfrm>
            <a:off x="8944867" y="1831657"/>
            <a:ext cx="570986" cy="68537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ea typeface="+mn-ea"/>
              </a:rPr>
              <a:t>VM</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401" name="Picture 4" descr="âWindows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8277" y="2160581"/>
            <a:ext cx="284164" cy="320365"/>
          </a:xfrm>
          <a:prstGeom prst="rect">
            <a:avLst/>
          </a:prstGeom>
          <a:noFill/>
          <a:extLst>
            <a:ext uri="{909E8E84-426E-40DD-AFC4-6F175D3DCCD1}">
              <a14:hiddenFill xmlns:a14="http://schemas.microsoft.com/office/drawing/2010/main">
                <a:solidFill>
                  <a:srgbClr val="FFFFFF"/>
                </a:solidFill>
              </a14:hiddenFill>
            </a:ext>
          </a:extLst>
        </p:spPr>
      </p:pic>
      <p:sp>
        <p:nvSpPr>
          <p:cNvPr id="402" name="圆角矩形 401"/>
          <p:cNvSpPr/>
          <p:nvPr/>
        </p:nvSpPr>
        <p:spPr bwMode="auto">
          <a:xfrm>
            <a:off x="9567568" y="1817893"/>
            <a:ext cx="570986" cy="68537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ea typeface="+mn-ea"/>
              </a:rPr>
              <a:t>VM</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403" name="Picture 4" descr="âWindows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0978" y="2146817"/>
            <a:ext cx="284164" cy="320365"/>
          </a:xfrm>
          <a:prstGeom prst="rect">
            <a:avLst/>
          </a:prstGeom>
          <a:noFill/>
          <a:extLst>
            <a:ext uri="{909E8E84-426E-40DD-AFC4-6F175D3DCCD1}">
              <a14:hiddenFill xmlns:a14="http://schemas.microsoft.com/office/drawing/2010/main">
                <a:solidFill>
                  <a:srgbClr val="FFFFFF"/>
                </a:solidFill>
              </a14:hiddenFill>
            </a:ext>
          </a:extLst>
        </p:spPr>
      </p:pic>
      <p:sp>
        <p:nvSpPr>
          <p:cNvPr id="404" name="圆角矩形 403"/>
          <p:cNvSpPr/>
          <p:nvPr/>
        </p:nvSpPr>
        <p:spPr bwMode="auto">
          <a:xfrm>
            <a:off x="9170216" y="2038537"/>
            <a:ext cx="1512168" cy="176368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nvGrpSpPr>
          <p:cNvPr id="405" name="组合 18397"/>
          <p:cNvGrpSpPr/>
          <p:nvPr/>
        </p:nvGrpSpPr>
        <p:grpSpPr>
          <a:xfrm>
            <a:off x="9350236" y="3330118"/>
            <a:ext cx="1152128" cy="292596"/>
            <a:chOff x="2449513" y="1096964"/>
            <a:chExt cx="650875" cy="130175"/>
          </a:xfrm>
          <a:solidFill>
            <a:srgbClr val="3C3C3B"/>
          </a:solidFill>
        </p:grpSpPr>
        <p:sp>
          <p:nvSpPr>
            <p:cNvPr id="406"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407"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408"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409"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410"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411"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412"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413"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414"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415"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416"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17"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418"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19"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20"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21"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22"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23"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24"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25"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26"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27"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28"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29"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30"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31"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32"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33"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34"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sp>
        <p:nvSpPr>
          <p:cNvPr id="435" name="圆角矩形 434"/>
          <p:cNvSpPr/>
          <p:nvPr/>
        </p:nvSpPr>
        <p:spPr bwMode="auto">
          <a:xfrm>
            <a:off x="9307473" y="2982145"/>
            <a:ext cx="1256970" cy="26119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i="0" u="none" strike="noStrike" cap="none" normalizeH="0" baseline="0" dirty="0" err="1" smtClean="0">
                <a:ln>
                  <a:noFill/>
                </a:ln>
                <a:solidFill>
                  <a:schemeClr val="tx1"/>
                </a:solidFill>
                <a:effectLst/>
                <a:latin typeface="+mn-ea"/>
              </a:rPr>
              <a:t>FusionSphere</a:t>
            </a:r>
            <a:endParaRPr kumimoji="0" lang="zh-CN" altLang="en-US" sz="1200" i="0" u="none" strike="noStrike" cap="none" normalizeH="0" baseline="0" dirty="0" smtClean="0">
              <a:ln>
                <a:noFill/>
              </a:ln>
              <a:solidFill>
                <a:schemeClr val="tx1"/>
              </a:solidFill>
              <a:effectLst/>
              <a:latin typeface="+mn-ea"/>
            </a:endParaRPr>
          </a:p>
        </p:txBody>
      </p:sp>
      <p:sp>
        <p:nvSpPr>
          <p:cNvPr id="436" name="圆角矩形 435"/>
          <p:cNvSpPr/>
          <p:nvPr/>
        </p:nvSpPr>
        <p:spPr bwMode="auto">
          <a:xfrm>
            <a:off x="9318783" y="2241394"/>
            <a:ext cx="570986" cy="68537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ea typeface="+mn-ea"/>
              </a:rPr>
              <a:t>VM</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437" name="Picture 4" descr="âWindows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2193" y="2570318"/>
            <a:ext cx="284164" cy="320365"/>
          </a:xfrm>
          <a:prstGeom prst="rect">
            <a:avLst/>
          </a:prstGeom>
          <a:noFill/>
          <a:extLst>
            <a:ext uri="{909E8E84-426E-40DD-AFC4-6F175D3DCCD1}">
              <a14:hiddenFill xmlns:a14="http://schemas.microsoft.com/office/drawing/2010/main">
                <a:solidFill>
                  <a:srgbClr val="FFFFFF"/>
                </a:solidFill>
              </a14:hiddenFill>
            </a:ext>
          </a:extLst>
        </p:spPr>
      </p:pic>
      <p:sp>
        <p:nvSpPr>
          <p:cNvPr id="438" name="圆角矩形 437"/>
          <p:cNvSpPr/>
          <p:nvPr/>
        </p:nvSpPr>
        <p:spPr bwMode="auto">
          <a:xfrm>
            <a:off x="9941484" y="2227630"/>
            <a:ext cx="570986" cy="68537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ea typeface="+mn-ea"/>
              </a:rPr>
              <a:t>VM</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439" name="Picture 4" descr="âWindows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4894" y="2556554"/>
            <a:ext cx="284164" cy="320365"/>
          </a:xfrm>
          <a:prstGeom prst="rect">
            <a:avLst/>
          </a:prstGeom>
          <a:noFill/>
          <a:extLst>
            <a:ext uri="{909E8E84-426E-40DD-AFC4-6F175D3DCCD1}">
              <a14:hiddenFill xmlns:a14="http://schemas.microsoft.com/office/drawing/2010/main">
                <a:solidFill>
                  <a:srgbClr val="FFFFFF"/>
                </a:solidFill>
              </a14:hiddenFill>
            </a:ext>
          </a:extLst>
        </p:spPr>
      </p:pic>
      <p:sp>
        <p:nvSpPr>
          <p:cNvPr id="440" name="圆角矩形 439"/>
          <p:cNvSpPr/>
          <p:nvPr/>
        </p:nvSpPr>
        <p:spPr bwMode="auto">
          <a:xfrm>
            <a:off x="8745721" y="3987771"/>
            <a:ext cx="1512168" cy="176368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nvGrpSpPr>
          <p:cNvPr id="441" name="组合 18397"/>
          <p:cNvGrpSpPr/>
          <p:nvPr/>
        </p:nvGrpSpPr>
        <p:grpSpPr>
          <a:xfrm>
            <a:off x="8925741" y="5279352"/>
            <a:ext cx="1152128" cy="292596"/>
            <a:chOff x="2449513" y="1096964"/>
            <a:chExt cx="650875" cy="130175"/>
          </a:xfrm>
          <a:solidFill>
            <a:srgbClr val="3C3C3B"/>
          </a:solidFill>
        </p:grpSpPr>
        <p:sp>
          <p:nvSpPr>
            <p:cNvPr id="442"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443"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444"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445"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446"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447"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448"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449"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450"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451"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452"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53"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454"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55"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56"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57"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58"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59"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60"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61"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62"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63"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64"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65"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66"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67"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68"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69"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70"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sp>
        <p:nvSpPr>
          <p:cNvPr id="471" name="圆角矩形 470"/>
          <p:cNvSpPr/>
          <p:nvPr/>
        </p:nvSpPr>
        <p:spPr bwMode="auto">
          <a:xfrm>
            <a:off x="8925741" y="4959879"/>
            <a:ext cx="1152128" cy="288032"/>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100" i="0" u="none" strike="noStrike" cap="none" normalizeH="0" baseline="0" dirty="0" err="1" smtClean="0">
                <a:ln>
                  <a:noFill/>
                </a:ln>
                <a:solidFill>
                  <a:schemeClr val="tx1"/>
                </a:solidFill>
                <a:effectLst/>
                <a:latin typeface="+mn-ea"/>
              </a:rPr>
              <a:t>FusionSphere</a:t>
            </a:r>
            <a:endParaRPr kumimoji="0" lang="zh-CN" altLang="en-US" sz="1100" i="0" u="none" strike="noStrike" cap="none" normalizeH="0" baseline="0" dirty="0" smtClean="0">
              <a:ln>
                <a:noFill/>
              </a:ln>
              <a:solidFill>
                <a:schemeClr val="tx1"/>
              </a:solidFill>
              <a:effectLst/>
              <a:latin typeface="+mn-ea"/>
            </a:endParaRPr>
          </a:p>
        </p:txBody>
      </p:sp>
      <p:sp>
        <p:nvSpPr>
          <p:cNvPr id="472" name="圆角矩形 471"/>
          <p:cNvSpPr/>
          <p:nvPr/>
        </p:nvSpPr>
        <p:spPr bwMode="auto">
          <a:xfrm>
            <a:off x="8894288" y="4190628"/>
            <a:ext cx="570986" cy="68537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ea typeface="+mn-ea"/>
              </a:rPr>
              <a:t>VM</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473" name="Picture 4" descr="âWindows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7698" y="4519552"/>
            <a:ext cx="284164" cy="320365"/>
          </a:xfrm>
          <a:prstGeom prst="rect">
            <a:avLst/>
          </a:prstGeom>
          <a:noFill/>
          <a:extLst>
            <a:ext uri="{909E8E84-426E-40DD-AFC4-6F175D3DCCD1}">
              <a14:hiddenFill xmlns:a14="http://schemas.microsoft.com/office/drawing/2010/main">
                <a:solidFill>
                  <a:srgbClr val="FFFFFF"/>
                </a:solidFill>
              </a14:hiddenFill>
            </a:ext>
          </a:extLst>
        </p:spPr>
      </p:pic>
      <p:sp>
        <p:nvSpPr>
          <p:cNvPr id="474" name="圆角矩形 473"/>
          <p:cNvSpPr/>
          <p:nvPr/>
        </p:nvSpPr>
        <p:spPr bwMode="auto">
          <a:xfrm>
            <a:off x="9516989" y="4176864"/>
            <a:ext cx="570986" cy="68537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ea typeface="+mn-ea"/>
              </a:rPr>
              <a:t>VM</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475" name="Picture 4" descr="âWindows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0399" y="4505788"/>
            <a:ext cx="284164" cy="320365"/>
          </a:xfrm>
          <a:prstGeom prst="rect">
            <a:avLst/>
          </a:prstGeom>
          <a:noFill/>
          <a:extLst>
            <a:ext uri="{909E8E84-426E-40DD-AFC4-6F175D3DCCD1}">
              <a14:hiddenFill xmlns:a14="http://schemas.microsoft.com/office/drawing/2010/main">
                <a:solidFill>
                  <a:srgbClr val="FFFFFF"/>
                </a:solidFill>
              </a14:hiddenFill>
            </a:ext>
          </a:extLst>
        </p:spPr>
      </p:pic>
      <p:sp>
        <p:nvSpPr>
          <p:cNvPr id="476" name="圆角矩形 475"/>
          <p:cNvSpPr/>
          <p:nvPr/>
        </p:nvSpPr>
        <p:spPr bwMode="auto">
          <a:xfrm>
            <a:off x="9147559" y="4346609"/>
            <a:ext cx="1512168" cy="176368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nvGrpSpPr>
          <p:cNvPr id="477" name="组合 18397"/>
          <p:cNvGrpSpPr/>
          <p:nvPr/>
        </p:nvGrpSpPr>
        <p:grpSpPr>
          <a:xfrm>
            <a:off x="9327579" y="5638190"/>
            <a:ext cx="1152128" cy="292596"/>
            <a:chOff x="2449513" y="1096964"/>
            <a:chExt cx="650875" cy="130175"/>
          </a:xfrm>
          <a:solidFill>
            <a:srgbClr val="3C3C3B"/>
          </a:solidFill>
        </p:grpSpPr>
        <p:sp>
          <p:nvSpPr>
            <p:cNvPr id="478"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479"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480"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481"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482"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483"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484"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485"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486"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487"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488"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89"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490"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91"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92"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93"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94"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95"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96"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97"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98"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99"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00"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01"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02"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03"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04"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05"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06"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sp>
        <p:nvSpPr>
          <p:cNvPr id="507" name="圆角矩形 506"/>
          <p:cNvSpPr/>
          <p:nvPr/>
        </p:nvSpPr>
        <p:spPr bwMode="auto">
          <a:xfrm>
            <a:off x="9269678" y="5326617"/>
            <a:ext cx="1221206" cy="25246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i="0" u="none" strike="noStrike" cap="none" normalizeH="0" baseline="0" dirty="0" err="1" smtClean="0">
                <a:ln>
                  <a:noFill/>
                </a:ln>
                <a:solidFill>
                  <a:schemeClr val="tx1"/>
                </a:solidFill>
                <a:effectLst/>
                <a:latin typeface="+mn-ea"/>
              </a:rPr>
              <a:t>FusionSphere</a:t>
            </a:r>
            <a:endParaRPr kumimoji="0" lang="zh-CN" altLang="en-US" sz="1200" i="0" u="none" strike="noStrike" cap="none" normalizeH="0" baseline="0" dirty="0" smtClean="0">
              <a:ln>
                <a:noFill/>
              </a:ln>
              <a:solidFill>
                <a:schemeClr val="tx1"/>
              </a:solidFill>
              <a:effectLst/>
              <a:latin typeface="+mn-ea"/>
            </a:endParaRPr>
          </a:p>
        </p:txBody>
      </p:sp>
      <p:sp>
        <p:nvSpPr>
          <p:cNvPr id="508" name="圆角矩形 507"/>
          <p:cNvSpPr/>
          <p:nvPr/>
        </p:nvSpPr>
        <p:spPr bwMode="auto">
          <a:xfrm>
            <a:off x="9296126" y="4549466"/>
            <a:ext cx="570986" cy="68537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ea typeface="+mn-ea"/>
              </a:rPr>
              <a:t>VM</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509" name="Picture 4" descr="âWindows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9536" y="4878390"/>
            <a:ext cx="284164" cy="320365"/>
          </a:xfrm>
          <a:prstGeom prst="rect">
            <a:avLst/>
          </a:prstGeom>
          <a:noFill/>
          <a:extLst>
            <a:ext uri="{909E8E84-426E-40DD-AFC4-6F175D3DCCD1}">
              <a14:hiddenFill xmlns:a14="http://schemas.microsoft.com/office/drawing/2010/main">
                <a:solidFill>
                  <a:srgbClr val="FFFFFF"/>
                </a:solidFill>
              </a14:hiddenFill>
            </a:ext>
          </a:extLst>
        </p:spPr>
      </p:pic>
      <p:sp>
        <p:nvSpPr>
          <p:cNvPr id="510" name="圆角矩形 509"/>
          <p:cNvSpPr/>
          <p:nvPr/>
        </p:nvSpPr>
        <p:spPr bwMode="auto">
          <a:xfrm>
            <a:off x="9918827" y="4535702"/>
            <a:ext cx="570986" cy="68537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ea typeface="+mn-ea"/>
              </a:rPr>
              <a:t>VM</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511" name="Picture 4" descr="âWindows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2237" y="4864626"/>
            <a:ext cx="284164" cy="32036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bwMode="auto">
          <a:xfrm>
            <a:off x="10742976" y="2752940"/>
            <a:ext cx="1080120"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smtClean="0">
                <a:solidFill>
                  <a:srgbClr val="C00000"/>
                </a:solidFill>
                <a:latin typeface="+mn-ea"/>
                <a:ea typeface="+mn-ea"/>
              </a:rPr>
              <a:t>集群</a:t>
            </a:r>
            <a:r>
              <a:rPr lang="en-US" altLang="zh-CN" sz="1600" dirty="0" smtClean="0">
                <a:solidFill>
                  <a:srgbClr val="C00000"/>
                </a:solidFill>
                <a:latin typeface="+mn-ea"/>
                <a:ea typeface="+mn-ea"/>
              </a:rPr>
              <a:t>1</a:t>
            </a:r>
            <a:endParaRPr lang="zh-CN" altLang="en-US" sz="1600" dirty="0" smtClean="0">
              <a:solidFill>
                <a:srgbClr val="C00000"/>
              </a:solidFill>
              <a:latin typeface="+mn-ea"/>
              <a:ea typeface="+mn-ea"/>
            </a:endParaRPr>
          </a:p>
        </p:txBody>
      </p:sp>
      <p:sp>
        <p:nvSpPr>
          <p:cNvPr id="512" name="文本框 511"/>
          <p:cNvSpPr txBox="1"/>
          <p:nvPr/>
        </p:nvSpPr>
        <p:spPr bwMode="auto">
          <a:xfrm>
            <a:off x="10653811" y="5241773"/>
            <a:ext cx="1080120"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smtClean="0">
                <a:solidFill>
                  <a:srgbClr val="C00000"/>
                </a:solidFill>
                <a:latin typeface="+mn-ea"/>
                <a:ea typeface="+mn-ea"/>
              </a:rPr>
              <a:t>集群</a:t>
            </a:r>
            <a:r>
              <a:rPr lang="en-US" altLang="zh-CN" sz="1600" dirty="0">
                <a:solidFill>
                  <a:srgbClr val="C00000"/>
                </a:solidFill>
                <a:latin typeface="+mn-ea"/>
                <a:ea typeface="+mn-ea"/>
              </a:rPr>
              <a:t>2</a:t>
            </a:r>
            <a:endParaRPr lang="zh-CN" altLang="en-US" sz="1600" dirty="0" smtClean="0">
              <a:solidFill>
                <a:srgbClr val="C00000"/>
              </a:solidFill>
              <a:latin typeface="+mn-ea"/>
              <a:ea typeface="+mn-ea"/>
            </a:endParaRPr>
          </a:p>
        </p:txBody>
      </p:sp>
      <p:grpSp>
        <p:nvGrpSpPr>
          <p:cNvPr id="513" name="组合 19611"/>
          <p:cNvGrpSpPr/>
          <p:nvPr/>
        </p:nvGrpSpPr>
        <p:grpSpPr>
          <a:xfrm>
            <a:off x="6531021" y="3287095"/>
            <a:ext cx="588570" cy="535641"/>
            <a:chOff x="5067300" y="938213"/>
            <a:chExt cx="441325" cy="401638"/>
          </a:xfrm>
          <a:solidFill>
            <a:srgbClr val="3C3C3B"/>
          </a:solidFill>
        </p:grpSpPr>
        <p:sp>
          <p:nvSpPr>
            <p:cNvPr id="514" name="Freeform 16"/>
            <p:cNvSpPr>
              <a:spLocks/>
            </p:cNvSpPr>
            <p:nvPr/>
          </p:nvSpPr>
          <p:spPr bwMode="auto">
            <a:xfrm>
              <a:off x="5127625" y="1133476"/>
              <a:ext cx="80963" cy="20638"/>
            </a:xfrm>
            <a:custGeom>
              <a:avLst/>
              <a:gdLst>
                <a:gd name="T0" fmla="*/ 96 w 96"/>
                <a:gd name="T1" fmla="*/ 25 h 25"/>
                <a:gd name="T2" fmla="*/ 96 w 96"/>
                <a:gd name="T3" fmla="*/ 25 h 25"/>
                <a:gd name="T4" fmla="*/ 0 w 96"/>
                <a:gd name="T5" fmla="*/ 25 h 25"/>
                <a:gd name="T6" fmla="*/ 0 w 96"/>
                <a:gd name="T7" fmla="*/ 0 h 25"/>
                <a:gd name="T8" fmla="*/ 96 w 96"/>
                <a:gd name="T9" fmla="*/ 0 h 25"/>
                <a:gd name="T10" fmla="*/ 96 w 96"/>
                <a:gd name="T11" fmla="*/ 25 h 25"/>
              </a:gdLst>
              <a:ahLst/>
              <a:cxnLst>
                <a:cxn ang="0">
                  <a:pos x="T0" y="T1"/>
                </a:cxn>
                <a:cxn ang="0">
                  <a:pos x="T2" y="T3"/>
                </a:cxn>
                <a:cxn ang="0">
                  <a:pos x="T4" y="T5"/>
                </a:cxn>
                <a:cxn ang="0">
                  <a:pos x="T6" y="T7"/>
                </a:cxn>
                <a:cxn ang="0">
                  <a:pos x="T8" y="T9"/>
                </a:cxn>
                <a:cxn ang="0">
                  <a:pos x="T10" y="T11"/>
                </a:cxn>
              </a:cxnLst>
              <a:rect l="0" t="0" r="r" b="b"/>
              <a:pathLst>
                <a:path w="96" h="25">
                  <a:moveTo>
                    <a:pt x="96" y="25"/>
                  </a:moveTo>
                  <a:lnTo>
                    <a:pt x="96" y="25"/>
                  </a:lnTo>
                  <a:lnTo>
                    <a:pt x="0" y="25"/>
                  </a:lnTo>
                  <a:lnTo>
                    <a:pt x="0" y="0"/>
                  </a:lnTo>
                  <a:lnTo>
                    <a:pt x="96" y="0"/>
                  </a:lnTo>
                  <a:lnTo>
                    <a:pt x="96" y="25"/>
                  </a:lnTo>
                  <a:close/>
                </a:path>
              </a:pathLst>
            </a:custGeom>
            <a:grpFill/>
            <a:ln w="0">
              <a:noFill/>
              <a:prstDash val="solid"/>
              <a:round/>
              <a:headEnd/>
              <a:tailEnd/>
            </a:ln>
          </p:spPr>
          <p:txBody>
            <a:bodyPr/>
            <a:lstStyle/>
            <a:p>
              <a:pPr defTabSz="543689">
                <a:defRPr/>
              </a:pPr>
              <a:endParaRPr lang="zh-CN" altLang="en-US" sz="3201"/>
            </a:p>
          </p:txBody>
        </p:sp>
        <p:sp>
          <p:nvSpPr>
            <p:cNvPr id="515" name="Freeform 17"/>
            <p:cNvSpPr>
              <a:spLocks/>
            </p:cNvSpPr>
            <p:nvPr/>
          </p:nvSpPr>
          <p:spPr bwMode="auto">
            <a:xfrm>
              <a:off x="5194300" y="1111251"/>
              <a:ext cx="34925" cy="63500"/>
            </a:xfrm>
            <a:custGeom>
              <a:avLst/>
              <a:gdLst>
                <a:gd name="T0" fmla="*/ 0 w 42"/>
                <a:gd name="T1" fmla="*/ 0 h 75"/>
                <a:gd name="T2" fmla="*/ 0 w 42"/>
                <a:gd name="T3" fmla="*/ 0 h 75"/>
                <a:gd name="T4" fmla="*/ 42 w 42"/>
                <a:gd name="T5" fmla="*/ 37 h 75"/>
                <a:gd name="T6" fmla="*/ 0 w 42"/>
                <a:gd name="T7" fmla="*/ 75 h 75"/>
                <a:gd name="T8" fmla="*/ 0 w 42"/>
                <a:gd name="T9" fmla="*/ 0 h 75"/>
              </a:gdLst>
              <a:ahLst/>
              <a:cxnLst>
                <a:cxn ang="0">
                  <a:pos x="T0" y="T1"/>
                </a:cxn>
                <a:cxn ang="0">
                  <a:pos x="T2" y="T3"/>
                </a:cxn>
                <a:cxn ang="0">
                  <a:pos x="T4" y="T5"/>
                </a:cxn>
                <a:cxn ang="0">
                  <a:pos x="T6" y="T7"/>
                </a:cxn>
                <a:cxn ang="0">
                  <a:pos x="T8" y="T9"/>
                </a:cxn>
              </a:cxnLst>
              <a:rect l="0" t="0" r="r" b="b"/>
              <a:pathLst>
                <a:path w="42" h="75">
                  <a:moveTo>
                    <a:pt x="0" y="0"/>
                  </a:moveTo>
                  <a:lnTo>
                    <a:pt x="0" y="0"/>
                  </a:lnTo>
                  <a:lnTo>
                    <a:pt x="42" y="37"/>
                  </a:lnTo>
                  <a:lnTo>
                    <a:pt x="0" y="75"/>
                  </a:lnTo>
                  <a:lnTo>
                    <a:pt x="0" y="0"/>
                  </a:lnTo>
                  <a:close/>
                </a:path>
              </a:pathLst>
            </a:custGeom>
            <a:grpFill/>
            <a:ln w="0">
              <a:noFill/>
              <a:prstDash val="solid"/>
              <a:round/>
              <a:headEnd/>
              <a:tailEnd/>
            </a:ln>
          </p:spPr>
          <p:txBody>
            <a:bodyPr/>
            <a:lstStyle/>
            <a:p>
              <a:pPr defTabSz="543689">
                <a:defRPr/>
              </a:pPr>
              <a:endParaRPr lang="zh-CN" altLang="en-US" sz="3201"/>
            </a:p>
          </p:txBody>
        </p:sp>
        <p:sp>
          <p:nvSpPr>
            <p:cNvPr id="516" name="Freeform 18"/>
            <p:cNvSpPr>
              <a:spLocks/>
            </p:cNvSpPr>
            <p:nvPr/>
          </p:nvSpPr>
          <p:spPr bwMode="auto">
            <a:xfrm>
              <a:off x="5348288" y="1095376"/>
              <a:ext cx="88900" cy="20638"/>
            </a:xfrm>
            <a:custGeom>
              <a:avLst/>
              <a:gdLst>
                <a:gd name="T0" fmla="*/ 106 w 106"/>
                <a:gd name="T1" fmla="*/ 24 h 24"/>
                <a:gd name="T2" fmla="*/ 106 w 106"/>
                <a:gd name="T3" fmla="*/ 24 h 24"/>
                <a:gd name="T4" fmla="*/ 0 w 106"/>
                <a:gd name="T5" fmla="*/ 24 h 24"/>
                <a:gd name="T6" fmla="*/ 0 w 106"/>
                <a:gd name="T7" fmla="*/ 0 h 24"/>
                <a:gd name="T8" fmla="*/ 106 w 106"/>
                <a:gd name="T9" fmla="*/ 0 h 24"/>
                <a:gd name="T10" fmla="*/ 106 w 106"/>
                <a:gd name="T11" fmla="*/ 24 h 24"/>
              </a:gdLst>
              <a:ahLst/>
              <a:cxnLst>
                <a:cxn ang="0">
                  <a:pos x="T0" y="T1"/>
                </a:cxn>
                <a:cxn ang="0">
                  <a:pos x="T2" y="T3"/>
                </a:cxn>
                <a:cxn ang="0">
                  <a:pos x="T4" y="T5"/>
                </a:cxn>
                <a:cxn ang="0">
                  <a:pos x="T6" y="T7"/>
                </a:cxn>
                <a:cxn ang="0">
                  <a:pos x="T8" y="T9"/>
                </a:cxn>
                <a:cxn ang="0">
                  <a:pos x="T10" y="T11"/>
                </a:cxn>
              </a:cxnLst>
              <a:rect l="0" t="0" r="r" b="b"/>
              <a:pathLst>
                <a:path w="106" h="24">
                  <a:moveTo>
                    <a:pt x="106" y="24"/>
                  </a:moveTo>
                  <a:lnTo>
                    <a:pt x="106" y="24"/>
                  </a:lnTo>
                  <a:lnTo>
                    <a:pt x="0" y="24"/>
                  </a:lnTo>
                  <a:lnTo>
                    <a:pt x="0" y="0"/>
                  </a:lnTo>
                  <a:lnTo>
                    <a:pt x="106" y="0"/>
                  </a:lnTo>
                  <a:lnTo>
                    <a:pt x="106" y="24"/>
                  </a:lnTo>
                  <a:close/>
                </a:path>
              </a:pathLst>
            </a:custGeom>
            <a:grpFill/>
            <a:ln w="0">
              <a:noFill/>
              <a:prstDash val="solid"/>
              <a:round/>
              <a:headEnd/>
              <a:tailEnd/>
            </a:ln>
          </p:spPr>
          <p:txBody>
            <a:bodyPr/>
            <a:lstStyle/>
            <a:p>
              <a:pPr defTabSz="543689">
                <a:defRPr/>
              </a:pPr>
              <a:endParaRPr lang="zh-CN" altLang="en-US" sz="3201"/>
            </a:p>
          </p:txBody>
        </p:sp>
        <p:sp>
          <p:nvSpPr>
            <p:cNvPr id="517" name="Freeform 19"/>
            <p:cNvSpPr>
              <a:spLocks/>
            </p:cNvSpPr>
            <p:nvPr/>
          </p:nvSpPr>
          <p:spPr bwMode="auto">
            <a:xfrm>
              <a:off x="5421313" y="1073151"/>
              <a:ext cx="36513" cy="65088"/>
            </a:xfrm>
            <a:custGeom>
              <a:avLst/>
              <a:gdLst>
                <a:gd name="T0" fmla="*/ 1 w 43"/>
                <a:gd name="T1" fmla="*/ 0 h 76"/>
                <a:gd name="T2" fmla="*/ 1 w 43"/>
                <a:gd name="T3" fmla="*/ 0 h 76"/>
                <a:gd name="T4" fmla="*/ 43 w 43"/>
                <a:gd name="T5" fmla="*/ 38 h 76"/>
                <a:gd name="T6" fmla="*/ 0 w 43"/>
                <a:gd name="T7" fmla="*/ 76 h 76"/>
                <a:gd name="T8" fmla="*/ 1 w 43"/>
                <a:gd name="T9" fmla="*/ 0 h 76"/>
              </a:gdLst>
              <a:ahLst/>
              <a:cxnLst>
                <a:cxn ang="0">
                  <a:pos x="T0" y="T1"/>
                </a:cxn>
                <a:cxn ang="0">
                  <a:pos x="T2" y="T3"/>
                </a:cxn>
                <a:cxn ang="0">
                  <a:pos x="T4" y="T5"/>
                </a:cxn>
                <a:cxn ang="0">
                  <a:pos x="T6" y="T7"/>
                </a:cxn>
                <a:cxn ang="0">
                  <a:pos x="T8" y="T9"/>
                </a:cxn>
              </a:cxnLst>
              <a:rect l="0" t="0" r="r" b="b"/>
              <a:pathLst>
                <a:path w="43" h="76">
                  <a:moveTo>
                    <a:pt x="1" y="0"/>
                  </a:moveTo>
                  <a:lnTo>
                    <a:pt x="1" y="0"/>
                  </a:lnTo>
                  <a:lnTo>
                    <a:pt x="43" y="38"/>
                  </a:lnTo>
                  <a:lnTo>
                    <a:pt x="0" y="76"/>
                  </a:lnTo>
                  <a:lnTo>
                    <a:pt x="1" y="0"/>
                  </a:lnTo>
                  <a:close/>
                </a:path>
              </a:pathLst>
            </a:custGeom>
            <a:grpFill/>
            <a:ln w="0">
              <a:noFill/>
              <a:prstDash val="solid"/>
              <a:round/>
              <a:headEnd/>
              <a:tailEnd/>
            </a:ln>
          </p:spPr>
          <p:txBody>
            <a:bodyPr/>
            <a:lstStyle/>
            <a:p>
              <a:pPr defTabSz="543689">
                <a:defRPr/>
              </a:pPr>
              <a:endParaRPr lang="zh-CN" altLang="en-US" sz="3201"/>
            </a:p>
          </p:txBody>
        </p:sp>
        <p:sp>
          <p:nvSpPr>
            <p:cNvPr id="518" name="Freeform 20"/>
            <p:cNvSpPr>
              <a:spLocks/>
            </p:cNvSpPr>
            <p:nvPr/>
          </p:nvSpPr>
          <p:spPr bwMode="auto">
            <a:xfrm>
              <a:off x="5348288" y="1168401"/>
              <a:ext cx="88900" cy="22225"/>
            </a:xfrm>
            <a:custGeom>
              <a:avLst/>
              <a:gdLst>
                <a:gd name="T0" fmla="*/ 106 w 106"/>
                <a:gd name="T1" fmla="*/ 25 h 25"/>
                <a:gd name="T2" fmla="*/ 106 w 106"/>
                <a:gd name="T3" fmla="*/ 25 h 25"/>
                <a:gd name="T4" fmla="*/ 0 w 106"/>
                <a:gd name="T5" fmla="*/ 25 h 25"/>
                <a:gd name="T6" fmla="*/ 0 w 106"/>
                <a:gd name="T7" fmla="*/ 0 h 25"/>
                <a:gd name="T8" fmla="*/ 106 w 106"/>
                <a:gd name="T9" fmla="*/ 0 h 25"/>
                <a:gd name="T10" fmla="*/ 106 w 106"/>
                <a:gd name="T11" fmla="*/ 25 h 25"/>
              </a:gdLst>
              <a:ahLst/>
              <a:cxnLst>
                <a:cxn ang="0">
                  <a:pos x="T0" y="T1"/>
                </a:cxn>
                <a:cxn ang="0">
                  <a:pos x="T2" y="T3"/>
                </a:cxn>
                <a:cxn ang="0">
                  <a:pos x="T4" y="T5"/>
                </a:cxn>
                <a:cxn ang="0">
                  <a:pos x="T6" y="T7"/>
                </a:cxn>
                <a:cxn ang="0">
                  <a:pos x="T8" y="T9"/>
                </a:cxn>
                <a:cxn ang="0">
                  <a:pos x="T10" y="T11"/>
                </a:cxn>
              </a:cxnLst>
              <a:rect l="0" t="0" r="r" b="b"/>
              <a:pathLst>
                <a:path w="106" h="25">
                  <a:moveTo>
                    <a:pt x="106" y="25"/>
                  </a:moveTo>
                  <a:lnTo>
                    <a:pt x="106" y="25"/>
                  </a:lnTo>
                  <a:lnTo>
                    <a:pt x="0" y="25"/>
                  </a:lnTo>
                  <a:lnTo>
                    <a:pt x="0" y="0"/>
                  </a:lnTo>
                  <a:lnTo>
                    <a:pt x="106" y="0"/>
                  </a:lnTo>
                  <a:lnTo>
                    <a:pt x="106" y="25"/>
                  </a:lnTo>
                  <a:close/>
                </a:path>
              </a:pathLst>
            </a:custGeom>
            <a:grpFill/>
            <a:ln w="0">
              <a:noFill/>
              <a:prstDash val="solid"/>
              <a:round/>
              <a:headEnd/>
              <a:tailEnd/>
            </a:ln>
          </p:spPr>
          <p:txBody>
            <a:bodyPr/>
            <a:lstStyle/>
            <a:p>
              <a:pPr defTabSz="543689">
                <a:defRPr/>
              </a:pPr>
              <a:endParaRPr lang="zh-CN" altLang="en-US" sz="3201"/>
            </a:p>
          </p:txBody>
        </p:sp>
        <p:sp>
          <p:nvSpPr>
            <p:cNvPr id="519" name="Freeform 21"/>
            <p:cNvSpPr>
              <a:spLocks/>
            </p:cNvSpPr>
            <p:nvPr/>
          </p:nvSpPr>
          <p:spPr bwMode="auto">
            <a:xfrm>
              <a:off x="5421313" y="1147763"/>
              <a:ext cx="36513" cy="63500"/>
            </a:xfrm>
            <a:custGeom>
              <a:avLst/>
              <a:gdLst>
                <a:gd name="T0" fmla="*/ 1 w 43"/>
                <a:gd name="T1" fmla="*/ 0 h 75"/>
                <a:gd name="T2" fmla="*/ 1 w 43"/>
                <a:gd name="T3" fmla="*/ 0 h 75"/>
                <a:gd name="T4" fmla="*/ 43 w 43"/>
                <a:gd name="T5" fmla="*/ 37 h 75"/>
                <a:gd name="T6" fmla="*/ 0 w 43"/>
                <a:gd name="T7" fmla="*/ 75 h 75"/>
                <a:gd name="T8" fmla="*/ 1 w 43"/>
                <a:gd name="T9" fmla="*/ 0 h 75"/>
              </a:gdLst>
              <a:ahLst/>
              <a:cxnLst>
                <a:cxn ang="0">
                  <a:pos x="T0" y="T1"/>
                </a:cxn>
                <a:cxn ang="0">
                  <a:pos x="T2" y="T3"/>
                </a:cxn>
                <a:cxn ang="0">
                  <a:pos x="T4" y="T5"/>
                </a:cxn>
                <a:cxn ang="0">
                  <a:pos x="T6" y="T7"/>
                </a:cxn>
                <a:cxn ang="0">
                  <a:pos x="T8" y="T9"/>
                </a:cxn>
              </a:cxnLst>
              <a:rect l="0" t="0" r="r" b="b"/>
              <a:pathLst>
                <a:path w="43" h="75">
                  <a:moveTo>
                    <a:pt x="1" y="0"/>
                  </a:moveTo>
                  <a:lnTo>
                    <a:pt x="1" y="0"/>
                  </a:lnTo>
                  <a:lnTo>
                    <a:pt x="43" y="37"/>
                  </a:lnTo>
                  <a:lnTo>
                    <a:pt x="0" y="75"/>
                  </a:lnTo>
                  <a:lnTo>
                    <a:pt x="1" y="0"/>
                  </a:lnTo>
                  <a:close/>
                </a:path>
              </a:pathLst>
            </a:custGeom>
            <a:grpFill/>
            <a:ln w="0">
              <a:noFill/>
              <a:prstDash val="solid"/>
              <a:round/>
              <a:headEnd/>
              <a:tailEnd/>
            </a:ln>
          </p:spPr>
          <p:txBody>
            <a:bodyPr/>
            <a:lstStyle/>
            <a:p>
              <a:pPr defTabSz="543689">
                <a:defRPr/>
              </a:pPr>
              <a:endParaRPr lang="zh-CN" altLang="en-US" sz="3201"/>
            </a:p>
          </p:txBody>
        </p:sp>
        <p:sp>
          <p:nvSpPr>
            <p:cNvPr id="520" name="Freeform 22"/>
            <p:cNvSpPr>
              <a:spLocks/>
            </p:cNvSpPr>
            <p:nvPr/>
          </p:nvSpPr>
          <p:spPr bwMode="auto">
            <a:xfrm>
              <a:off x="5133975" y="1204913"/>
              <a:ext cx="82550" cy="55563"/>
            </a:xfrm>
            <a:custGeom>
              <a:avLst/>
              <a:gdLst>
                <a:gd name="T0" fmla="*/ 11 w 96"/>
                <a:gd name="T1" fmla="*/ 65 h 65"/>
                <a:gd name="T2" fmla="*/ 11 w 96"/>
                <a:gd name="T3" fmla="*/ 65 h 65"/>
                <a:gd name="T4" fmla="*/ 0 w 96"/>
                <a:gd name="T5" fmla="*/ 43 h 65"/>
                <a:gd name="T6" fmla="*/ 85 w 96"/>
                <a:gd name="T7" fmla="*/ 0 h 65"/>
                <a:gd name="T8" fmla="*/ 96 w 96"/>
                <a:gd name="T9" fmla="*/ 22 h 65"/>
                <a:gd name="T10" fmla="*/ 11 w 96"/>
                <a:gd name="T11" fmla="*/ 65 h 65"/>
              </a:gdLst>
              <a:ahLst/>
              <a:cxnLst>
                <a:cxn ang="0">
                  <a:pos x="T0" y="T1"/>
                </a:cxn>
                <a:cxn ang="0">
                  <a:pos x="T2" y="T3"/>
                </a:cxn>
                <a:cxn ang="0">
                  <a:pos x="T4" y="T5"/>
                </a:cxn>
                <a:cxn ang="0">
                  <a:pos x="T6" y="T7"/>
                </a:cxn>
                <a:cxn ang="0">
                  <a:pos x="T8" y="T9"/>
                </a:cxn>
                <a:cxn ang="0">
                  <a:pos x="T10" y="T11"/>
                </a:cxn>
              </a:cxnLst>
              <a:rect l="0" t="0" r="r" b="b"/>
              <a:pathLst>
                <a:path w="96" h="65">
                  <a:moveTo>
                    <a:pt x="11" y="65"/>
                  </a:moveTo>
                  <a:lnTo>
                    <a:pt x="11" y="65"/>
                  </a:lnTo>
                  <a:lnTo>
                    <a:pt x="0" y="43"/>
                  </a:lnTo>
                  <a:lnTo>
                    <a:pt x="85" y="0"/>
                  </a:lnTo>
                  <a:lnTo>
                    <a:pt x="96" y="22"/>
                  </a:lnTo>
                  <a:lnTo>
                    <a:pt x="11" y="65"/>
                  </a:lnTo>
                  <a:close/>
                </a:path>
              </a:pathLst>
            </a:custGeom>
            <a:grpFill/>
            <a:ln w="0">
              <a:noFill/>
              <a:prstDash val="solid"/>
              <a:round/>
              <a:headEnd/>
              <a:tailEnd/>
            </a:ln>
          </p:spPr>
          <p:txBody>
            <a:bodyPr/>
            <a:lstStyle/>
            <a:p>
              <a:pPr defTabSz="543689">
                <a:defRPr/>
              </a:pPr>
              <a:endParaRPr lang="zh-CN" altLang="en-US" sz="3201"/>
            </a:p>
          </p:txBody>
        </p:sp>
        <p:sp>
          <p:nvSpPr>
            <p:cNvPr id="521" name="Freeform 23"/>
            <p:cNvSpPr>
              <a:spLocks/>
            </p:cNvSpPr>
            <p:nvPr/>
          </p:nvSpPr>
          <p:spPr bwMode="auto">
            <a:xfrm>
              <a:off x="5183188" y="1192213"/>
              <a:ext cx="46038" cy="57150"/>
            </a:xfrm>
            <a:custGeom>
              <a:avLst/>
              <a:gdLst>
                <a:gd name="T0" fmla="*/ 0 w 55"/>
                <a:gd name="T1" fmla="*/ 0 h 67"/>
                <a:gd name="T2" fmla="*/ 0 w 55"/>
                <a:gd name="T3" fmla="*/ 0 h 67"/>
                <a:gd name="T4" fmla="*/ 55 w 55"/>
                <a:gd name="T5" fmla="*/ 15 h 67"/>
                <a:gd name="T6" fmla="*/ 35 w 55"/>
                <a:gd name="T7" fmla="*/ 67 h 67"/>
                <a:gd name="T8" fmla="*/ 0 w 55"/>
                <a:gd name="T9" fmla="*/ 0 h 67"/>
              </a:gdLst>
              <a:ahLst/>
              <a:cxnLst>
                <a:cxn ang="0">
                  <a:pos x="T0" y="T1"/>
                </a:cxn>
                <a:cxn ang="0">
                  <a:pos x="T2" y="T3"/>
                </a:cxn>
                <a:cxn ang="0">
                  <a:pos x="T4" y="T5"/>
                </a:cxn>
                <a:cxn ang="0">
                  <a:pos x="T6" y="T7"/>
                </a:cxn>
                <a:cxn ang="0">
                  <a:pos x="T8" y="T9"/>
                </a:cxn>
              </a:cxnLst>
              <a:rect l="0" t="0" r="r" b="b"/>
              <a:pathLst>
                <a:path w="55" h="67">
                  <a:moveTo>
                    <a:pt x="0" y="0"/>
                  </a:moveTo>
                  <a:lnTo>
                    <a:pt x="0" y="0"/>
                  </a:lnTo>
                  <a:lnTo>
                    <a:pt x="55" y="15"/>
                  </a:lnTo>
                  <a:lnTo>
                    <a:pt x="35" y="67"/>
                  </a:lnTo>
                  <a:lnTo>
                    <a:pt x="0" y="0"/>
                  </a:lnTo>
                  <a:close/>
                </a:path>
              </a:pathLst>
            </a:custGeom>
            <a:grpFill/>
            <a:ln w="0">
              <a:noFill/>
              <a:prstDash val="solid"/>
              <a:round/>
              <a:headEnd/>
              <a:tailEnd/>
            </a:ln>
          </p:spPr>
          <p:txBody>
            <a:bodyPr/>
            <a:lstStyle/>
            <a:p>
              <a:pPr defTabSz="543689">
                <a:defRPr/>
              </a:pPr>
              <a:endParaRPr lang="zh-CN" altLang="en-US" sz="3201"/>
            </a:p>
          </p:txBody>
        </p:sp>
        <p:sp>
          <p:nvSpPr>
            <p:cNvPr id="522" name="Freeform 24"/>
            <p:cNvSpPr>
              <a:spLocks/>
            </p:cNvSpPr>
            <p:nvPr/>
          </p:nvSpPr>
          <p:spPr bwMode="auto">
            <a:xfrm>
              <a:off x="5133975" y="1025526"/>
              <a:ext cx="82550" cy="55563"/>
            </a:xfrm>
            <a:custGeom>
              <a:avLst/>
              <a:gdLst>
                <a:gd name="T0" fmla="*/ 85 w 96"/>
                <a:gd name="T1" fmla="*/ 65 h 65"/>
                <a:gd name="T2" fmla="*/ 85 w 96"/>
                <a:gd name="T3" fmla="*/ 65 h 65"/>
                <a:gd name="T4" fmla="*/ 0 w 96"/>
                <a:gd name="T5" fmla="*/ 22 h 65"/>
                <a:gd name="T6" fmla="*/ 11 w 96"/>
                <a:gd name="T7" fmla="*/ 0 h 65"/>
                <a:gd name="T8" fmla="*/ 96 w 96"/>
                <a:gd name="T9" fmla="*/ 43 h 65"/>
                <a:gd name="T10" fmla="*/ 85 w 96"/>
                <a:gd name="T11" fmla="*/ 65 h 65"/>
              </a:gdLst>
              <a:ahLst/>
              <a:cxnLst>
                <a:cxn ang="0">
                  <a:pos x="T0" y="T1"/>
                </a:cxn>
                <a:cxn ang="0">
                  <a:pos x="T2" y="T3"/>
                </a:cxn>
                <a:cxn ang="0">
                  <a:pos x="T4" y="T5"/>
                </a:cxn>
                <a:cxn ang="0">
                  <a:pos x="T6" y="T7"/>
                </a:cxn>
                <a:cxn ang="0">
                  <a:pos x="T8" y="T9"/>
                </a:cxn>
                <a:cxn ang="0">
                  <a:pos x="T10" y="T11"/>
                </a:cxn>
              </a:cxnLst>
              <a:rect l="0" t="0" r="r" b="b"/>
              <a:pathLst>
                <a:path w="96" h="65">
                  <a:moveTo>
                    <a:pt x="85" y="65"/>
                  </a:moveTo>
                  <a:lnTo>
                    <a:pt x="85" y="65"/>
                  </a:lnTo>
                  <a:lnTo>
                    <a:pt x="0" y="22"/>
                  </a:lnTo>
                  <a:lnTo>
                    <a:pt x="11" y="0"/>
                  </a:lnTo>
                  <a:lnTo>
                    <a:pt x="96" y="43"/>
                  </a:lnTo>
                  <a:lnTo>
                    <a:pt x="85" y="65"/>
                  </a:lnTo>
                  <a:close/>
                </a:path>
              </a:pathLst>
            </a:custGeom>
            <a:grpFill/>
            <a:ln w="0">
              <a:noFill/>
              <a:prstDash val="solid"/>
              <a:round/>
              <a:headEnd/>
              <a:tailEnd/>
            </a:ln>
          </p:spPr>
          <p:txBody>
            <a:bodyPr/>
            <a:lstStyle/>
            <a:p>
              <a:pPr defTabSz="543689">
                <a:defRPr/>
              </a:pPr>
              <a:endParaRPr lang="zh-CN" altLang="en-US" sz="3201"/>
            </a:p>
          </p:txBody>
        </p:sp>
        <p:sp>
          <p:nvSpPr>
            <p:cNvPr id="523" name="Freeform 25"/>
            <p:cNvSpPr>
              <a:spLocks/>
            </p:cNvSpPr>
            <p:nvPr/>
          </p:nvSpPr>
          <p:spPr bwMode="auto">
            <a:xfrm>
              <a:off x="5183188" y="1036638"/>
              <a:ext cx="46038" cy="57150"/>
            </a:xfrm>
            <a:custGeom>
              <a:avLst/>
              <a:gdLst>
                <a:gd name="T0" fmla="*/ 0 w 55"/>
                <a:gd name="T1" fmla="*/ 67 h 67"/>
                <a:gd name="T2" fmla="*/ 0 w 55"/>
                <a:gd name="T3" fmla="*/ 67 h 67"/>
                <a:gd name="T4" fmla="*/ 55 w 55"/>
                <a:gd name="T5" fmla="*/ 53 h 67"/>
                <a:gd name="T6" fmla="*/ 35 w 55"/>
                <a:gd name="T7" fmla="*/ 0 h 67"/>
                <a:gd name="T8" fmla="*/ 0 w 55"/>
                <a:gd name="T9" fmla="*/ 67 h 67"/>
              </a:gdLst>
              <a:ahLst/>
              <a:cxnLst>
                <a:cxn ang="0">
                  <a:pos x="T0" y="T1"/>
                </a:cxn>
                <a:cxn ang="0">
                  <a:pos x="T2" y="T3"/>
                </a:cxn>
                <a:cxn ang="0">
                  <a:pos x="T4" y="T5"/>
                </a:cxn>
                <a:cxn ang="0">
                  <a:pos x="T6" y="T7"/>
                </a:cxn>
                <a:cxn ang="0">
                  <a:pos x="T8" y="T9"/>
                </a:cxn>
              </a:cxnLst>
              <a:rect l="0" t="0" r="r" b="b"/>
              <a:pathLst>
                <a:path w="55" h="67">
                  <a:moveTo>
                    <a:pt x="0" y="67"/>
                  </a:moveTo>
                  <a:lnTo>
                    <a:pt x="0" y="67"/>
                  </a:lnTo>
                  <a:lnTo>
                    <a:pt x="55" y="53"/>
                  </a:lnTo>
                  <a:lnTo>
                    <a:pt x="35" y="0"/>
                  </a:lnTo>
                  <a:lnTo>
                    <a:pt x="0" y="67"/>
                  </a:lnTo>
                  <a:close/>
                </a:path>
              </a:pathLst>
            </a:custGeom>
            <a:grpFill/>
            <a:ln w="0">
              <a:noFill/>
              <a:prstDash val="solid"/>
              <a:round/>
              <a:headEnd/>
              <a:tailEnd/>
            </a:ln>
          </p:spPr>
          <p:txBody>
            <a:bodyPr/>
            <a:lstStyle/>
            <a:p>
              <a:pPr defTabSz="543689">
                <a:defRPr/>
              </a:pPr>
              <a:endParaRPr lang="zh-CN" altLang="en-US" sz="3201"/>
            </a:p>
          </p:txBody>
        </p:sp>
        <p:sp>
          <p:nvSpPr>
            <p:cNvPr id="524" name="Freeform 26"/>
            <p:cNvSpPr>
              <a:spLocks/>
            </p:cNvSpPr>
            <p:nvPr/>
          </p:nvSpPr>
          <p:spPr bwMode="auto">
            <a:xfrm>
              <a:off x="5280025" y="1006476"/>
              <a:ext cx="44450" cy="30163"/>
            </a:xfrm>
            <a:custGeom>
              <a:avLst/>
              <a:gdLst>
                <a:gd name="T0" fmla="*/ 0 w 53"/>
                <a:gd name="T1" fmla="*/ 34 h 34"/>
                <a:gd name="T2" fmla="*/ 0 w 53"/>
                <a:gd name="T3" fmla="*/ 34 h 34"/>
                <a:gd name="T4" fmla="*/ 53 w 53"/>
                <a:gd name="T5" fmla="*/ 34 h 34"/>
                <a:gd name="T6" fmla="*/ 53 w 53"/>
                <a:gd name="T7" fmla="*/ 0 h 34"/>
                <a:gd name="T8" fmla="*/ 0 w 53"/>
                <a:gd name="T9" fmla="*/ 0 h 34"/>
                <a:gd name="T10" fmla="*/ 0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0" y="34"/>
                  </a:moveTo>
                  <a:lnTo>
                    <a:pt x="0" y="34"/>
                  </a:lnTo>
                  <a:lnTo>
                    <a:pt x="53" y="34"/>
                  </a:lnTo>
                  <a:lnTo>
                    <a:pt x="53" y="0"/>
                  </a:lnTo>
                  <a:lnTo>
                    <a:pt x="0" y="0"/>
                  </a:lnTo>
                  <a:lnTo>
                    <a:pt x="0" y="34"/>
                  </a:lnTo>
                  <a:close/>
                </a:path>
              </a:pathLst>
            </a:custGeom>
            <a:grpFill/>
            <a:ln w="0">
              <a:noFill/>
              <a:prstDash val="solid"/>
              <a:round/>
              <a:headEnd/>
              <a:tailEnd/>
            </a:ln>
          </p:spPr>
          <p:txBody>
            <a:bodyPr/>
            <a:lstStyle/>
            <a:p>
              <a:pPr defTabSz="543689">
                <a:defRPr/>
              </a:pPr>
              <a:endParaRPr lang="zh-CN" altLang="en-US" sz="3201"/>
            </a:p>
          </p:txBody>
        </p:sp>
        <p:sp>
          <p:nvSpPr>
            <p:cNvPr id="525" name="Freeform 27"/>
            <p:cNvSpPr>
              <a:spLocks/>
            </p:cNvSpPr>
            <p:nvPr/>
          </p:nvSpPr>
          <p:spPr bwMode="auto">
            <a:xfrm>
              <a:off x="5253038" y="1006476"/>
              <a:ext cx="17463" cy="30163"/>
            </a:xfrm>
            <a:custGeom>
              <a:avLst/>
              <a:gdLst>
                <a:gd name="T0" fmla="*/ 20 w 20"/>
                <a:gd name="T1" fmla="*/ 0 h 34"/>
                <a:gd name="T2" fmla="*/ 20 w 20"/>
                <a:gd name="T3" fmla="*/ 0 h 34"/>
                <a:gd name="T4" fmla="*/ 0 w 20"/>
                <a:gd name="T5" fmla="*/ 0 h 34"/>
                <a:gd name="T6" fmla="*/ 0 w 20"/>
                <a:gd name="T7" fmla="*/ 34 h 34"/>
                <a:gd name="T8" fmla="*/ 20 w 20"/>
                <a:gd name="T9" fmla="*/ 34 h 34"/>
                <a:gd name="T10" fmla="*/ 2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20" y="0"/>
                  </a:moveTo>
                  <a:lnTo>
                    <a:pt x="20" y="0"/>
                  </a:lnTo>
                  <a:lnTo>
                    <a:pt x="0" y="0"/>
                  </a:lnTo>
                  <a:lnTo>
                    <a:pt x="0" y="34"/>
                  </a:lnTo>
                  <a:lnTo>
                    <a:pt x="20" y="34"/>
                  </a:lnTo>
                  <a:lnTo>
                    <a:pt x="20" y="0"/>
                  </a:lnTo>
                  <a:close/>
                </a:path>
              </a:pathLst>
            </a:custGeom>
            <a:grpFill/>
            <a:ln w="0">
              <a:noFill/>
              <a:prstDash val="solid"/>
              <a:round/>
              <a:headEnd/>
              <a:tailEnd/>
            </a:ln>
          </p:spPr>
          <p:txBody>
            <a:bodyPr/>
            <a:lstStyle/>
            <a:p>
              <a:pPr defTabSz="543689">
                <a:defRPr/>
              </a:pPr>
              <a:endParaRPr lang="zh-CN" altLang="en-US" sz="3201"/>
            </a:p>
          </p:txBody>
        </p:sp>
        <p:sp>
          <p:nvSpPr>
            <p:cNvPr id="526" name="Freeform 28"/>
            <p:cNvSpPr>
              <a:spLocks/>
            </p:cNvSpPr>
            <p:nvPr/>
          </p:nvSpPr>
          <p:spPr bwMode="auto">
            <a:xfrm>
              <a:off x="5280025" y="1081088"/>
              <a:ext cx="44450" cy="28575"/>
            </a:xfrm>
            <a:custGeom>
              <a:avLst/>
              <a:gdLst>
                <a:gd name="T0" fmla="*/ 0 w 53"/>
                <a:gd name="T1" fmla="*/ 35 h 35"/>
                <a:gd name="T2" fmla="*/ 0 w 53"/>
                <a:gd name="T3" fmla="*/ 35 h 35"/>
                <a:gd name="T4" fmla="*/ 53 w 53"/>
                <a:gd name="T5" fmla="*/ 35 h 35"/>
                <a:gd name="T6" fmla="*/ 53 w 53"/>
                <a:gd name="T7" fmla="*/ 0 h 35"/>
                <a:gd name="T8" fmla="*/ 0 w 53"/>
                <a:gd name="T9" fmla="*/ 0 h 35"/>
                <a:gd name="T10" fmla="*/ 0 w 53"/>
                <a:gd name="T11" fmla="*/ 35 h 35"/>
              </a:gdLst>
              <a:ahLst/>
              <a:cxnLst>
                <a:cxn ang="0">
                  <a:pos x="T0" y="T1"/>
                </a:cxn>
                <a:cxn ang="0">
                  <a:pos x="T2" y="T3"/>
                </a:cxn>
                <a:cxn ang="0">
                  <a:pos x="T4" y="T5"/>
                </a:cxn>
                <a:cxn ang="0">
                  <a:pos x="T6" y="T7"/>
                </a:cxn>
                <a:cxn ang="0">
                  <a:pos x="T8" y="T9"/>
                </a:cxn>
                <a:cxn ang="0">
                  <a:pos x="T10" y="T11"/>
                </a:cxn>
              </a:cxnLst>
              <a:rect l="0" t="0" r="r" b="b"/>
              <a:pathLst>
                <a:path w="53" h="35">
                  <a:moveTo>
                    <a:pt x="0" y="35"/>
                  </a:moveTo>
                  <a:lnTo>
                    <a:pt x="0" y="35"/>
                  </a:lnTo>
                  <a:lnTo>
                    <a:pt x="53" y="35"/>
                  </a:lnTo>
                  <a:lnTo>
                    <a:pt x="53" y="0"/>
                  </a:lnTo>
                  <a:lnTo>
                    <a:pt x="0" y="0"/>
                  </a:lnTo>
                  <a:lnTo>
                    <a:pt x="0" y="35"/>
                  </a:lnTo>
                  <a:close/>
                </a:path>
              </a:pathLst>
            </a:custGeom>
            <a:grpFill/>
            <a:ln w="0">
              <a:noFill/>
              <a:prstDash val="solid"/>
              <a:round/>
              <a:headEnd/>
              <a:tailEnd/>
            </a:ln>
          </p:spPr>
          <p:txBody>
            <a:bodyPr/>
            <a:lstStyle/>
            <a:p>
              <a:pPr defTabSz="543689">
                <a:defRPr/>
              </a:pPr>
              <a:endParaRPr lang="zh-CN" altLang="en-US" sz="3201"/>
            </a:p>
          </p:txBody>
        </p:sp>
        <p:sp>
          <p:nvSpPr>
            <p:cNvPr id="527" name="Freeform 29"/>
            <p:cNvSpPr>
              <a:spLocks/>
            </p:cNvSpPr>
            <p:nvPr/>
          </p:nvSpPr>
          <p:spPr bwMode="auto">
            <a:xfrm>
              <a:off x="5253038" y="1081088"/>
              <a:ext cx="17463" cy="28575"/>
            </a:xfrm>
            <a:custGeom>
              <a:avLst/>
              <a:gdLst>
                <a:gd name="T0" fmla="*/ 20 w 20"/>
                <a:gd name="T1" fmla="*/ 0 h 35"/>
                <a:gd name="T2" fmla="*/ 20 w 20"/>
                <a:gd name="T3" fmla="*/ 0 h 35"/>
                <a:gd name="T4" fmla="*/ 0 w 20"/>
                <a:gd name="T5" fmla="*/ 0 h 35"/>
                <a:gd name="T6" fmla="*/ 0 w 20"/>
                <a:gd name="T7" fmla="*/ 35 h 35"/>
                <a:gd name="T8" fmla="*/ 20 w 20"/>
                <a:gd name="T9" fmla="*/ 35 h 35"/>
                <a:gd name="T10" fmla="*/ 20 w 20"/>
                <a:gd name="T11" fmla="*/ 0 h 35"/>
              </a:gdLst>
              <a:ahLst/>
              <a:cxnLst>
                <a:cxn ang="0">
                  <a:pos x="T0" y="T1"/>
                </a:cxn>
                <a:cxn ang="0">
                  <a:pos x="T2" y="T3"/>
                </a:cxn>
                <a:cxn ang="0">
                  <a:pos x="T4" y="T5"/>
                </a:cxn>
                <a:cxn ang="0">
                  <a:pos x="T6" y="T7"/>
                </a:cxn>
                <a:cxn ang="0">
                  <a:pos x="T8" y="T9"/>
                </a:cxn>
                <a:cxn ang="0">
                  <a:pos x="T10" y="T11"/>
                </a:cxn>
              </a:cxnLst>
              <a:rect l="0" t="0" r="r" b="b"/>
              <a:pathLst>
                <a:path w="20" h="35">
                  <a:moveTo>
                    <a:pt x="20" y="0"/>
                  </a:moveTo>
                  <a:lnTo>
                    <a:pt x="20" y="0"/>
                  </a:lnTo>
                  <a:lnTo>
                    <a:pt x="0" y="0"/>
                  </a:lnTo>
                  <a:lnTo>
                    <a:pt x="0" y="35"/>
                  </a:lnTo>
                  <a:lnTo>
                    <a:pt x="20" y="35"/>
                  </a:lnTo>
                  <a:lnTo>
                    <a:pt x="20" y="0"/>
                  </a:lnTo>
                  <a:close/>
                </a:path>
              </a:pathLst>
            </a:custGeom>
            <a:grpFill/>
            <a:ln w="0">
              <a:noFill/>
              <a:prstDash val="solid"/>
              <a:round/>
              <a:headEnd/>
              <a:tailEnd/>
            </a:ln>
          </p:spPr>
          <p:txBody>
            <a:bodyPr/>
            <a:lstStyle/>
            <a:p>
              <a:pPr defTabSz="543689">
                <a:defRPr/>
              </a:pPr>
              <a:endParaRPr lang="zh-CN" altLang="en-US" sz="3201"/>
            </a:p>
          </p:txBody>
        </p:sp>
        <p:sp>
          <p:nvSpPr>
            <p:cNvPr id="528" name="Freeform 30"/>
            <p:cNvSpPr>
              <a:spLocks/>
            </p:cNvSpPr>
            <p:nvPr/>
          </p:nvSpPr>
          <p:spPr bwMode="auto">
            <a:xfrm>
              <a:off x="5280025" y="1155701"/>
              <a:ext cx="44450" cy="28575"/>
            </a:xfrm>
            <a:custGeom>
              <a:avLst/>
              <a:gdLst>
                <a:gd name="T0" fmla="*/ 0 w 53"/>
                <a:gd name="T1" fmla="*/ 34 h 34"/>
                <a:gd name="T2" fmla="*/ 0 w 53"/>
                <a:gd name="T3" fmla="*/ 34 h 34"/>
                <a:gd name="T4" fmla="*/ 53 w 53"/>
                <a:gd name="T5" fmla="*/ 34 h 34"/>
                <a:gd name="T6" fmla="*/ 53 w 53"/>
                <a:gd name="T7" fmla="*/ 0 h 34"/>
                <a:gd name="T8" fmla="*/ 0 w 53"/>
                <a:gd name="T9" fmla="*/ 0 h 34"/>
                <a:gd name="T10" fmla="*/ 0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0" y="34"/>
                  </a:moveTo>
                  <a:lnTo>
                    <a:pt x="0" y="34"/>
                  </a:lnTo>
                  <a:lnTo>
                    <a:pt x="53" y="34"/>
                  </a:lnTo>
                  <a:lnTo>
                    <a:pt x="53" y="0"/>
                  </a:lnTo>
                  <a:lnTo>
                    <a:pt x="0" y="0"/>
                  </a:lnTo>
                  <a:lnTo>
                    <a:pt x="0" y="34"/>
                  </a:lnTo>
                  <a:close/>
                </a:path>
              </a:pathLst>
            </a:custGeom>
            <a:grpFill/>
            <a:ln w="0">
              <a:noFill/>
              <a:prstDash val="solid"/>
              <a:round/>
              <a:headEnd/>
              <a:tailEnd/>
            </a:ln>
          </p:spPr>
          <p:txBody>
            <a:bodyPr/>
            <a:lstStyle/>
            <a:p>
              <a:pPr defTabSz="543689">
                <a:defRPr/>
              </a:pPr>
              <a:endParaRPr lang="zh-CN" altLang="en-US" sz="3201"/>
            </a:p>
          </p:txBody>
        </p:sp>
        <p:sp>
          <p:nvSpPr>
            <p:cNvPr id="529" name="Freeform 31"/>
            <p:cNvSpPr>
              <a:spLocks/>
            </p:cNvSpPr>
            <p:nvPr/>
          </p:nvSpPr>
          <p:spPr bwMode="auto">
            <a:xfrm>
              <a:off x="5253038" y="1155701"/>
              <a:ext cx="17463" cy="28575"/>
            </a:xfrm>
            <a:custGeom>
              <a:avLst/>
              <a:gdLst>
                <a:gd name="T0" fmla="*/ 20 w 20"/>
                <a:gd name="T1" fmla="*/ 0 h 34"/>
                <a:gd name="T2" fmla="*/ 20 w 20"/>
                <a:gd name="T3" fmla="*/ 0 h 34"/>
                <a:gd name="T4" fmla="*/ 0 w 20"/>
                <a:gd name="T5" fmla="*/ 0 h 34"/>
                <a:gd name="T6" fmla="*/ 0 w 20"/>
                <a:gd name="T7" fmla="*/ 34 h 34"/>
                <a:gd name="T8" fmla="*/ 20 w 20"/>
                <a:gd name="T9" fmla="*/ 34 h 34"/>
                <a:gd name="T10" fmla="*/ 2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20" y="0"/>
                  </a:moveTo>
                  <a:lnTo>
                    <a:pt x="20" y="0"/>
                  </a:lnTo>
                  <a:lnTo>
                    <a:pt x="0" y="0"/>
                  </a:lnTo>
                  <a:lnTo>
                    <a:pt x="0" y="34"/>
                  </a:lnTo>
                  <a:lnTo>
                    <a:pt x="20" y="34"/>
                  </a:lnTo>
                  <a:lnTo>
                    <a:pt x="20" y="0"/>
                  </a:lnTo>
                  <a:close/>
                </a:path>
              </a:pathLst>
            </a:custGeom>
            <a:grpFill/>
            <a:ln w="0">
              <a:noFill/>
              <a:prstDash val="solid"/>
              <a:round/>
              <a:headEnd/>
              <a:tailEnd/>
            </a:ln>
          </p:spPr>
          <p:txBody>
            <a:bodyPr/>
            <a:lstStyle/>
            <a:p>
              <a:pPr defTabSz="543689">
                <a:defRPr/>
              </a:pPr>
              <a:endParaRPr lang="zh-CN" altLang="en-US" sz="3201"/>
            </a:p>
          </p:txBody>
        </p:sp>
        <p:sp>
          <p:nvSpPr>
            <p:cNvPr id="530" name="Freeform 32"/>
            <p:cNvSpPr>
              <a:spLocks/>
            </p:cNvSpPr>
            <p:nvPr/>
          </p:nvSpPr>
          <p:spPr bwMode="auto">
            <a:xfrm>
              <a:off x="5280025" y="1228726"/>
              <a:ext cx="44450" cy="28575"/>
            </a:xfrm>
            <a:custGeom>
              <a:avLst/>
              <a:gdLst>
                <a:gd name="T0" fmla="*/ 0 w 53"/>
                <a:gd name="T1" fmla="*/ 34 h 34"/>
                <a:gd name="T2" fmla="*/ 0 w 53"/>
                <a:gd name="T3" fmla="*/ 34 h 34"/>
                <a:gd name="T4" fmla="*/ 53 w 53"/>
                <a:gd name="T5" fmla="*/ 34 h 34"/>
                <a:gd name="T6" fmla="*/ 53 w 53"/>
                <a:gd name="T7" fmla="*/ 0 h 34"/>
                <a:gd name="T8" fmla="*/ 0 w 53"/>
                <a:gd name="T9" fmla="*/ 0 h 34"/>
                <a:gd name="T10" fmla="*/ 0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0" y="34"/>
                  </a:moveTo>
                  <a:lnTo>
                    <a:pt x="0" y="34"/>
                  </a:lnTo>
                  <a:lnTo>
                    <a:pt x="53" y="34"/>
                  </a:lnTo>
                  <a:lnTo>
                    <a:pt x="53" y="0"/>
                  </a:lnTo>
                  <a:lnTo>
                    <a:pt x="0" y="0"/>
                  </a:lnTo>
                  <a:lnTo>
                    <a:pt x="0" y="34"/>
                  </a:lnTo>
                  <a:close/>
                </a:path>
              </a:pathLst>
            </a:custGeom>
            <a:grpFill/>
            <a:ln w="0">
              <a:noFill/>
              <a:prstDash val="solid"/>
              <a:round/>
              <a:headEnd/>
              <a:tailEnd/>
            </a:ln>
          </p:spPr>
          <p:txBody>
            <a:bodyPr/>
            <a:lstStyle/>
            <a:p>
              <a:pPr defTabSz="543689">
                <a:defRPr/>
              </a:pPr>
              <a:endParaRPr lang="zh-CN" altLang="en-US" sz="3201"/>
            </a:p>
          </p:txBody>
        </p:sp>
        <p:sp>
          <p:nvSpPr>
            <p:cNvPr id="531" name="Freeform 33"/>
            <p:cNvSpPr>
              <a:spLocks/>
            </p:cNvSpPr>
            <p:nvPr/>
          </p:nvSpPr>
          <p:spPr bwMode="auto">
            <a:xfrm>
              <a:off x="5253038" y="1228726"/>
              <a:ext cx="17463" cy="28575"/>
            </a:xfrm>
            <a:custGeom>
              <a:avLst/>
              <a:gdLst>
                <a:gd name="T0" fmla="*/ 20 w 20"/>
                <a:gd name="T1" fmla="*/ 0 h 34"/>
                <a:gd name="T2" fmla="*/ 20 w 20"/>
                <a:gd name="T3" fmla="*/ 0 h 34"/>
                <a:gd name="T4" fmla="*/ 0 w 20"/>
                <a:gd name="T5" fmla="*/ 0 h 34"/>
                <a:gd name="T6" fmla="*/ 0 w 20"/>
                <a:gd name="T7" fmla="*/ 34 h 34"/>
                <a:gd name="T8" fmla="*/ 20 w 20"/>
                <a:gd name="T9" fmla="*/ 34 h 34"/>
                <a:gd name="T10" fmla="*/ 2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20" y="0"/>
                  </a:moveTo>
                  <a:lnTo>
                    <a:pt x="20" y="0"/>
                  </a:lnTo>
                  <a:lnTo>
                    <a:pt x="0" y="0"/>
                  </a:lnTo>
                  <a:lnTo>
                    <a:pt x="0" y="34"/>
                  </a:lnTo>
                  <a:lnTo>
                    <a:pt x="20" y="34"/>
                  </a:lnTo>
                  <a:lnTo>
                    <a:pt x="20" y="0"/>
                  </a:lnTo>
                  <a:close/>
                </a:path>
              </a:pathLst>
            </a:custGeom>
            <a:grpFill/>
            <a:ln w="0">
              <a:noFill/>
              <a:prstDash val="solid"/>
              <a:round/>
              <a:headEnd/>
              <a:tailEnd/>
            </a:ln>
          </p:spPr>
          <p:txBody>
            <a:bodyPr/>
            <a:lstStyle/>
            <a:p>
              <a:pPr defTabSz="543689">
                <a:defRPr/>
              </a:pPr>
              <a:endParaRPr lang="zh-CN" altLang="en-US" sz="3201"/>
            </a:p>
          </p:txBody>
        </p:sp>
        <p:sp>
          <p:nvSpPr>
            <p:cNvPr id="532" name="Freeform 34"/>
            <p:cNvSpPr>
              <a:spLocks/>
            </p:cNvSpPr>
            <p:nvPr/>
          </p:nvSpPr>
          <p:spPr bwMode="auto">
            <a:xfrm>
              <a:off x="5253038" y="1192213"/>
              <a:ext cx="46038" cy="28575"/>
            </a:xfrm>
            <a:custGeom>
              <a:avLst/>
              <a:gdLst>
                <a:gd name="T0" fmla="*/ 54 w 54"/>
                <a:gd name="T1" fmla="*/ 34 h 34"/>
                <a:gd name="T2" fmla="*/ 54 w 54"/>
                <a:gd name="T3" fmla="*/ 34 h 34"/>
                <a:gd name="T4" fmla="*/ 0 w 54"/>
                <a:gd name="T5" fmla="*/ 34 h 34"/>
                <a:gd name="T6" fmla="*/ 0 w 54"/>
                <a:gd name="T7" fmla="*/ 0 h 34"/>
                <a:gd name="T8" fmla="*/ 54 w 54"/>
                <a:gd name="T9" fmla="*/ 0 h 34"/>
                <a:gd name="T10" fmla="*/ 54 w 54"/>
                <a:gd name="T11" fmla="*/ 34 h 34"/>
              </a:gdLst>
              <a:ahLst/>
              <a:cxnLst>
                <a:cxn ang="0">
                  <a:pos x="T0" y="T1"/>
                </a:cxn>
                <a:cxn ang="0">
                  <a:pos x="T2" y="T3"/>
                </a:cxn>
                <a:cxn ang="0">
                  <a:pos x="T4" y="T5"/>
                </a:cxn>
                <a:cxn ang="0">
                  <a:pos x="T6" y="T7"/>
                </a:cxn>
                <a:cxn ang="0">
                  <a:pos x="T8" y="T9"/>
                </a:cxn>
                <a:cxn ang="0">
                  <a:pos x="T10" y="T11"/>
                </a:cxn>
              </a:cxnLst>
              <a:rect l="0" t="0" r="r" b="b"/>
              <a:pathLst>
                <a:path w="54" h="34">
                  <a:moveTo>
                    <a:pt x="54" y="34"/>
                  </a:moveTo>
                  <a:lnTo>
                    <a:pt x="54" y="34"/>
                  </a:lnTo>
                  <a:lnTo>
                    <a:pt x="0" y="34"/>
                  </a:lnTo>
                  <a:lnTo>
                    <a:pt x="0" y="0"/>
                  </a:lnTo>
                  <a:lnTo>
                    <a:pt x="54" y="0"/>
                  </a:lnTo>
                  <a:lnTo>
                    <a:pt x="54" y="34"/>
                  </a:lnTo>
                  <a:close/>
                </a:path>
              </a:pathLst>
            </a:custGeom>
            <a:grpFill/>
            <a:ln w="0">
              <a:noFill/>
              <a:prstDash val="solid"/>
              <a:round/>
              <a:headEnd/>
              <a:tailEnd/>
            </a:ln>
          </p:spPr>
          <p:txBody>
            <a:bodyPr/>
            <a:lstStyle/>
            <a:p>
              <a:pPr defTabSz="543689">
                <a:defRPr/>
              </a:pPr>
              <a:endParaRPr lang="zh-CN" altLang="en-US" sz="3201"/>
            </a:p>
          </p:txBody>
        </p:sp>
        <p:sp>
          <p:nvSpPr>
            <p:cNvPr id="533" name="Freeform 35"/>
            <p:cNvSpPr>
              <a:spLocks/>
            </p:cNvSpPr>
            <p:nvPr/>
          </p:nvSpPr>
          <p:spPr bwMode="auto">
            <a:xfrm>
              <a:off x="5307013" y="1192213"/>
              <a:ext cx="17463" cy="28575"/>
            </a:xfrm>
            <a:custGeom>
              <a:avLst/>
              <a:gdLst>
                <a:gd name="T0" fmla="*/ 0 w 20"/>
                <a:gd name="T1" fmla="*/ 0 h 34"/>
                <a:gd name="T2" fmla="*/ 0 w 20"/>
                <a:gd name="T3" fmla="*/ 0 h 34"/>
                <a:gd name="T4" fmla="*/ 20 w 20"/>
                <a:gd name="T5" fmla="*/ 0 h 34"/>
                <a:gd name="T6" fmla="*/ 20 w 20"/>
                <a:gd name="T7" fmla="*/ 34 h 34"/>
                <a:gd name="T8" fmla="*/ 0 w 20"/>
                <a:gd name="T9" fmla="*/ 34 h 34"/>
                <a:gd name="T10" fmla="*/ 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0" y="0"/>
                  </a:moveTo>
                  <a:lnTo>
                    <a:pt x="0" y="0"/>
                  </a:lnTo>
                  <a:lnTo>
                    <a:pt x="20" y="0"/>
                  </a:lnTo>
                  <a:lnTo>
                    <a:pt x="20" y="34"/>
                  </a:lnTo>
                  <a:lnTo>
                    <a:pt x="0" y="34"/>
                  </a:lnTo>
                  <a:lnTo>
                    <a:pt x="0" y="0"/>
                  </a:lnTo>
                  <a:close/>
                </a:path>
              </a:pathLst>
            </a:custGeom>
            <a:grpFill/>
            <a:ln w="0">
              <a:noFill/>
              <a:prstDash val="solid"/>
              <a:round/>
              <a:headEnd/>
              <a:tailEnd/>
            </a:ln>
          </p:spPr>
          <p:txBody>
            <a:bodyPr/>
            <a:lstStyle/>
            <a:p>
              <a:pPr defTabSz="543689">
                <a:defRPr/>
              </a:pPr>
              <a:endParaRPr lang="zh-CN" altLang="en-US" sz="3201"/>
            </a:p>
          </p:txBody>
        </p:sp>
        <p:sp>
          <p:nvSpPr>
            <p:cNvPr id="534" name="Freeform 36"/>
            <p:cNvSpPr>
              <a:spLocks/>
            </p:cNvSpPr>
            <p:nvPr/>
          </p:nvSpPr>
          <p:spPr bwMode="auto">
            <a:xfrm>
              <a:off x="5253038" y="1117601"/>
              <a:ext cx="46038" cy="30163"/>
            </a:xfrm>
            <a:custGeom>
              <a:avLst/>
              <a:gdLst>
                <a:gd name="T0" fmla="*/ 54 w 54"/>
                <a:gd name="T1" fmla="*/ 34 h 34"/>
                <a:gd name="T2" fmla="*/ 54 w 54"/>
                <a:gd name="T3" fmla="*/ 34 h 34"/>
                <a:gd name="T4" fmla="*/ 0 w 54"/>
                <a:gd name="T5" fmla="*/ 34 h 34"/>
                <a:gd name="T6" fmla="*/ 0 w 54"/>
                <a:gd name="T7" fmla="*/ 0 h 34"/>
                <a:gd name="T8" fmla="*/ 54 w 54"/>
                <a:gd name="T9" fmla="*/ 0 h 34"/>
                <a:gd name="T10" fmla="*/ 54 w 54"/>
                <a:gd name="T11" fmla="*/ 34 h 34"/>
              </a:gdLst>
              <a:ahLst/>
              <a:cxnLst>
                <a:cxn ang="0">
                  <a:pos x="T0" y="T1"/>
                </a:cxn>
                <a:cxn ang="0">
                  <a:pos x="T2" y="T3"/>
                </a:cxn>
                <a:cxn ang="0">
                  <a:pos x="T4" y="T5"/>
                </a:cxn>
                <a:cxn ang="0">
                  <a:pos x="T6" y="T7"/>
                </a:cxn>
                <a:cxn ang="0">
                  <a:pos x="T8" y="T9"/>
                </a:cxn>
                <a:cxn ang="0">
                  <a:pos x="T10" y="T11"/>
                </a:cxn>
              </a:cxnLst>
              <a:rect l="0" t="0" r="r" b="b"/>
              <a:pathLst>
                <a:path w="54" h="34">
                  <a:moveTo>
                    <a:pt x="54" y="34"/>
                  </a:moveTo>
                  <a:lnTo>
                    <a:pt x="54" y="34"/>
                  </a:lnTo>
                  <a:lnTo>
                    <a:pt x="0" y="34"/>
                  </a:lnTo>
                  <a:lnTo>
                    <a:pt x="0" y="0"/>
                  </a:lnTo>
                  <a:lnTo>
                    <a:pt x="54" y="0"/>
                  </a:lnTo>
                  <a:lnTo>
                    <a:pt x="54" y="34"/>
                  </a:lnTo>
                  <a:close/>
                </a:path>
              </a:pathLst>
            </a:custGeom>
            <a:grpFill/>
            <a:ln w="0">
              <a:noFill/>
              <a:prstDash val="solid"/>
              <a:round/>
              <a:headEnd/>
              <a:tailEnd/>
            </a:ln>
          </p:spPr>
          <p:txBody>
            <a:bodyPr/>
            <a:lstStyle/>
            <a:p>
              <a:pPr defTabSz="543689">
                <a:defRPr/>
              </a:pPr>
              <a:endParaRPr lang="zh-CN" altLang="en-US" sz="3201"/>
            </a:p>
          </p:txBody>
        </p:sp>
        <p:sp>
          <p:nvSpPr>
            <p:cNvPr id="535" name="Freeform 37"/>
            <p:cNvSpPr>
              <a:spLocks/>
            </p:cNvSpPr>
            <p:nvPr/>
          </p:nvSpPr>
          <p:spPr bwMode="auto">
            <a:xfrm>
              <a:off x="5307013" y="1117601"/>
              <a:ext cx="17463" cy="30163"/>
            </a:xfrm>
            <a:custGeom>
              <a:avLst/>
              <a:gdLst>
                <a:gd name="T0" fmla="*/ 0 w 20"/>
                <a:gd name="T1" fmla="*/ 0 h 34"/>
                <a:gd name="T2" fmla="*/ 0 w 20"/>
                <a:gd name="T3" fmla="*/ 0 h 34"/>
                <a:gd name="T4" fmla="*/ 20 w 20"/>
                <a:gd name="T5" fmla="*/ 0 h 34"/>
                <a:gd name="T6" fmla="*/ 20 w 20"/>
                <a:gd name="T7" fmla="*/ 34 h 34"/>
                <a:gd name="T8" fmla="*/ 0 w 20"/>
                <a:gd name="T9" fmla="*/ 34 h 34"/>
                <a:gd name="T10" fmla="*/ 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0" y="0"/>
                  </a:moveTo>
                  <a:lnTo>
                    <a:pt x="0" y="0"/>
                  </a:lnTo>
                  <a:lnTo>
                    <a:pt x="20" y="0"/>
                  </a:lnTo>
                  <a:lnTo>
                    <a:pt x="20" y="34"/>
                  </a:lnTo>
                  <a:lnTo>
                    <a:pt x="0" y="34"/>
                  </a:lnTo>
                  <a:lnTo>
                    <a:pt x="0" y="0"/>
                  </a:lnTo>
                  <a:close/>
                </a:path>
              </a:pathLst>
            </a:custGeom>
            <a:grpFill/>
            <a:ln w="0">
              <a:noFill/>
              <a:prstDash val="solid"/>
              <a:round/>
              <a:headEnd/>
              <a:tailEnd/>
            </a:ln>
          </p:spPr>
          <p:txBody>
            <a:bodyPr/>
            <a:lstStyle/>
            <a:p>
              <a:pPr defTabSz="543689">
                <a:defRPr/>
              </a:pPr>
              <a:endParaRPr lang="zh-CN" altLang="en-US" sz="3201"/>
            </a:p>
          </p:txBody>
        </p:sp>
        <p:sp>
          <p:nvSpPr>
            <p:cNvPr id="536" name="Freeform 38"/>
            <p:cNvSpPr>
              <a:spLocks/>
            </p:cNvSpPr>
            <p:nvPr/>
          </p:nvSpPr>
          <p:spPr bwMode="auto">
            <a:xfrm>
              <a:off x="5253038" y="1042988"/>
              <a:ext cx="46038" cy="30163"/>
            </a:xfrm>
            <a:custGeom>
              <a:avLst/>
              <a:gdLst>
                <a:gd name="T0" fmla="*/ 54 w 54"/>
                <a:gd name="T1" fmla="*/ 34 h 34"/>
                <a:gd name="T2" fmla="*/ 54 w 54"/>
                <a:gd name="T3" fmla="*/ 34 h 34"/>
                <a:gd name="T4" fmla="*/ 0 w 54"/>
                <a:gd name="T5" fmla="*/ 34 h 34"/>
                <a:gd name="T6" fmla="*/ 0 w 54"/>
                <a:gd name="T7" fmla="*/ 0 h 34"/>
                <a:gd name="T8" fmla="*/ 54 w 54"/>
                <a:gd name="T9" fmla="*/ 0 h 34"/>
                <a:gd name="T10" fmla="*/ 54 w 54"/>
                <a:gd name="T11" fmla="*/ 34 h 34"/>
              </a:gdLst>
              <a:ahLst/>
              <a:cxnLst>
                <a:cxn ang="0">
                  <a:pos x="T0" y="T1"/>
                </a:cxn>
                <a:cxn ang="0">
                  <a:pos x="T2" y="T3"/>
                </a:cxn>
                <a:cxn ang="0">
                  <a:pos x="T4" y="T5"/>
                </a:cxn>
                <a:cxn ang="0">
                  <a:pos x="T6" y="T7"/>
                </a:cxn>
                <a:cxn ang="0">
                  <a:pos x="T8" y="T9"/>
                </a:cxn>
                <a:cxn ang="0">
                  <a:pos x="T10" y="T11"/>
                </a:cxn>
              </a:cxnLst>
              <a:rect l="0" t="0" r="r" b="b"/>
              <a:pathLst>
                <a:path w="54" h="34">
                  <a:moveTo>
                    <a:pt x="54" y="34"/>
                  </a:moveTo>
                  <a:lnTo>
                    <a:pt x="54" y="34"/>
                  </a:lnTo>
                  <a:lnTo>
                    <a:pt x="0" y="34"/>
                  </a:lnTo>
                  <a:lnTo>
                    <a:pt x="0" y="0"/>
                  </a:lnTo>
                  <a:lnTo>
                    <a:pt x="54" y="0"/>
                  </a:lnTo>
                  <a:lnTo>
                    <a:pt x="54" y="34"/>
                  </a:lnTo>
                  <a:close/>
                </a:path>
              </a:pathLst>
            </a:custGeom>
            <a:grpFill/>
            <a:ln w="0">
              <a:noFill/>
              <a:prstDash val="solid"/>
              <a:round/>
              <a:headEnd/>
              <a:tailEnd/>
            </a:ln>
          </p:spPr>
          <p:txBody>
            <a:bodyPr/>
            <a:lstStyle/>
            <a:p>
              <a:pPr defTabSz="543689">
                <a:defRPr/>
              </a:pPr>
              <a:endParaRPr lang="zh-CN" altLang="en-US" sz="3201"/>
            </a:p>
          </p:txBody>
        </p:sp>
        <p:sp>
          <p:nvSpPr>
            <p:cNvPr id="537" name="Freeform 39"/>
            <p:cNvSpPr>
              <a:spLocks/>
            </p:cNvSpPr>
            <p:nvPr/>
          </p:nvSpPr>
          <p:spPr bwMode="auto">
            <a:xfrm>
              <a:off x="5307013" y="1042988"/>
              <a:ext cx="17463" cy="30163"/>
            </a:xfrm>
            <a:custGeom>
              <a:avLst/>
              <a:gdLst>
                <a:gd name="T0" fmla="*/ 0 w 20"/>
                <a:gd name="T1" fmla="*/ 0 h 34"/>
                <a:gd name="T2" fmla="*/ 0 w 20"/>
                <a:gd name="T3" fmla="*/ 0 h 34"/>
                <a:gd name="T4" fmla="*/ 20 w 20"/>
                <a:gd name="T5" fmla="*/ 0 h 34"/>
                <a:gd name="T6" fmla="*/ 20 w 20"/>
                <a:gd name="T7" fmla="*/ 34 h 34"/>
                <a:gd name="T8" fmla="*/ 0 w 20"/>
                <a:gd name="T9" fmla="*/ 34 h 34"/>
                <a:gd name="T10" fmla="*/ 0 w 20"/>
                <a:gd name="T11" fmla="*/ 0 h 34"/>
              </a:gdLst>
              <a:ahLst/>
              <a:cxnLst>
                <a:cxn ang="0">
                  <a:pos x="T0" y="T1"/>
                </a:cxn>
                <a:cxn ang="0">
                  <a:pos x="T2" y="T3"/>
                </a:cxn>
                <a:cxn ang="0">
                  <a:pos x="T4" y="T5"/>
                </a:cxn>
                <a:cxn ang="0">
                  <a:pos x="T6" y="T7"/>
                </a:cxn>
                <a:cxn ang="0">
                  <a:pos x="T8" y="T9"/>
                </a:cxn>
                <a:cxn ang="0">
                  <a:pos x="T10" y="T11"/>
                </a:cxn>
              </a:cxnLst>
              <a:rect l="0" t="0" r="r" b="b"/>
              <a:pathLst>
                <a:path w="20" h="34">
                  <a:moveTo>
                    <a:pt x="0" y="0"/>
                  </a:moveTo>
                  <a:lnTo>
                    <a:pt x="0" y="0"/>
                  </a:lnTo>
                  <a:lnTo>
                    <a:pt x="20" y="0"/>
                  </a:lnTo>
                  <a:lnTo>
                    <a:pt x="20" y="34"/>
                  </a:lnTo>
                  <a:lnTo>
                    <a:pt x="0" y="34"/>
                  </a:lnTo>
                  <a:lnTo>
                    <a:pt x="0" y="0"/>
                  </a:lnTo>
                  <a:close/>
                </a:path>
              </a:pathLst>
            </a:custGeom>
            <a:grpFill/>
            <a:ln w="0">
              <a:noFill/>
              <a:prstDash val="solid"/>
              <a:round/>
              <a:headEnd/>
              <a:tailEnd/>
            </a:ln>
          </p:spPr>
          <p:txBody>
            <a:bodyPr/>
            <a:lstStyle/>
            <a:p>
              <a:pPr defTabSz="543689">
                <a:defRPr/>
              </a:pPr>
              <a:endParaRPr lang="zh-CN" altLang="en-US" sz="3201"/>
            </a:p>
          </p:txBody>
        </p:sp>
        <p:sp>
          <p:nvSpPr>
            <p:cNvPr id="538" name="Freeform 40"/>
            <p:cNvSpPr>
              <a:spLocks/>
            </p:cNvSpPr>
            <p:nvPr/>
          </p:nvSpPr>
          <p:spPr bwMode="auto">
            <a:xfrm>
              <a:off x="5067300" y="938213"/>
              <a:ext cx="441325" cy="390525"/>
            </a:xfrm>
            <a:custGeom>
              <a:avLst/>
              <a:gdLst>
                <a:gd name="T0" fmla="*/ 466 w 518"/>
                <a:gd name="T1" fmla="*/ 456 h 456"/>
                <a:gd name="T2" fmla="*/ 466 w 518"/>
                <a:gd name="T3" fmla="*/ 456 h 456"/>
                <a:gd name="T4" fmla="*/ 401 w 518"/>
                <a:gd name="T5" fmla="*/ 456 h 456"/>
                <a:gd name="T6" fmla="*/ 389 w 518"/>
                <a:gd name="T7" fmla="*/ 444 h 456"/>
                <a:gd name="T8" fmla="*/ 401 w 518"/>
                <a:gd name="T9" fmla="*/ 432 h 456"/>
                <a:gd name="T10" fmla="*/ 466 w 518"/>
                <a:gd name="T11" fmla="*/ 432 h 456"/>
                <a:gd name="T12" fmla="*/ 493 w 518"/>
                <a:gd name="T13" fmla="*/ 409 h 456"/>
                <a:gd name="T14" fmla="*/ 493 w 518"/>
                <a:gd name="T15" fmla="*/ 47 h 456"/>
                <a:gd name="T16" fmla="*/ 466 w 518"/>
                <a:gd name="T17" fmla="*/ 24 h 456"/>
                <a:gd name="T18" fmla="*/ 52 w 518"/>
                <a:gd name="T19" fmla="*/ 24 h 456"/>
                <a:gd name="T20" fmla="*/ 25 w 518"/>
                <a:gd name="T21" fmla="*/ 47 h 456"/>
                <a:gd name="T22" fmla="*/ 25 w 518"/>
                <a:gd name="T23" fmla="*/ 409 h 456"/>
                <a:gd name="T24" fmla="*/ 52 w 518"/>
                <a:gd name="T25" fmla="*/ 432 h 456"/>
                <a:gd name="T26" fmla="*/ 310 w 518"/>
                <a:gd name="T27" fmla="*/ 432 h 456"/>
                <a:gd name="T28" fmla="*/ 322 w 518"/>
                <a:gd name="T29" fmla="*/ 444 h 456"/>
                <a:gd name="T30" fmla="*/ 310 w 518"/>
                <a:gd name="T31" fmla="*/ 456 h 456"/>
                <a:gd name="T32" fmla="*/ 52 w 518"/>
                <a:gd name="T33" fmla="*/ 456 h 456"/>
                <a:gd name="T34" fmla="*/ 0 w 518"/>
                <a:gd name="T35" fmla="*/ 409 h 456"/>
                <a:gd name="T36" fmla="*/ 0 w 518"/>
                <a:gd name="T37" fmla="*/ 47 h 456"/>
                <a:gd name="T38" fmla="*/ 52 w 518"/>
                <a:gd name="T39" fmla="*/ 0 h 456"/>
                <a:gd name="T40" fmla="*/ 466 w 518"/>
                <a:gd name="T41" fmla="*/ 0 h 456"/>
                <a:gd name="T42" fmla="*/ 518 w 518"/>
                <a:gd name="T43" fmla="*/ 47 h 456"/>
                <a:gd name="T44" fmla="*/ 518 w 518"/>
                <a:gd name="T45" fmla="*/ 409 h 456"/>
                <a:gd name="T46" fmla="*/ 466 w 518"/>
                <a:gd name="T47"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8" h="456">
                  <a:moveTo>
                    <a:pt x="466" y="456"/>
                  </a:moveTo>
                  <a:lnTo>
                    <a:pt x="466" y="456"/>
                  </a:lnTo>
                  <a:lnTo>
                    <a:pt x="401" y="456"/>
                  </a:lnTo>
                  <a:cubicBezTo>
                    <a:pt x="394" y="456"/>
                    <a:pt x="389" y="451"/>
                    <a:pt x="389" y="444"/>
                  </a:cubicBezTo>
                  <a:cubicBezTo>
                    <a:pt x="389" y="437"/>
                    <a:pt x="394" y="432"/>
                    <a:pt x="401" y="432"/>
                  </a:cubicBezTo>
                  <a:lnTo>
                    <a:pt x="466" y="432"/>
                  </a:lnTo>
                  <a:cubicBezTo>
                    <a:pt x="481" y="432"/>
                    <a:pt x="493" y="422"/>
                    <a:pt x="493" y="409"/>
                  </a:cubicBezTo>
                  <a:lnTo>
                    <a:pt x="493" y="47"/>
                  </a:lnTo>
                  <a:cubicBezTo>
                    <a:pt x="493" y="35"/>
                    <a:pt x="481" y="24"/>
                    <a:pt x="466" y="24"/>
                  </a:cubicBezTo>
                  <a:lnTo>
                    <a:pt x="52" y="24"/>
                  </a:lnTo>
                  <a:cubicBezTo>
                    <a:pt x="37" y="24"/>
                    <a:pt x="25" y="35"/>
                    <a:pt x="25" y="47"/>
                  </a:cubicBezTo>
                  <a:lnTo>
                    <a:pt x="25" y="409"/>
                  </a:lnTo>
                  <a:cubicBezTo>
                    <a:pt x="25" y="422"/>
                    <a:pt x="37" y="432"/>
                    <a:pt x="52" y="432"/>
                  </a:cubicBezTo>
                  <a:lnTo>
                    <a:pt x="310" y="432"/>
                  </a:lnTo>
                  <a:cubicBezTo>
                    <a:pt x="317" y="432"/>
                    <a:pt x="322" y="437"/>
                    <a:pt x="322" y="444"/>
                  </a:cubicBezTo>
                  <a:cubicBezTo>
                    <a:pt x="322" y="451"/>
                    <a:pt x="317" y="456"/>
                    <a:pt x="310" y="456"/>
                  </a:cubicBezTo>
                  <a:lnTo>
                    <a:pt x="52" y="456"/>
                  </a:lnTo>
                  <a:cubicBezTo>
                    <a:pt x="23" y="456"/>
                    <a:pt x="0" y="435"/>
                    <a:pt x="0" y="409"/>
                  </a:cubicBezTo>
                  <a:lnTo>
                    <a:pt x="0" y="47"/>
                  </a:lnTo>
                  <a:cubicBezTo>
                    <a:pt x="0" y="21"/>
                    <a:pt x="23" y="0"/>
                    <a:pt x="52" y="0"/>
                  </a:cubicBezTo>
                  <a:lnTo>
                    <a:pt x="466" y="0"/>
                  </a:lnTo>
                  <a:cubicBezTo>
                    <a:pt x="495" y="0"/>
                    <a:pt x="518" y="21"/>
                    <a:pt x="518" y="47"/>
                  </a:cubicBezTo>
                  <a:lnTo>
                    <a:pt x="518" y="409"/>
                  </a:lnTo>
                  <a:cubicBezTo>
                    <a:pt x="518" y="435"/>
                    <a:pt x="495" y="456"/>
                    <a:pt x="466" y="456"/>
                  </a:cubicBezTo>
                  <a:close/>
                </a:path>
              </a:pathLst>
            </a:custGeom>
            <a:grpFill/>
            <a:ln w="0">
              <a:noFill/>
              <a:prstDash val="solid"/>
              <a:round/>
              <a:headEnd/>
              <a:tailEnd/>
            </a:ln>
          </p:spPr>
          <p:txBody>
            <a:bodyPr/>
            <a:lstStyle/>
            <a:p>
              <a:pPr defTabSz="543689">
                <a:defRPr/>
              </a:pPr>
              <a:endParaRPr lang="zh-CN" altLang="en-US" sz="3201"/>
            </a:p>
          </p:txBody>
        </p:sp>
        <p:sp>
          <p:nvSpPr>
            <p:cNvPr id="539" name="Freeform 41"/>
            <p:cNvSpPr>
              <a:spLocks/>
            </p:cNvSpPr>
            <p:nvPr/>
          </p:nvSpPr>
          <p:spPr bwMode="auto">
            <a:xfrm>
              <a:off x="5310188" y="1295401"/>
              <a:ext cx="42863" cy="44450"/>
            </a:xfrm>
            <a:custGeom>
              <a:avLst/>
              <a:gdLst>
                <a:gd name="T0" fmla="*/ 51 w 51"/>
                <a:gd name="T1" fmla="*/ 26 h 52"/>
                <a:gd name="T2" fmla="*/ 51 w 51"/>
                <a:gd name="T3" fmla="*/ 26 h 52"/>
                <a:gd name="T4" fmla="*/ 25 w 51"/>
                <a:gd name="T5" fmla="*/ 52 h 52"/>
                <a:gd name="T6" fmla="*/ 0 w 51"/>
                <a:gd name="T7" fmla="*/ 26 h 52"/>
                <a:gd name="T8" fmla="*/ 25 w 51"/>
                <a:gd name="T9" fmla="*/ 0 h 52"/>
                <a:gd name="T10" fmla="*/ 51 w 51"/>
                <a:gd name="T11" fmla="*/ 26 h 52"/>
              </a:gdLst>
              <a:ahLst/>
              <a:cxnLst>
                <a:cxn ang="0">
                  <a:pos x="T0" y="T1"/>
                </a:cxn>
                <a:cxn ang="0">
                  <a:pos x="T2" y="T3"/>
                </a:cxn>
                <a:cxn ang="0">
                  <a:pos x="T4" y="T5"/>
                </a:cxn>
                <a:cxn ang="0">
                  <a:pos x="T6" y="T7"/>
                </a:cxn>
                <a:cxn ang="0">
                  <a:pos x="T8" y="T9"/>
                </a:cxn>
                <a:cxn ang="0">
                  <a:pos x="T10" y="T11"/>
                </a:cxn>
              </a:cxnLst>
              <a:rect l="0" t="0" r="r" b="b"/>
              <a:pathLst>
                <a:path w="51" h="52">
                  <a:moveTo>
                    <a:pt x="51" y="26"/>
                  </a:moveTo>
                  <a:lnTo>
                    <a:pt x="51" y="26"/>
                  </a:lnTo>
                  <a:cubicBezTo>
                    <a:pt x="51" y="40"/>
                    <a:pt x="40" y="52"/>
                    <a:pt x="25" y="52"/>
                  </a:cubicBezTo>
                  <a:cubicBezTo>
                    <a:pt x="11" y="52"/>
                    <a:pt x="0" y="40"/>
                    <a:pt x="0" y="26"/>
                  </a:cubicBezTo>
                  <a:cubicBezTo>
                    <a:pt x="0" y="12"/>
                    <a:pt x="11" y="0"/>
                    <a:pt x="25" y="0"/>
                  </a:cubicBezTo>
                  <a:cubicBezTo>
                    <a:pt x="40" y="0"/>
                    <a:pt x="51" y="12"/>
                    <a:pt x="51" y="26"/>
                  </a:cubicBezTo>
                  <a:close/>
                </a:path>
              </a:pathLst>
            </a:custGeom>
            <a:grpFill/>
            <a:ln w="0">
              <a:noFill/>
              <a:prstDash val="solid"/>
              <a:round/>
              <a:headEnd/>
              <a:tailEnd/>
            </a:ln>
          </p:spPr>
          <p:txBody>
            <a:bodyPr/>
            <a:lstStyle/>
            <a:p>
              <a:pPr defTabSz="543689">
                <a:defRPr/>
              </a:pPr>
              <a:endParaRPr lang="zh-CN" altLang="en-US" sz="3201"/>
            </a:p>
          </p:txBody>
        </p:sp>
        <p:sp>
          <p:nvSpPr>
            <p:cNvPr id="540" name="Freeform 42"/>
            <p:cNvSpPr>
              <a:spLocks/>
            </p:cNvSpPr>
            <p:nvPr/>
          </p:nvSpPr>
          <p:spPr bwMode="auto">
            <a:xfrm>
              <a:off x="5387975" y="1295401"/>
              <a:ext cx="42863" cy="44450"/>
            </a:xfrm>
            <a:custGeom>
              <a:avLst/>
              <a:gdLst>
                <a:gd name="T0" fmla="*/ 51 w 51"/>
                <a:gd name="T1" fmla="*/ 26 h 52"/>
                <a:gd name="T2" fmla="*/ 51 w 51"/>
                <a:gd name="T3" fmla="*/ 26 h 52"/>
                <a:gd name="T4" fmla="*/ 25 w 51"/>
                <a:gd name="T5" fmla="*/ 52 h 52"/>
                <a:gd name="T6" fmla="*/ 0 w 51"/>
                <a:gd name="T7" fmla="*/ 26 h 52"/>
                <a:gd name="T8" fmla="*/ 25 w 51"/>
                <a:gd name="T9" fmla="*/ 0 h 52"/>
                <a:gd name="T10" fmla="*/ 51 w 51"/>
                <a:gd name="T11" fmla="*/ 26 h 52"/>
              </a:gdLst>
              <a:ahLst/>
              <a:cxnLst>
                <a:cxn ang="0">
                  <a:pos x="T0" y="T1"/>
                </a:cxn>
                <a:cxn ang="0">
                  <a:pos x="T2" y="T3"/>
                </a:cxn>
                <a:cxn ang="0">
                  <a:pos x="T4" y="T5"/>
                </a:cxn>
                <a:cxn ang="0">
                  <a:pos x="T6" y="T7"/>
                </a:cxn>
                <a:cxn ang="0">
                  <a:pos x="T8" y="T9"/>
                </a:cxn>
                <a:cxn ang="0">
                  <a:pos x="T10" y="T11"/>
                </a:cxn>
              </a:cxnLst>
              <a:rect l="0" t="0" r="r" b="b"/>
              <a:pathLst>
                <a:path w="51" h="52">
                  <a:moveTo>
                    <a:pt x="51" y="26"/>
                  </a:moveTo>
                  <a:lnTo>
                    <a:pt x="51" y="26"/>
                  </a:lnTo>
                  <a:cubicBezTo>
                    <a:pt x="51" y="40"/>
                    <a:pt x="40" y="52"/>
                    <a:pt x="25" y="52"/>
                  </a:cubicBezTo>
                  <a:cubicBezTo>
                    <a:pt x="11" y="52"/>
                    <a:pt x="0" y="40"/>
                    <a:pt x="0" y="26"/>
                  </a:cubicBezTo>
                  <a:cubicBezTo>
                    <a:pt x="0" y="12"/>
                    <a:pt x="11" y="0"/>
                    <a:pt x="25" y="0"/>
                  </a:cubicBezTo>
                  <a:cubicBezTo>
                    <a:pt x="40" y="0"/>
                    <a:pt x="51" y="12"/>
                    <a:pt x="51" y="26"/>
                  </a:cubicBezTo>
                  <a:close/>
                </a:path>
              </a:pathLst>
            </a:custGeom>
            <a:grpFill/>
            <a:ln w="0">
              <a:noFill/>
              <a:prstDash val="solid"/>
              <a:round/>
              <a:headEnd/>
              <a:tailEnd/>
            </a:ln>
          </p:spPr>
          <p:txBody>
            <a:bodyPr/>
            <a:lstStyle/>
            <a:p>
              <a:pPr defTabSz="543689">
                <a:defRPr/>
              </a:pPr>
              <a:endParaRPr lang="zh-CN" altLang="en-US" sz="3201"/>
            </a:p>
          </p:txBody>
        </p:sp>
      </p:grpSp>
      <p:grpSp>
        <p:nvGrpSpPr>
          <p:cNvPr id="541" name="组合 19613"/>
          <p:cNvGrpSpPr/>
          <p:nvPr/>
        </p:nvGrpSpPr>
        <p:grpSpPr>
          <a:xfrm>
            <a:off x="5410871" y="3267685"/>
            <a:ext cx="520821" cy="510235"/>
            <a:chOff x="7445375" y="935038"/>
            <a:chExt cx="390525" cy="382588"/>
          </a:xfrm>
          <a:solidFill>
            <a:srgbClr val="3C3C3B"/>
          </a:solidFill>
        </p:grpSpPr>
        <p:sp>
          <p:nvSpPr>
            <p:cNvPr id="542" name="Freeform 87"/>
            <p:cNvSpPr>
              <a:spLocks noEditPoints="1"/>
            </p:cNvSpPr>
            <p:nvPr/>
          </p:nvSpPr>
          <p:spPr bwMode="auto">
            <a:xfrm>
              <a:off x="7445375" y="935038"/>
              <a:ext cx="390525" cy="217488"/>
            </a:xfrm>
            <a:custGeom>
              <a:avLst/>
              <a:gdLst>
                <a:gd name="T0" fmla="*/ 229 w 458"/>
                <a:gd name="T1" fmla="*/ 25 h 255"/>
                <a:gd name="T2" fmla="*/ 229 w 458"/>
                <a:gd name="T3" fmla="*/ 25 h 255"/>
                <a:gd name="T4" fmla="*/ 24 w 458"/>
                <a:gd name="T5" fmla="*/ 128 h 255"/>
                <a:gd name="T6" fmla="*/ 229 w 458"/>
                <a:gd name="T7" fmla="*/ 231 h 255"/>
                <a:gd name="T8" fmla="*/ 434 w 458"/>
                <a:gd name="T9" fmla="*/ 128 h 255"/>
                <a:gd name="T10" fmla="*/ 229 w 458"/>
                <a:gd name="T11" fmla="*/ 25 h 255"/>
                <a:gd name="T12" fmla="*/ 229 w 458"/>
                <a:gd name="T13" fmla="*/ 255 h 255"/>
                <a:gd name="T14" fmla="*/ 229 w 458"/>
                <a:gd name="T15" fmla="*/ 255 h 255"/>
                <a:gd name="T16" fmla="*/ 0 w 458"/>
                <a:gd name="T17" fmla="*/ 128 h 255"/>
                <a:gd name="T18" fmla="*/ 229 w 458"/>
                <a:gd name="T19" fmla="*/ 0 h 255"/>
                <a:gd name="T20" fmla="*/ 458 w 458"/>
                <a:gd name="T21" fmla="*/ 128 h 255"/>
                <a:gd name="T22" fmla="*/ 229 w 458"/>
                <a:gd name="T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8" h="255">
                  <a:moveTo>
                    <a:pt x="229" y="25"/>
                  </a:moveTo>
                  <a:lnTo>
                    <a:pt x="229" y="25"/>
                  </a:lnTo>
                  <a:cubicBezTo>
                    <a:pt x="118" y="25"/>
                    <a:pt x="24" y="72"/>
                    <a:pt x="24" y="128"/>
                  </a:cubicBezTo>
                  <a:cubicBezTo>
                    <a:pt x="24" y="184"/>
                    <a:pt x="118" y="231"/>
                    <a:pt x="229" y="231"/>
                  </a:cubicBezTo>
                  <a:cubicBezTo>
                    <a:pt x="340" y="231"/>
                    <a:pt x="434" y="184"/>
                    <a:pt x="434" y="128"/>
                  </a:cubicBezTo>
                  <a:cubicBezTo>
                    <a:pt x="434" y="72"/>
                    <a:pt x="340" y="25"/>
                    <a:pt x="229" y="25"/>
                  </a:cubicBezTo>
                  <a:close/>
                  <a:moveTo>
                    <a:pt x="229" y="255"/>
                  </a:moveTo>
                  <a:lnTo>
                    <a:pt x="229" y="255"/>
                  </a:lnTo>
                  <a:cubicBezTo>
                    <a:pt x="100" y="255"/>
                    <a:pt x="0" y="199"/>
                    <a:pt x="0" y="128"/>
                  </a:cubicBezTo>
                  <a:cubicBezTo>
                    <a:pt x="0" y="56"/>
                    <a:pt x="100" y="0"/>
                    <a:pt x="229" y="0"/>
                  </a:cubicBezTo>
                  <a:cubicBezTo>
                    <a:pt x="358" y="0"/>
                    <a:pt x="458" y="56"/>
                    <a:pt x="458" y="128"/>
                  </a:cubicBezTo>
                  <a:cubicBezTo>
                    <a:pt x="458" y="199"/>
                    <a:pt x="358" y="255"/>
                    <a:pt x="229" y="255"/>
                  </a:cubicBezTo>
                  <a:close/>
                </a:path>
              </a:pathLst>
            </a:custGeom>
            <a:grpFill/>
            <a:ln w="0">
              <a:noFill/>
              <a:prstDash val="solid"/>
              <a:round/>
              <a:headEnd/>
              <a:tailEnd/>
            </a:ln>
          </p:spPr>
          <p:txBody>
            <a:bodyPr/>
            <a:lstStyle/>
            <a:p>
              <a:pPr defTabSz="543689">
                <a:defRPr/>
              </a:pPr>
              <a:endParaRPr lang="zh-CN" altLang="en-US" sz="3201"/>
            </a:p>
          </p:txBody>
        </p:sp>
        <p:sp>
          <p:nvSpPr>
            <p:cNvPr id="543" name="Freeform 88"/>
            <p:cNvSpPr>
              <a:spLocks/>
            </p:cNvSpPr>
            <p:nvPr/>
          </p:nvSpPr>
          <p:spPr bwMode="auto">
            <a:xfrm>
              <a:off x="7445375" y="1039813"/>
              <a:ext cx="390525" cy="265113"/>
            </a:xfrm>
            <a:custGeom>
              <a:avLst/>
              <a:gdLst>
                <a:gd name="T0" fmla="*/ 264 w 458"/>
                <a:gd name="T1" fmla="*/ 310 h 310"/>
                <a:gd name="T2" fmla="*/ 264 w 458"/>
                <a:gd name="T3" fmla="*/ 310 h 310"/>
                <a:gd name="T4" fmla="*/ 252 w 458"/>
                <a:gd name="T5" fmla="*/ 298 h 310"/>
                <a:gd name="T6" fmla="*/ 263 w 458"/>
                <a:gd name="T7" fmla="*/ 285 h 310"/>
                <a:gd name="T8" fmla="*/ 434 w 458"/>
                <a:gd name="T9" fmla="*/ 183 h 310"/>
                <a:gd name="T10" fmla="*/ 434 w 458"/>
                <a:gd name="T11" fmla="*/ 156 h 310"/>
                <a:gd name="T12" fmla="*/ 229 w 458"/>
                <a:gd name="T13" fmla="*/ 225 h 310"/>
                <a:gd name="T14" fmla="*/ 0 w 458"/>
                <a:gd name="T15" fmla="*/ 98 h 310"/>
                <a:gd name="T16" fmla="*/ 0 w 458"/>
                <a:gd name="T17" fmla="*/ 12 h 310"/>
                <a:gd name="T18" fmla="*/ 12 w 458"/>
                <a:gd name="T19" fmla="*/ 0 h 310"/>
                <a:gd name="T20" fmla="*/ 24 w 458"/>
                <a:gd name="T21" fmla="*/ 12 h 310"/>
                <a:gd name="T22" fmla="*/ 24 w 458"/>
                <a:gd name="T23" fmla="*/ 98 h 310"/>
                <a:gd name="T24" fmla="*/ 229 w 458"/>
                <a:gd name="T25" fmla="*/ 200 h 310"/>
                <a:gd name="T26" fmla="*/ 434 w 458"/>
                <a:gd name="T27" fmla="*/ 98 h 310"/>
                <a:gd name="T28" fmla="*/ 434 w 458"/>
                <a:gd name="T29" fmla="*/ 12 h 310"/>
                <a:gd name="T30" fmla="*/ 458 w 458"/>
                <a:gd name="T31" fmla="*/ 12 h 310"/>
                <a:gd name="T32" fmla="*/ 458 w 458"/>
                <a:gd name="T33" fmla="*/ 183 h 310"/>
                <a:gd name="T34" fmla="*/ 265 w 458"/>
                <a:gd name="T35" fmla="*/ 310 h 310"/>
                <a:gd name="T36" fmla="*/ 264 w 458"/>
                <a:gd name="T37"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8" h="310">
                  <a:moveTo>
                    <a:pt x="264" y="310"/>
                  </a:moveTo>
                  <a:lnTo>
                    <a:pt x="264" y="310"/>
                  </a:lnTo>
                  <a:cubicBezTo>
                    <a:pt x="258" y="310"/>
                    <a:pt x="252" y="305"/>
                    <a:pt x="252" y="298"/>
                  </a:cubicBezTo>
                  <a:cubicBezTo>
                    <a:pt x="251" y="292"/>
                    <a:pt x="256" y="286"/>
                    <a:pt x="263" y="285"/>
                  </a:cubicBezTo>
                  <a:cubicBezTo>
                    <a:pt x="360" y="277"/>
                    <a:pt x="434" y="233"/>
                    <a:pt x="434" y="183"/>
                  </a:cubicBezTo>
                  <a:lnTo>
                    <a:pt x="434" y="156"/>
                  </a:lnTo>
                  <a:cubicBezTo>
                    <a:pt x="396" y="197"/>
                    <a:pt x="319" y="225"/>
                    <a:pt x="229" y="225"/>
                  </a:cubicBezTo>
                  <a:cubicBezTo>
                    <a:pt x="100" y="225"/>
                    <a:pt x="0" y="169"/>
                    <a:pt x="0" y="98"/>
                  </a:cubicBezTo>
                  <a:lnTo>
                    <a:pt x="0" y="12"/>
                  </a:lnTo>
                  <a:cubicBezTo>
                    <a:pt x="0" y="6"/>
                    <a:pt x="5" y="0"/>
                    <a:pt x="12" y="0"/>
                  </a:cubicBezTo>
                  <a:cubicBezTo>
                    <a:pt x="19" y="0"/>
                    <a:pt x="24" y="6"/>
                    <a:pt x="24" y="12"/>
                  </a:cubicBezTo>
                  <a:lnTo>
                    <a:pt x="24" y="98"/>
                  </a:lnTo>
                  <a:cubicBezTo>
                    <a:pt x="24" y="153"/>
                    <a:pt x="118" y="200"/>
                    <a:pt x="229" y="200"/>
                  </a:cubicBezTo>
                  <a:cubicBezTo>
                    <a:pt x="340" y="200"/>
                    <a:pt x="434" y="153"/>
                    <a:pt x="434" y="98"/>
                  </a:cubicBezTo>
                  <a:lnTo>
                    <a:pt x="434" y="12"/>
                  </a:lnTo>
                  <a:lnTo>
                    <a:pt x="458" y="12"/>
                  </a:lnTo>
                  <a:lnTo>
                    <a:pt x="458" y="183"/>
                  </a:lnTo>
                  <a:cubicBezTo>
                    <a:pt x="458" y="247"/>
                    <a:pt x="377" y="300"/>
                    <a:pt x="265" y="310"/>
                  </a:cubicBezTo>
                  <a:cubicBezTo>
                    <a:pt x="265" y="310"/>
                    <a:pt x="265" y="310"/>
                    <a:pt x="264" y="310"/>
                  </a:cubicBezTo>
                  <a:close/>
                </a:path>
              </a:pathLst>
            </a:custGeom>
            <a:grpFill/>
            <a:ln w="0">
              <a:noFill/>
              <a:prstDash val="solid"/>
              <a:round/>
              <a:headEnd/>
              <a:tailEnd/>
            </a:ln>
          </p:spPr>
          <p:txBody>
            <a:bodyPr/>
            <a:lstStyle/>
            <a:p>
              <a:pPr defTabSz="543689">
                <a:defRPr/>
              </a:pPr>
              <a:endParaRPr lang="zh-CN" altLang="en-US" sz="3201"/>
            </a:p>
          </p:txBody>
        </p:sp>
        <p:sp>
          <p:nvSpPr>
            <p:cNvPr id="544" name="Freeform 89"/>
            <p:cNvSpPr>
              <a:spLocks/>
            </p:cNvSpPr>
            <p:nvPr/>
          </p:nvSpPr>
          <p:spPr bwMode="auto">
            <a:xfrm>
              <a:off x="7445375" y="1112838"/>
              <a:ext cx="174625" cy="190500"/>
            </a:xfrm>
            <a:custGeom>
              <a:avLst/>
              <a:gdLst>
                <a:gd name="T0" fmla="*/ 192 w 205"/>
                <a:gd name="T1" fmla="*/ 223 h 223"/>
                <a:gd name="T2" fmla="*/ 192 w 205"/>
                <a:gd name="T3" fmla="*/ 223 h 223"/>
                <a:gd name="T4" fmla="*/ 191 w 205"/>
                <a:gd name="T5" fmla="*/ 223 h 223"/>
                <a:gd name="T6" fmla="*/ 0 w 205"/>
                <a:gd name="T7" fmla="*/ 97 h 223"/>
                <a:gd name="T8" fmla="*/ 0 w 205"/>
                <a:gd name="T9" fmla="*/ 12 h 223"/>
                <a:gd name="T10" fmla="*/ 12 w 205"/>
                <a:gd name="T11" fmla="*/ 0 h 223"/>
                <a:gd name="T12" fmla="*/ 24 w 205"/>
                <a:gd name="T13" fmla="*/ 12 h 223"/>
                <a:gd name="T14" fmla="*/ 24 w 205"/>
                <a:gd name="T15" fmla="*/ 97 h 223"/>
                <a:gd name="T16" fmla="*/ 193 w 205"/>
                <a:gd name="T17" fmla="*/ 199 h 223"/>
                <a:gd name="T18" fmla="*/ 204 w 205"/>
                <a:gd name="T19" fmla="*/ 212 h 223"/>
                <a:gd name="T20" fmla="*/ 192 w 205"/>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23">
                  <a:moveTo>
                    <a:pt x="192" y="223"/>
                  </a:moveTo>
                  <a:lnTo>
                    <a:pt x="192" y="223"/>
                  </a:lnTo>
                  <a:cubicBezTo>
                    <a:pt x="192" y="223"/>
                    <a:pt x="191" y="223"/>
                    <a:pt x="191" y="223"/>
                  </a:cubicBezTo>
                  <a:cubicBezTo>
                    <a:pt x="80" y="213"/>
                    <a:pt x="0" y="160"/>
                    <a:pt x="0" y="97"/>
                  </a:cubicBezTo>
                  <a:lnTo>
                    <a:pt x="0" y="12"/>
                  </a:lnTo>
                  <a:cubicBezTo>
                    <a:pt x="0" y="6"/>
                    <a:pt x="5" y="0"/>
                    <a:pt x="12" y="0"/>
                  </a:cubicBezTo>
                  <a:cubicBezTo>
                    <a:pt x="19" y="0"/>
                    <a:pt x="24" y="6"/>
                    <a:pt x="24" y="12"/>
                  </a:cubicBezTo>
                  <a:lnTo>
                    <a:pt x="24" y="97"/>
                  </a:lnTo>
                  <a:cubicBezTo>
                    <a:pt x="24" y="147"/>
                    <a:pt x="97" y="190"/>
                    <a:pt x="193" y="199"/>
                  </a:cubicBezTo>
                  <a:cubicBezTo>
                    <a:pt x="200" y="199"/>
                    <a:pt x="205" y="205"/>
                    <a:pt x="204" y="212"/>
                  </a:cubicBezTo>
                  <a:cubicBezTo>
                    <a:pt x="204" y="219"/>
                    <a:pt x="198" y="223"/>
                    <a:pt x="192" y="223"/>
                  </a:cubicBezTo>
                  <a:close/>
                </a:path>
              </a:pathLst>
            </a:custGeom>
            <a:grpFill/>
            <a:ln w="0">
              <a:noFill/>
              <a:prstDash val="solid"/>
              <a:round/>
              <a:headEnd/>
              <a:tailEnd/>
            </a:ln>
          </p:spPr>
          <p:txBody>
            <a:bodyPr/>
            <a:lstStyle/>
            <a:p>
              <a:pPr defTabSz="543689">
                <a:defRPr/>
              </a:pPr>
              <a:endParaRPr lang="zh-CN" altLang="en-US" sz="3201"/>
            </a:p>
          </p:txBody>
        </p:sp>
        <p:sp>
          <p:nvSpPr>
            <p:cNvPr id="545" name="Freeform 90"/>
            <p:cNvSpPr>
              <a:spLocks/>
            </p:cNvSpPr>
            <p:nvPr/>
          </p:nvSpPr>
          <p:spPr bwMode="auto">
            <a:xfrm>
              <a:off x="7629525" y="1076326"/>
              <a:ext cx="65088" cy="44450"/>
            </a:xfrm>
            <a:custGeom>
              <a:avLst/>
              <a:gdLst>
                <a:gd name="T0" fmla="*/ 11 w 76"/>
                <a:gd name="T1" fmla="*/ 51 h 51"/>
                <a:gd name="T2" fmla="*/ 11 w 76"/>
                <a:gd name="T3" fmla="*/ 51 h 51"/>
                <a:gd name="T4" fmla="*/ 3 w 76"/>
                <a:gd name="T5" fmla="*/ 46 h 51"/>
                <a:gd name="T6" fmla="*/ 7 w 76"/>
                <a:gd name="T7" fmla="*/ 32 h 51"/>
                <a:gd name="T8" fmla="*/ 60 w 76"/>
                <a:gd name="T9" fmla="*/ 3 h 51"/>
                <a:gd name="T10" fmla="*/ 74 w 76"/>
                <a:gd name="T11" fmla="*/ 7 h 51"/>
                <a:gd name="T12" fmla="*/ 70 w 76"/>
                <a:gd name="T13" fmla="*/ 20 h 51"/>
                <a:gd name="T14" fmla="*/ 16 w 76"/>
                <a:gd name="T15" fmla="*/ 50 h 51"/>
                <a:gd name="T16" fmla="*/ 11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11" y="51"/>
                  </a:moveTo>
                  <a:lnTo>
                    <a:pt x="11" y="51"/>
                  </a:lnTo>
                  <a:cubicBezTo>
                    <a:pt x="8" y="51"/>
                    <a:pt x="5" y="49"/>
                    <a:pt x="3" y="46"/>
                  </a:cubicBezTo>
                  <a:cubicBezTo>
                    <a:pt x="0" y="41"/>
                    <a:pt x="2" y="35"/>
                    <a:pt x="7" y="32"/>
                  </a:cubicBezTo>
                  <a:lnTo>
                    <a:pt x="60" y="3"/>
                  </a:lnTo>
                  <a:cubicBezTo>
                    <a:pt x="65" y="0"/>
                    <a:pt x="71" y="2"/>
                    <a:pt x="74" y="7"/>
                  </a:cubicBezTo>
                  <a:cubicBezTo>
                    <a:pt x="76" y="12"/>
                    <a:pt x="75" y="18"/>
                    <a:pt x="70" y="20"/>
                  </a:cubicBezTo>
                  <a:lnTo>
                    <a:pt x="16" y="50"/>
                  </a:lnTo>
                  <a:cubicBezTo>
                    <a:pt x="15" y="50"/>
                    <a:pt x="13" y="51"/>
                    <a:pt x="11" y="51"/>
                  </a:cubicBezTo>
                  <a:close/>
                </a:path>
              </a:pathLst>
            </a:custGeom>
            <a:grpFill/>
            <a:ln w="0">
              <a:noFill/>
              <a:prstDash val="solid"/>
              <a:round/>
              <a:headEnd/>
              <a:tailEnd/>
            </a:ln>
          </p:spPr>
          <p:txBody>
            <a:bodyPr/>
            <a:lstStyle/>
            <a:p>
              <a:pPr defTabSz="543689">
                <a:defRPr/>
              </a:pPr>
              <a:endParaRPr lang="zh-CN" altLang="en-US" sz="3201"/>
            </a:p>
          </p:txBody>
        </p:sp>
        <p:sp>
          <p:nvSpPr>
            <p:cNvPr id="546" name="Freeform 91"/>
            <p:cNvSpPr>
              <a:spLocks/>
            </p:cNvSpPr>
            <p:nvPr/>
          </p:nvSpPr>
          <p:spPr bwMode="auto">
            <a:xfrm>
              <a:off x="7585075" y="1076326"/>
              <a:ext cx="65088" cy="44450"/>
            </a:xfrm>
            <a:custGeom>
              <a:avLst/>
              <a:gdLst>
                <a:gd name="T0" fmla="*/ 64 w 76"/>
                <a:gd name="T1" fmla="*/ 51 h 51"/>
                <a:gd name="T2" fmla="*/ 64 w 76"/>
                <a:gd name="T3" fmla="*/ 51 h 51"/>
                <a:gd name="T4" fmla="*/ 60 w 76"/>
                <a:gd name="T5" fmla="*/ 50 h 51"/>
                <a:gd name="T6" fmla="*/ 6 w 76"/>
                <a:gd name="T7" fmla="*/ 20 h 51"/>
                <a:gd name="T8" fmla="*/ 2 w 76"/>
                <a:gd name="T9" fmla="*/ 7 h 51"/>
                <a:gd name="T10" fmla="*/ 16 w 76"/>
                <a:gd name="T11" fmla="*/ 3 h 51"/>
                <a:gd name="T12" fmla="*/ 69 w 76"/>
                <a:gd name="T13" fmla="*/ 32 h 51"/>
                <a:gd name="T14" fmla="*/ 73 w 76"/>
                <a:gd name="T15" fmla="*/ 46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50"/>
                  </a:cubicBezTo>
                  <a:lnTo>
                    <a:pt x="6" y="20"/>
                  </a:lnTo>
                  <a:cubicBezTo>
                    <a:pt x="1" y="18"/>
                    <a:pt x="0" y="12"/>
                    <a:pt x="2" y="7"/>
                  </a:cubicBezTo>
                  <a:cubicBezTo>
                    <a:pt x="5" y="2"/>
                    <a:pt x="11" y="0"/>
                    <a:pt x="16" y="3"/>
                  </a:cubicBezTo>
                  <a:lnTo>
                    <a:pt x="69" y="32"/>
                  </a:lnTo>
                  <a:cubicBezTo>
                    <a:pt x="74" y="35"/>
                    <a:pt x="76" y="41"/>
                    <a:pt x="73" y="46"/>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3201"/>
            </a:p>
          </p:txBody>
        </p:sp>
        <p:sp>
          <p:nvSpPr>
            <p:cNvPr id="547" name="Freeform 92"/>
            <p:cNvSpPr>
              <a:spLocks/>
            </p:cNvSpPr>
            <p:nvPr/>
          </p:nvSpPr>
          <p:spPr bwMode="auto">
            <a:xfrm>
              <a:off x="7631113" y="1057276"/>
              <a:ext cx="17463" cy="63500"/>
            </a:xfrm>
            <a:custGeom>
              <a:avLst/>
              <a:gdLst>
                <a:gd name="T0" fmla="*/ 9 w 19"/>
                <a:gd name="T1" fmla="*/ 75 h 75"/>
                <a:gd name="T2" fmla="*/ 9 w 19"/>
                <a:gd name="T3" fmla="*/ 75 h 75"/>
                <a:gd name="T4" fmla="*/ 0 w 19"/>
                <a:gd name="T5" fmla="*/ 65 h 75"/>
                <a:gd name="T6" fmla="*/ 0 w 19"/>
                <a:gd name="T7" fmla="*/ 10 h 75"/>
                <a:gd name="T8" fmla="*/ 9 w 19"/>
                <a:gd name="T9" fmla="*/ 0 h 75"/>
                <a:gd name="T10" fmla="*/ 19 w 19"/>
                <a:gd name="T11" fmla="*/ 10 h 75"/>
                <a:gd name="T12" fmla="*/ 19 w 19"/>
                <a:gd name="T13" fmla="*/ 65 h 75"/>
                <a:gd name="T14" fmla="*/ 9 w 19"/>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5">
                  <a:moveTo>
                    <a:pt x="9" y="75"/>
                  </a:moveTo>
                  <a:lnTo>
                    <a:pt x="9" y="75"/>
                  </a:lnTo>
                  <a:cubicBezTo>
                    <a:pt x="4" y="75"/>
                    <a:pt x="0" y="70"/>
                    <a:pt x="0" y="65"/>
                  </a:cubicBezTo>
                  <a:lnTo>
                    <a:pt x="0" y="10"/>
                  </a:lnTo>
                  <a:cubicBezTo>
                    <a:pt x="0" y="4"/>
                    <a:pt x="4" y="0"/>
                    <a:pt x="9" y="0"/>
                  </a:cubicBezTo>
                  <a:cubicBezTo>
                    <a:pt x="15" y="0"/>
                    <a:pt x="19" y="4"/>
                    <a:pt x="19" y="10"/>
                  </a:cubicBezTo>
                  <a:lnTo>
                    <a:pt x="19" y="65"/>
                  </a:lnTo>
                  <a:cubicBezTo>
                    <a:pt x="19" y="70"/>
                    <a:pt x="15" y="75"/>
                    <a:pt x="9" y="75"/>
                  </a:cubicBezTo>
                  <a:close/>
                </a:path>
              </a:pathLst>
            </a:custGeom>
            <a:grpFill/>
            <a:ln w="0">
              <a:noFill/>
              <a:prstDash val="solid"/>
              <a:round/>
              <a:headEnd/>
              <a:tailEnd/>
            </a:ln>
          </p:spPr>
          <p:txBody>
            <a:bodyPr/>
            <a:lstStyle/>
            <a:p>
              <a:pPr defTabSz="543689">
                <a:defRPr/>
              </a:pPr>
              <a:endParaRPr lang="zh-CN" altLang="en-US" sz="3201"/>
            </a:p>
          </p:txBody>
        </p:sp>
        <p:sp>
          <p:nvSpPr>
            <p:cNvPr id="548" name="Freeform 93"/>
            <p:cNvSpPr>
              <a:spLocks/>
            </p:cNvSpPr>
            <p:nvPr/>
          </p:nvSpPr>
          <p:spPr bwMode="auto">
            <a:xfrm>
              <a:off x="7583488" y="965201"/>
              <a:ext cx="65088" cy="44450"/>
            </a:xfrm>
            <a:custGeom>
              <a:avLst/>
              <a:gdLst>
                <a:gd name="T0" fmla="*/ 11 w 76"/>
                <a:gd name="T1" fmla="*/ 51 h 51"/>
                <a:gd name="T2" fmla="*/ 11 w 76"/>
                <a:gd name="T3" fmla="*/ 51 h 51"/>
                <a:gd name="T4" fmla="*/ 3 w 76"/>
                <a:gd name="T5" fmla="*/ 45 h 51"/>
                <a:gd name="T6" fmla="*/ 7 w 76"/>
                <a:gd name="T7" fmla="*/ 32 h 51"/>
                <a:gd name="T8" fmla="*/ 60 w 76"/>
                <a:gd name="T9" fmla="*/ 3 h 51"/>
                <a:gd name="T10" fmla="*/ 73 w 76"/>
                <a:gd name="T11" fmla="*/ 7 h 51"/>
                <a:gd name="T12" fmla="*/ 70 w 76"/>
                <a:gd name="T13" fmla="*/ 20 h 51"/>
                <a:gd name="T14" fmla="*/ 16 w 76"/>
                <a:gd name="T15" fmla="*/ 49 h 51"/>
                <a:gd name="T16" fmla="*/ 11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11" y="51"/>
                  </a:moveTo>
                  <a:lnTo>
                    <a:pt x="11" y="51"/>
                  </a:lnTo>
                  <a:cubicBezTo>
                    <a:pt x="8" y="51"/>
                    <a:pt x="4" y="49"/>
                    <a:pt x="3" y="45"/>
                  </a:cubicBezTo>
                  <a:cubicBezTo>
                    <a:pt x="0" y="41"/>
                    <a:pt x="2" y="35"/>
                    <a:pt x="7" y="32"/>
                  </a:cubicBezTo>
                  <a:lnTo>
                    <a:pt x="60" y="3"/>
                  </a:lnTo>
                  <a:cubicBezTo>
                    <a:pt x="65" y="0"/>
                    <a:pt x="71" y="2"/>
                    <a:pt x="73" y="7"/>
                  </a:cubicBezTo>
                  <a:cubicBezTo>
                    <a:pt x="76" y="11"/>
                    <a:pt x="74" y="17"/>
                    <a:pt x="70" y="20"/>
                  </a:cubicBezTo>
                  <a:lnTo>
                    <a:pt x="16" y="49"/>
                  </a:lnTo>
                  <a:cubicBezTo>
                    <a:pt x="14" y="50"/>
                    <a:pt x="13" y="51"/>
                    <a:pt x="11" y="51"/>
                  </a:cubicBezTo>
                  <a:close/>
                </a:path>
              </a:pathLst>
            </a:custGeom>
            <a:grpFill/>
            <a:ln w="0">
              <a:noFill/>
              <a:prstDash val="solid"/>
              <a:round/>
              <a:headEnd/>
              <a:tailEnd/>
            </a:ln>
          </p:spPr>
          <p:txBody>
            <a:bodyPr/>
            <a:lstStyle/>
            <a:p>
              <a:pPr defTabSz="543689">
                <a:defRPr/>
              </a:pPr>
              <a:endParaRPr lang="zh-CN" altLang="en-US" sz="3201"/>
            </a:p>
          </p:txBody>
        </p:sp>
        <p:sp>
          <p:nvSpPr>
            <p:cNvPr id="549" name="Freeform 94"/>
            <p:cNvSpPr>
              <a:spLocks/>
            </p:cNvSpPr>
            <p:nvPr/>
          </p:nvSpPr>
          <p:spPr bwMode="auto">
            <a:xfrm>
              <a:off x="7629525" y="965201"/>
              <a:ext cx="65088" cy="44450"/>
            </a:xfrm>
            <a:custGeom>
              <a:avLst/>
              <a:gdLst>
                <a:gd name="T0" fmla="*/ 64 w 76"/>
                <a:gd name="T1" fmla="*/ 51 h 51"/>
                <a:gd name="T2" fmla="*/ 64 w 76"/>
                <a:gd name="T3" fmla="*/ 51 h 51"/>
                <a:gd name="T4" fmla="*/ 60 w 76"/>
                <a:gd name="T5" fmla="*/ 49 h 51"/>
                <a:gd name="T6" fmla="*/ 6 w 76"/>
                <a:gd name="T7" fmla="*/ 20 h 51"/>
                <a:gd name="T8" fmla="*/ 2 w 76"/>
                <a:gd name="T9" fmla="*/ 7 h 51"/>
                <a:gd name="T10" fmla="*/ 16 w 76"/>
                <a:gd name="T11" fmla="*/ 3 h 51"/>
                <a:gd name="T12" fmla="*/ 69 w 76"/>
                <a:gd name="T13" fmla="*/ 32 h 51"/>
                <a:gd name="T14" fmla="*/ 73 w 76"/>
                <a:gd name="T15" fmla="*/ 45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49"/>
                  </a:cubicBezTo>
                  <a:lnTo>
                    <a:pt x="6" y="20"/>
                  </a:lnTo>
                  <a:cubicBezTo>
                    <a:pt x="1" y="17"/>
                    <a:pt x="0" y="11"/>
                    <a:pt x="2" y="7"/>
                  </a:cubicBezTo>
                  <a:cubicBezTo>
                    <a:pt x="5" y="2"/>
                    <a:pt x="11" y="0"/>
                    <a:pt x="16" y="3"/>
                  </a:cubicBezTo>
                  <a:lnTo>
                    <a:pt x="69" y="32"/>
                  </a:lnTo>
                  <a:cubicBezTo>
                    <a:pt x="74" y="35"/>
                    <a:pt x="76" y="41"/>
                    <a:pt x="73" y="45"/>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3201"/>
            </a:p>
          </p:txBody>
        </p:sp>
        <p:sp>
          <p:nvSpPr>
            <p:cNvPr id="550" name="Freeform 95"/>
            <p:cNvSpPr>
              <a:spLocks/>
            </p:cNvSpPr>
            <p:nvPr/>
          </p:nvSpPr>
          <p:spPr bwMode="auto">
            <a:xfrm>
              <a:off x="7631113" y="966788"/>
              <a:ext cx="17463" cy="63500"/>
            </a:xfrm>
            <a:custGeom>
              <a:avLst/>
              <a:gdLst>
                <a:gd name="T0" fmla="*/ 10 w 20"/>
                <a:gd name="T1" fmla="*/ 74 h 74"/>
                <a:gd name="T2" fmla="*/ 10 w 20"/>
                <a:gd name="T3" fmla="*/ 74 h 74"/>
                <a:gd name="T4" fmla="*/ 0 w 20"/>
                <a:gd name="T5" fmla="*/ 64 h 74"/>
                <a:gd name="T6" fmla="*/ 0 w 20"/>
                <a:gd name="T7" fmla="*/ 9 h 74"/>
                <a:gd name="T8" fmla="*/ 10 w 20"/>
                <a:gd name="T9" fmla="*/ 0 h 74"/>
                <a:gd name="T10" fmla="*/ 20 w 20"/>
                <a:gd name="T11" fmla="*/ 9 h 74"/>
                <a:gd name="T12" fmla="*/ 20 w 20"/>
                <a:gd name="T13" fmla="*/ 64 h 74"/>
                <a:gd name="T14" fmla="*/ 10 w 20"/>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74">
                  <a:moveTo>
                    <a:pt x="10" y="74"/>
                  </a:moveTo>
                  <a:lnTo>
                    <a:pt x="10" y="74"/>
                  </a:lnTo>
                  <a:cubicBezTo>
                    <a:pt x="4" y="74"/>
                    <a:pt x="0" y="69"/>
                    <a:pt x="0" y="64"/>
                  </a:cubicBezTo>
                  <a:lnTo>
                    <a:pt x="0" y="9"/>
                  </a:lnTo>
                  <a:cubicBezTo>
                    <a:pt x="0" y="4"/>
                    <a:pt x="4" y="0"/>
                    <a:pt x="10" y="0"/>
                  </a:cubicBezTo>
                  <a:cubicBezTo>
                    <a:pt x="15" y="0"/>
                    <a:pt x="20" y="4"/>
                    <a:pt x="20" y="9"/>
                  </a:cubicBezTo>
                  <a:lnTo>
                    <a:pt x="20" y="64"/>
                  </a:lnTo>
                  <a:cubicBezTo>
                    <a:pt x="20" y="69"/>
                    <a:pt x="15" y="74"/>
                    <a:pt x="10" y="74"/>
                  </a:cubicBezTo>
                  <a:close/>
                </a:path>
              </a:pathLst>
            </a:custGeom>
            <a:grpFill/>
            <a:ln w="0">
              <a:noFill/>
              <a:prstDash val="solid"/>
              <a:round/>
              <a:headEnd/>
              <a:tailEnd/>
            </a:ln>
          </p:spPr>
          <p:txBody>
            <a:bodyPr/>
            <a:lstStyle/>
            <a:p>
              <a:pPr defTabSz="543689">
                <a:defRPr/>
              </a:pPr>
              <a:endParaRPr lang="zh-CN" altLang="en-US" sz="3201"/>
            </a:p>
          </p:txBody>
        </p:sp>
        <p:sp>
          <p:nvSpPr>
            <p:cNvPr id="551" name="Freeform 96"/>
            <p:cNvSpPr>
              <a:spLocks/>
            </p:cNvSpPr>
            <p:nvPr/>
          </p:nvSpPr>
          <p:spPr bwMode="auto">
            <a:xfrm>
              <a:off x="7507288" y="1035051"/>
              <a:ext cx="63500" cy="42863"/>
            </a:xfrm>
            <a:custGeom>
              <a:avLst/>
              <a:gdLst>
                <a:gd name="T0" fmla="*/ 64 w 76"/>
                <a:gd name="T1" fmla="*/ 51 h 51"/>
                <a:gd name="T2" fmla="*/ 64 w 76"/>
                <a:gd name="T3" fmla="*/ 51 h 51"/>
                <a:gd name="T4" fmla="*/ 60 w 76"/>
                <a:gd name="T5" fmla="*/ 49 h 51"/>
                <a:gd name="T6" fmla="*/ 7 w 76"/>
                <a:gd name="T7" fmla="*/ 20 h 51"/>
                <a:gd name="T8" fmla="*/ 3 w 76"/>
                <a:gd name="T9" fmla="*/ 7 h 51"/>
                <a:gd name="T10" fmla="*/ 16 w 76"/>
                <a:gd name="T11" fmla="*/ 3 h 51"/>
                <a:gd name="T12" fmla="*/ 69 w 76"/>
                <a:gd name="T13" fmla="*/ 32 h 51"/>
                <a:gd name="T14" fmla="*/ 73 w 76"/>
                <a:gd name="T15" fmla="*/ 46 h 51"/>
                <a:gd name="T16" fmla="*/ 64 w 7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1">
                  <a:moveTo>
                    <a:pt x="64" y="51"/>
                  </a:moveTo>
                  <a:lnTo>
                    <a:pt x="64" y="51"/>
                  </a:lnTo>
                  <a:cubicBezTo>
                    <a:pt x="63" y="51"/>
                    <a:pt x="61" y="50"/>
                    <a:pt x="60" y="49"/>
                  </a:cubicBezTo>
                  <a:lnTo>
                    <a:pt x="7" y="20"/>
                  </a:lnTo>
                  <a:cubicBezTo>
                    <a:pt x="2" y="17"/>
                    <a:pt x="0" y="11"/>
                    <a:pt x="3" y="7"/>
                  </a:cubicBezTo>
                  <a:cubicBezTo>
                    <a:pt x="5" y="2"/>
                    <a:pt x="11" y="0"/>
                    <a:pt x="16" y="3"/>
                  </a:cubicBezTo>
                  <a:lnTo>
                    <a:pt x="69" y="32"/>
                  </a:lnTo>
                  <a:cubicBezTo>
                    <a:pt x="74" y="35"/>
                    <a:pt x="76" y="41"/>
                    <a:pt x="73" y="46"/>
                  </a:cubicBezTo>
                  <a:cubicBezTo>
                    <a:pt x="71" y="49"/>
                    <a:pt x="68" y="51"/>
                    <a:pt x="64" y="51"/>
                  </a:cubicBezTo>
                  <a:close/>
                </a:path>
              </a:pathLst>
            </a:custGeom>
            <a:grpFill/>
            <a:ln w="0">
              <a:noFill/>
              <a:prstDash val="solid"/>
              <a:round/>
              <a:headEnd/>
              <a:tailEnd/>
            </a:ln>
          </p:spPr>
          <p:txBody>
            <a:bodyPr/>
            <a:lstStyle/>
            <a:p>
              <a:pPr defTabSz="543689">
                <a:defRPr/>
              </a:pPr>
              <a:endParaRPr lang="zh-CN" altLang="en-US" sz="3201"/>
            </a:p>
          </p:txBody>
        </p:sp>
        <p:sp>
          <p:nvSpPr>
            <p:cNvPr id="552" name="Freeform 97"/>
            <p:cNvSpPr>
              <a:spLocks/>
            </p:cNvSpPr>
            <p:nvPr/>
          </p:nvSpPr>
          <p:spPr bwMode="auto">
            <a:xfrm>
              <a:off x="7507288" y="1009651"/>
              <a:ext cx="63500" cy="42863"/>
            </a:xfrm>
            <a:custGeom>
              <a:avLst/>
              <a:gdLst>
                <a:gd name="T0" fmla="*/ 11 w 76"/>
                <a:gd name="T1" fmla="*/ 50 h 50"/>
                <a:gd name="T2" fmla="*/ 11 w 76"/>
                <a:gd name="T3" fmla="*/ 50 h 50"/>
                <a:gd name="T4" fmla="*/ 3 w 76"/>
                <a:gd name="T5" fmla="*/ 45 h 50"/>
                <a:gd name="T6" fmla="*/ 7 w 76"/>
                <a:gd name="T7" fmla="*/ 32 h 50"/>
                <a:gd name="T8" fmla="*/ 60 w 76"/>
                <a:gd name="T9" fmla="*/ 2 h 50"/>
                <a:gd name="T10" fmla="*/ 73 w 76"/>
                <a:gd name="T11" fmla="*/ 6 h 50"/>
                <a:gd name="T12" fmla="*/ 69 w 76"/>
                <a:gd name="T13" fmla="*/ 19 h 50"/>
                <a:gd name="T14" fmla="*/ 16 w 76"/>
                <a:gd name="T15" fmla="*/ 49 h 50"/>
                <a:gd name="T16" fmla="*/ 11 w 76"/>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0">
                  <a:moveTo>
                    <a:pt x="11" y="50"/>
                  </a:moveTo>
                  <a:lnTo>
                    <a:pt x="11" y="50"/>
                  </a:lnTo>
                  <a:cubicBezTo>
                    <a:pt x="8" y="50"/>
                    <a:pt x="5" y="48"/>
                    <a:pt x="3" y="45"/>
                  </a:cubicBezTo>
                  <a:cubicBezTo>
                    <a:pt x="0" y="40"/>
                    <a:pt x="2" y="34"/>
                    <a:pt x="7" y="32"/>
                  </a:cubicBezTo>
                  <a:lnTo>
                    <a:pt x="60" y="2"/>
                  </a:lnTo>
                  <a:cubicBezTo>
                    <a:pt x="64" y="0"/>
                    <a:pt x="70" y="1"/>
                    <a:pt x="73" y="6"/>
                  </a:cubicBezTo>
                  <a:cubicBezTo>
                    <a:pt x="76" y="11"/>
                    <a:pt x="74" y="17"/>
                    <a:pt x="69" y="19"/>
                  </a:cubicBezTo>
                  <a:lnTo>
                    <a:pt x="16" y="49"/>
                  </a:lnTo>
                  <a:cubicBezTo>
                    <a:pt x="15" y="50"/>
                    <a:pt x="13" y="50"/>
                    <a:pt x="11" y="50"/>
                  </a:cubicBezTo>
                  <a:close/>
                </a:path>
              </a:pathLst>
            </a:custGeom>
            <a:grpFill/>
            <a:ln w="0">
              <a:noFill/>
              <a:prstDash val="solid"/>
              <a:round/>
              <a:headEnd/>
              <a:tailEnd/>
            </a:ln>
          </p:spPr>
          <p:txBody>
            <a:bodyPr/>
            <a:lstStyle/>
            <a:p>
              <a:pPr defTabSz="543689">
                <a:defRPr/>
              </a:pPr>
              <a:endParaRPr lang="zh-CN" altLang="en-US" sz="3201"/>
            </a:p>
          </p:txBody>
        </p:sp>
        <p:sp>
          <p:nvSpPr>
            <p:cNvPr id="553" name="Freeform 98"/>
            <p:cNvSpPr>
              <a:spLocks/>
            </p:cNvSpPr>
            <p:nvPr/>
          </p:nvSpPr>
          <p:spPr bwMode="auto">
            <a:xfrm>
              <a:off x="7508875" y="1035051"/>
              <a:ext cx="100013" cy="17463"/>
            </a:xfrm>
            <a:custGeom>
              <a:avLst/>
              <a:gdLst>
                <a:gd name="T0" fmla="*/ 109 w 119"/>
                <a:gd name="T1" fmla="*/ 20 h 20"/>
                <a:gd name="T2" fmla="*/ 109 w 119"/>
                <a:gd name="T3" fmla="*/ 20 h 20"/>
                <a:gd name="T4" fmla="*/ 9 w 119"/>
                <a:gd name="T5" fmla="*/ 20 h 20"/>
                <a:gd name="T6" fmla="*/ 0 w 119"/>
                <a:gd name="T7" fmla="*/ 10 h 20"/>
                <a:gd name="T8" fmla="*/ 9 w 119"/>
                <a:gd name="T9" fmla="*/ 0 h 20"/>
                <a:gd name="T10" fmla="*/ 109 w 119"/>
                <a:gd name="T11" fmla="*/ 0 h 20"/>
                <a:gd name="T12" fmla="*/ 119 w 119"/>
                <a:gd name="T13" fmla="*/ 10 h 20"/>
                <a:gd name="T14" fmla="*/ 109 w 11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
                  <a:moveTo>
                    <a:pt x="109" y="20"/>
                  </a:moveTo>
                  <a:lnTo>
                    <a:pt x="109" y="20"/>
                  </a:lnTo>
                  <a:lnTo>
                    <a:pt x="9" y="20"/>
                  </a:lnTo>
                  <a:cubicBezTo>
                    <a:pt x="4" y="20"/>
                    <a:pt x="0" y="16"/>
                    <a:pt x="0" y="10"/>
                  </a:cubicBezTo>
                  <a:cubicBezTo>
                    <a:pt x="0" y="5"/>
                    <a:pt x="4" y="0"/>
                    <a:pt x="9" y="0"/>
                  </a:cubicBezTo>
                  <a:lnTo>
                    <a:pt x="109" y="0"/>
                  </a:lnTo>
                  <a:cubicBezTo>
                    <a:pt x="115" y="0"/>
                    <a:pt x="119" y="5"/>
                    <a:pt x="119" y="10"/>
                  </a:cubicBezTo>
                  <a:cubicBezTo>
                    <a:pt x="119" y="16"/>
                    <a:pt x="115" y="20"/>
                    <a:pt x="109" y="20"/>
                  </a:cubicBezTo>
                  <a:close/>
                </a:path>
              </a:pathLst>
            </a:custGeom>
            <a:grpFill/>
            <a:ln w="0">
              <a:noFill/>
              <a:prstDash val="solid"/>
              <a:round/>
              <a:headEnd/>
              <a:tailEnd/>
            </a:ln>
          </p:spPr>
          <p:txBody>
            <a:bodyPr/>
            <a:lstStyle/>
            <a:p>
              <a:pPr defTabSz="543689">
                <a:defRPr/>
              </a:pPr>
              <a:endParaRPr lang="zh-CN" altLang="en-US" sz="3201"/>
            </a:p>
          </p:txBody>
        </p:sp>
        <p:sp>
          <p:nvSpPr>
            <p:cNvPr id="554" name="Freeform 99"/>
            <p:cNvSpPr>
              <a:spLocks/>
            </p:cNvSpPr>
            <p:nvPr/>
          </p:nvSpPr>
          <p:spPr bwMode="auto">
            <a:xfrm>
              <a:off x="7708900" y="1008063"/>
              <a:ext cx="63500" cy="44450"/>
            </a:xfrm>
            <a:custGeom>
              <a:avLst/>
              <a:gdLst>
                <a:gd name="T0" fmla="*/ 64 w 75"/>
                <a:gd name="T1" fmla="*/ 51 h 51"/>
                <a:gd name="T2" fmla="*/ 64 w 75"/>
                <a:gd name="T3" fmla="*/ 51 h 51"/>
                <a:gd name="T4" fmla="*/ 59 w 75"/>
                <a:gd name="T5" fmla="*/ 50 h 51"/>
                <a:gd name="T6" fmla="*/ 6 w 75"/>
                <a:gd name="T7" fmla="*/ 20 h 51"/>
                <a:gd name="T8" fmla="*/ 2 w 75"/>
                <a:gd name="T9" fmla="*/ 7 h 51"/>
                <a:gd name="T10" fmla="*/ 16 w 75"/>
                <a:gd name="T11" fmla="*/ 3 h 51"/>
                <a:gd name="T12" fmla="*/ 69 w 75"/>
                <a:gd name="T13" fmla="*/ 32 h 51"/>
                <a:gd name="T14" fmla="*/ 73 w 75"/>
                <a:gd name="T15" fmla="*/ 46 h 51"/>
                <a:gd name="T16" fmla="*/ 64 w 75"/>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1">
                  <a:moveTo>
                    <a:pt x="64" y="51"/>
                  </a:moveTo>
                  <a:lnTo>
                    <a:pt x="64" y="51"/>
                  </a:lnTo>
                  <a:cubicBezTo>
                    <a:pt x="62" y="51"/>
                    <a:pt x="61" y="50"/>
                    <a:pt x="59" y="50"/>
                  </a:cubicBezTo>
                  <a:lnTo>
                    <a:pt x="6" y="20"/>
                  </a:lnTo>
                  <a:cubicBezTo>
                    <a:pt x="1" y="17"/>
                    <a:pt x="0" y="11"/>
                    <a:pt x="2" y="7"/>
                  </a:cubicBezTo>
                  <a:cubicBezTo>
                    <a:pt x="5" y="2"/>
                    <a:pt x="11" y="0"/>
                    <a:pt x="16" y="3"/>
                  </a:cubicBezTo>
                  <a:lnTo>
                    <a:pt x="69" y="32"/>
                  </a:lnTo>
                  <a:cubicBezTo>
                    <a:pt x="73" y="35"/>
                    <a:pt x="75" y="41"/>
                    <a:pt x="73" y="46"/>
                  </a:cubicBezTo>
                  <a:cubicBezTo>
                    <a:pt x="71" y="49"/>
                    <a:pt x="67" y="51"/>
                    <a:pt x="64" y="51"/>
                  </a:cubicBezTo>
                  <a:close/>
                </a:path>
              </a:pathLst>
            </a:custGeom>
            <a:grpFill/>
            <a:ln w="0">
              <a:noFill/>
              <a:prstDash val="solid"/>
              <a:round/>
              <a:headEnd/>
              <a:tailEnd/>
            </a:ln>
          </p:spPr>
          <p:txBody>
            <a:bodyPr/>
            <a:lstStyle/>
            <a:p>
              <a:pPr defTabSz="543689">
                <a:defRPr/>
              </a:pPr>
              <a:endParaRPr lang="zh-CN" altLang="en-US" sz="3201"/>
            </a:p>
          </p:txBody>
        </p:sp>
        <p:sp>
          <p:nvSpPr>
            <p:cNvPr id="555" name="Freeform 100"/>
            <p:cNvSpPr>
              <a:spLocks/>
            </p:cNvSpPr>
            <p:nvPr/>
          </p:nvSpPr>
          <p:spPr bwMode="auto">
            <a:xfrm>
              <a:off x="7708900" y="1035051"/>
              <a:ext cx="63500" cy="41275"/>
            </a:xfrm>
            <a:custGeom>
              <a:avLst/>
              <a:gdLst>
                <a:gd name="T0" fmla="*/ 11 w 75"/>
                <a:gd name="T1" fmla="*/ 50 h 50"/>
                <a:gd name="T2" fmla="*/ 11 w 75"/>
                <a:gd name="T3" fmla="*/ 50 h 50"/>
                <a:gd name="T4" fmla="*/ 2 w 75"/>
                <a:gd name="T5" fmla="*/ 45 h 50"/>
                <a:gd name="T6" fmla="*/ 6 w 75"/>
                <a:gd name="T7" fmla="*/ 32 h 50"/>
                <a:gd name="T8" fmla="*/ 59 w 75"/>
                <a:gd name="T9" fmla="*/ 2 h 50"/>
                <a:gd name="T10" fmla="*/ 73 w 75"/>
                <a:gd name="T11" fmla="*/ 6 h 50"/>
                <a:gd name="T12" fmla="*/ 69 w 75"/>
                <a:gd name="T13" fmla="*/ 20 h 50"/>
                <a:gd name="T14" fmla="*/ 16 w 75"/>
                <a:gd name="T15" fmla="*/ 49 h 50"/>
                <a:gd name="T16" fmla="*/ 11 w 75"/>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0">
                  <a:moveTo>
                    <a:pt x="11" y="50"/>
                  </a:moveTo>
                  <a:lnTo>
                    <a:pt x="11" y="50"/>
                  </a:lnTo>
                  <a:cubicBezTo>
                    <a:pt x="7" y="50"/>
                    <a:pt x="4" y="49"/>
                    <a:pt x="2" y="45"/>
                  </a:cubicBezTo>
                  <a:cubicBezTo>
                    <a:pt x="0" y="41"/>
                    <a:pt x="1" y="35"/>
                    <a:pt x="6" y="32"/>
                  </a:cubicBezTo>
                  <a:lnTo>
                    <a:pt x="59" y="2"/>
                  </a:lnTo>
                  <a:cubicBezTo>
                    <a:pt x="64" y="0"/>
                    <a:pt x="70" y="1"/>
                    <a:pt x="73" y="6"/>
                  </a:cubicBezTo>
                  <a:cubicBezTo>
                    <a:pt x="75" y="11"/>
                    <a:pt x="73" y="17"/>
                    <a:pt x="69" y="20"/>
                  </a:cubicBezTo>
                  <a:lnTo>
                    <a:pt x="16" y="49"/>
                  </a:lnTo>
                  <a:cubicBezTo>
                    <a:pt x="14" y="50"/>
                    <a:pt x="13" y="50"/>
                    <a:pt x="11" y="50"/>
                  </a:cubicBezTo>
                  <a:close/>
                </a:path>
              </a:pathLst>
            </a:custGeom>
            <a:grpFill/>
            <a:ln w="0">
              <a:noFill/>
              <a:prstDash val="solid"/>
              <a:round/>
              <a:headEnd/>
              <a:tailEnd/>
            </a:ln>
          </p:spPr>
          <p:txBody>
            <a:bodyPr/>
            <a:lstStyle/>
            <a:p>
              <a:pPr defTabSz="543689">
                <a:defRPr/>
              </a:pPr>
              <a:endParaRPr lang="zh-CN" altLang="en-US" sz="3201"/>
            </a:p>
          </p:txBody>
        </p:sp>
        <p:sp>
          <p:nvSpPr>
            <p:cNvPr id="556" name="Freeform 101"/>
            <p:cNvSpPr>
              <a:spLocks/>
            </p:cNvSpPr>
            <p:nvPr/>
          </p:nvSpPr>
          <p:spPr bwMode="auto">
            <a:xfrm>
              <a:off x="7669213" y="1035051"/>
              <a:ext cx="101600" cy="17463"/>
            </a:xfrm>
            <a:custGeom>
              <a:avLst/>
              <a:gdLst>
                <a:gd name="T0" fmla="*/ 110 w 120"/>
                <a:gd name="T1" fmla="*/ 20 h 20"/>
                <a:gd name="T2" fmla="*/ 110 w 120"/>
                <a:gd name="T3" fmla="*/ 20 h 20"/>
                <a:gd name="T4" fmla="*/ 10 w 120"/>
                <a:gd name="T5" fmla="*/ 20 h 20"/>
                <a:gd name="T6" fmla="*/ 0 w 120"/>
                <a:gd name="T7" fmla="*/ 10 h 20"/>
                <a:gd name="T8" fmla="*/ 10 w 120"/>
                <a:gd name="T9" fmla="*/ 0 h 20"/>
                <a:gd name="T10" fmla="*/ 110 w 120"/>
                <a:gd name="T11" fmla="*/ 0 h 20"/>
                <a:gd name="T12" fmla="*/ 120 w 120"/>
                <a:gd name="T13" fmla="*/ 10 h 20"/>
                <a:gd name="T14" fmla="*/ 110 w 12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0">
                  <a:moveTo>
                    <a:pt x="110" y="20"/>
                  </a:moveTo>
                  <a:lnTo>
                    <a:pt x="110" y="20"/>
                  </a:lnTo>
                  <a:lnTo>
                    <a:pt x="10" y="20"/>
                  </a:lnTo>
                  <a:cubicBezTo>
                    <a:pt x="4" y="20"/>
                    <a:pt x="0" y="15"/>
                    <a:pt x="0" y="10"/>
                  </a:cubicBezTo>
                  <a:cubicBezTo>
                    <a:pt x="0" y="5"/>
                    <a:pt x="4" y="0"/>
                    <a:pt x="10" y="0"/>
                  </a:cubicBezTo>
                  <a:lnTo>
                    <a:pt x="110" y="0"/>
                  </a:lnTo>
                  <a:cubicBezTo>
                    <a:pt x="115" y="0"/>
                    <a:pt x="120" y="5"/>
                    <a:pt x="120" y="10"/>
                  </a:cubicBezTo>
                  <a:cubicBezTo>
                    <a:pt x="120" y="15"/>
                    <a:pt x="115" y="20"/>
                    <a:pt x="110" y="20"/>
                  </a:cubicBezTo>
                  <a:close/>
                </a:path>
              </a:pathLst>
            </a:custGeom>
            <a:grpFill/>
            <a:ln w="0">
              <a:noFill/>
              <a:prstDash val="solid"/>
              <a:round/>
              <a:headEnd/>
              <a:tailEnd/>
            </a:ln>
          </p:spPr>
          <p:txBody>
            <a:bodyPr/>
            <a:lstStyle/>
            <a:p>
              <a:pPr defTabSz="543689">
                <a:defRPr/>
              </a:pPr>
              <a:endParaRPr lang="zh-CN" altLang="en-US" sz="3201"/>
            </a:p>
          </p:txBody>
        </p:sp>
        <p:sp>
          <p:nvSpPr>
            <p:cNvPr id="557" name="Freeform 102"/>
            <p:cNvSpPr>
              <a:spLocks/>
            </p:cNvSpPr>
            <p:nvPr/>
          </p:nvSpPr>
          <p:spPr bwMode="auto">
            <a:xfrm>
              <a:off x="7593013" y="1042988"/>
              <a:ext cx="15875" cy="22225"/>
            </a:xfrm>
            <a:custGeom>
              <a:avLst/>
              <a:gdLst>
                <a:gd name="T0" fmla="*/ 19 w 19"/>
                <a:gd name="T1" fmla="*/ 25 h 25"/>
                <a:gd name="T2" fmla="*/ 19 w 19"/>
                <a:gd name="T3" fmla="*/ 25 h 25"/>
                <a:gd name="T4" fmla="*/ 0 w 19"/>
                <a:gd name="T5" fmla="*/ 25 h 25"/>
                <a:gd name="T6" fmla="*/ 0 w 19"/>
                <a:gd name="T7" fmla="*/ 0 h 25"/>
                <a:gd name="T8" fmla="*/ 19 w 19"/>
                <a:gd name="T9" fmla="*/ 0 h 25"/>
                <a:gd name="T10" fmla="*/ 19 w 19"/>
                <a:gd name="T11" fmla="*/ 25 h 25"/>
              </a:gdLst>
              <a:ahLst/>
              <a:cxnLst>
                <a:cxn ang="0">
                  <a:pos x="T0" y="T1"/>
                </a:cxn>
                <a:cxn ang="0">
                  <a:pos x="T2" y="T3"/>
                </a:cxn>
                <a:cxn ang="0">
                  <a:pos x="T4" y="T5"/>
                </a:cxn>
                <a:cxn ang="0">
                  <a:pos x="T6" y="T7"/>
                </a:cxn>
                <a:cxn ang="0">
                  <a:pos x="T8" y="T9"/>
                </a:cxn>
                <a:cxn ang="0">
                  <a:pos x="T10" y="T11"/>
                </a:cxn>
              </a:cxnLst>
              <a:rect l="0" t="0" r="r" b="b"/>
              <a:pathLst>
                <a:path w="19" h="25">
                  <a:moveTo>
                    <a:pt x="19" y="25"/>
                  </a:moveTo>
                  <a:lnTo>
                    <a:pt x="19" y="25"/>
                  </a:lnTo>
                  <a:lnTo>
                    <a:pt x="0" y="25"/>
                  </a:lnTo>
                  <a:lnTo>
                    <a:pt x="0" y="0"/>
                  </a:lnTo>
                  <a:lnTo>
                    <a:pt x="19" y="0"/>
                  </a:lnTo>
                  <a:lnTo>
                    <a:pt x="19" y="25"/>
                  </a:lnTo>
                  <a:close/>
                </a:path>
              </a:pathLst>
            </a:custGeom>
            <a:grpFill/>
            <a:ln w="0">
              <a:noFill/>
              <a:prstDash val="solid"/>
              <a:round/>
              <a:headEnd/>
              <a:tailEnd/>
            </a:ln>
          </p:spPr>
          <p:txBody>
            <a:bodyPr/>
            <a:lstStyle/>
            <a:p>
              <a:pPr defTabSz="543689">
                <a:defRPr/>
              </a:pPr>
              <a:endParaRPr lang="zh-CN" altLang="en-US" sz="3201"/>
            </a:p>
          </p:txBody>
        </p:sp>
        <p:sp>
          <p:nvSpPr>
            <p:cNvPr id="558" name="Freeform 103"/>
            <p:cNvSpPr>
              <a:spLocks/>
            </p:cNvSpPr>
            <p:nvPr/>
          </p:nvSpPr>
          <p:spPr bwMode="auto">
            <a:xfrm>
              <a:off x="7639050" y="1057276"/>
              <a:ext cx="26988" cy="15875"/>
            </a:xfrm>
            <a:custGeom>
              <a:avLst/>
              <a:gdLst>
                <a:gd name="T0" fmla="*/ 31 w 31"/>
                <a:gd name="T1" fmla="*/ 20 h 20"/>
                <a:gd name="T2" fmla="*/ 31 w 31"/>
                <a:gd name="T3" fmla="*/ 20 h 20"/>
                <a:gd name="T4" fmla="*/ 0 w 31"/>
                <a:gd name="T5" fmla="*/ 20 h 20"/>
                <a:gd name="T6" fmla="*/ 0 w 31"/>
                <a:gd name="T7" fmla="*/ 0 h 20"/>
                <a:gd name="T8" fmla="*/ 31 w 31"/>
                <a:gd name="T9" fmla="*/ 0 h 20"/>
                <a:gd name="T10" fmla="*/ 31 w 31"/>
                <a:gd name="T11" fmla="*/ 20 h 20"/>
              </a:gdLst>
              <a:ahLst/>
              <a:cxnLst>
                <a:cxn ang="0">
                  <a:pos x="T0" y="T1"/>
                </a:cxn>
                <a:cxn ang="0">
                  <a:pos x="T2" y="T3"/>
                </a:cxn>
                <a:cxn ang="0">
                  <a:pos x="T4" y="T5"/>
                </a:cxn>
                <a:cxn ang="0">
                  <a:pos x="T6" y="T7"/>
                </a:cxn>
                <a:cxn ang="0">
                  <a:pos x="T8" y="T9"/>
                </a:cxn>
                <a:cxn ang="0">
                  <a:pos x="T10" y="T11"/>
                </a:cxn>
              </a:cxnLst>
              <a:rect l="0" t="0" r="r" b="b"/>
              <a:pathLst>
                <a:path w="31" h="20">
                  <a:moveTo>
                    <a:pt x="31" y="20"/>
                  </a:moveTo>
                  <a:lnTo>
                    <a:pt x="31" y="20"/>
                  </a:lnTo>
                  <a:lnTo>
                    <a:pt x="0" y="20"/>
                  </a:lnTo>
                  <a:lnTo>
                    <a:pt x="0" y="0"/>
                  </a:lnTo>
                  <a:lnTo>
                    <a:pt x="31" y="0"/>
                  </a:lnTo>
                  <a:lnTo>
                    <a:pt x="31" y="20"/>
                  </a:lnTo>
                  <a:close/>
                </a:path>
              </a:pathLst>
            </a:custGeom>
            <a:grpFill/>
            <a:ln w="0">
              <a:noFill/>
              <a:prstDash val="solid"/>
              <a:round/>
              <a:headEnd/>
              <a:tailEnd/>
            </a:ln>
          </p:spPr>
          <p:txBody>
            <a:bodyPr/>
            <a:lstStyle/>
            <a:p>
              <a:pPr defTabSz="543689">
                <a:defRPr/>
              </a:pPr>
              <a:endParaRPr lang="zh-CN" altLang="en-US" sz="3201"/>
            </a:p>
          </p:txBody>
        </p:sp>
        <p:sp>
          <p:nvSpPr>
            <p:cNvPr id="559" name="Freeform 104"/>
            <p:cNvSpPr>
              <a:spLocks/>
            </p:cNvSpPr>
            <p:nvPr/>
          </p:nvSpPr>
          <p:spPr bwMode="auto">
            <a:xfrm>
              <a:off x="7669213" y="1022351"/>
              <a:ext cx="17463" cy="20638"/>
            </a:xfrm>
            <a:custGeom>
              <a:avLst/>
              <a:gdLst>
                <a:gd name="T0" fmla="*/ 20 w 20"/>
                <a:gd name="T1" fmla="*/ 25 h 25"/>
                <a:gd name="T2" fmla="*/ 20 w 20"/>
                <a:gd name="T3" fmla="*/ 25 h 25"/>
                <a:gd name="T4" fmla="*/ 0 w 20"/>
                <a:gd name="T5" fmla="*/ 25 h 25"/>
                <a:gd name="T6" fmla="*/ 0 w 20"/>
                <a:gd name="T7" fmla="*/ 0 h 25"/>
                <a:gd name="T8" fmla="*/ 20 w 20"/>
                <a:gd name="T9" fmla="*/ 0 h 25"/>
                <a:gd name="T10" fmla="*/ 20 w 20"/>
                <a:gd name="T11" fmla="*/ 25 h 25"/>
              </a:gdLst>
              <a:ahLst/>
              <a:cxnLst>
                <a:cxn ang="0">
                  <a:pos x="T0" y="T1"/>
                </a:cxn>
                <a:cxn ang="0">
                  <a:pos x="T2" y="T3"/>
                </a:cxn>
                <a:cxn ang="0">
                  <a:pos x="T4" y="T5"/>
                </a:cxn>
                <a:cxn ang="0">
                  <a:pos x="T6" y="T7"/>
                </a:cxn>
                <a:cxn ang="0">
                  <a:pos x="T8" y="T9"/>
                </a:cxn>
                <a:cxn ang="0">
                  <a:pos x="T10" y="T11"/>
                </a:cxn>
              </a:cxnLst>
              <a:rect l="0" t="0" r="r" b="b"/>
              <a:pathLst>
                <a:path w="20" h="25">
                  <a:moveTo>
                    <a:pt x="20" y="25"/>
                  </a:moveTo>
                  <a:lnTo>
                    <a:pt x="20" y="25"/>
                  </a:lnTo>
                  <a:lnTo>
                    <a:pt x="0" y="25"/>
                  </a:lnTo>
                  <a:lnTo>
                    <a:pt x="0" y="0"/>
                  </a:lnTo>
                  <a:lnTo>
                    <a:pt x="20" y="0"/>
                  </a:lnTo>
                  <a:lnTo>
                    <a:pt x="20" y="25"/>
                  </a:lnTo>
                  <a:close/>
                </a:path>
              </a:pathLst>
            </a:custGeom>
            <a:grpFill/>
            <a:ln w="0">
              <a:noFill/>
              <a:prstDash val="solid"/>
              <a:round/>
              <a:headEnd/>
              <a:tailEnd/>
            </a:ln>
          </p:spPr>
          <p:txBody>
            <a:bodyPr/>
            <a:lstStyle/>
            <a:p>
              <a:pPr defTabSz="543689">
                <a:defRPr/>
              </a:pPr>
              <a:endParaRPr lang="zh-CN" altLang="en-US" sz="3201"/>
            </a:p>
          </p:txBody>
        </p:sp>
        <p:sp>
          <p:nvSpPr>
            <p:cNvPr id="560" name="Freeform 105"/>
            <p:cNvSpPr>
              <a:spLocks/>
            </p:cNvSpPr>
            <p:nvPr/>
          </p:nvSpPr>
          <p:spPr bwMode="auto">
            <a:xfrm>
              <a:off x="7613650" y="1014413"/>
              <a:ext cx="25400" cy="15875"/>
            </a:xfrm>
            <a:custGeom>
              <a:avLst/>
              <a:gdLst>
                <a:gd name="T0" fmla="*/ 31 w 31"/>
                <a:gd name="T1" fmla="*/ 20 h 20"/>
                <a:gd name="T2" fmla="*/ 31 w 31"/>
                <a:gd name="T3" fmla="*/ 20 h 20"/>
                <a:gd name="T4" fmla="*/ 0 w 31"/>
                <a:gd name="T5" fmla="*/ 20 h 20"/>
                <a:gd name="T6" fmla="*/ 0 w 31"/>
                <a:gd name="T7" fmla="*/ 0 h 20"/>
                <a:gd name="T8" fmla="*/ 31 w 31"/>
                <a:gd name="T9" fmla="*/ 0 h 20"/>
                <a:gd name="T10" fmla="*/ 31 w 31"/>
                <a:gd name="T11" fmla="*/ 20 h 20"/>
              </a:gdLst>
              <a:ahLst/>
              <a:cxnLst>
                <a:cxn ang="0">
                  <a:pos x="T0" y="T1"/>
                </a:cxn>
                <a:cxn ang="0">
                  <a:pos x="T2" y="T3"/>
                </a:cxn>
                <a:cxn ang="0">
                  <a:pos x="T4" y="T5"/>
                </a:cxn>
                <a:cxn ang="0">
                  <a:pos x="T6" y="T7"/>
                </a:cxn>
                <a:cxn ang="0">
                  <a:pos x="T8" y="T9"/>
                </a:cxn>
                <a:cxn ang="0">
                  <a:pos x="T10" y="T11"/>
                </a:cxn>
              </a:cxnLst>
              <a:rect l="0" t="0" r="r" b="b"/>
              <a:pathLst>
                <a:path w="31" h="20">
                  <a:moveTo>
                    <a:pt x="31" y="20"/>
                  </a:moveTo>
                  <a:lnTo>
                    <a:pt x="31" y="20"/>
                  </a:lnTo>
                  <a:lnTo>
                    <a:pt x="0" y="20"/>
                  </a:lnTo>
                  <a:lnTo>
                    <a:pt x="0" y="0"/>
                  </a:lnTo>
                  <a:lnTo>
                    <a:pt x="31" y="0"/>
                  </a:lnTo>
                  <a:lnTo>
                    <a:pt x="31" y="20"/>
                  </a:lnTo>
                  <a:close/>
                </a:path>
              </a:pathLst>
            </a:custGeom>
            <a:grpFill/>
            <a:ln w="0">
              <a:noFill/>
              <a:prstDash val="solid"/>
              <a:round/>
              <a:headEnd/>
              <a:tailEnd/>
            </a:ln>
          </p:spPr>
          <p:txBody>
            <a:bodyPr/>
            <a:lstStyle/>
            <a:p>
              <a:pPr defTabSz="543689">
                <a:defRPr/>
              </a:pPr>
              <a:endParaRPr lang="zh-CN" altLang="en-US" sz="3201"/>
            </a:p>
          </p:txBody>
        </p:sp>
        <p:sp>
          <p:nvSpPr>
            <p:cNvPr id="561" name="Freeform 106"/>
            <p:cNvSpPr>
              <a:spLocks/>
            </p:cNvSpPr>
            <p:nvPr/>
          </p:nvSpPr>
          <p:spPr bwMode="auto">
            <a:xfrm>
              <a:off x="7583488" y="1273176"/>
              <a:ext cx="44450" cy="44450"/>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noFill/>
              <a:prstDash val="solid"/>
              <a:round/>
              <a:headEnd/>
              <a:tailEnd/>
            </a:ln>
          </p:spPr>
          <p:txBody>
            <a:bodyPr/>
            <a:lstStyle/>
            <a:p>
              <a:pPr defTabSz="543689">
                <a:defRPr/>
              </a:pPr>
              <a:endParaRPr lang="zh-CN" altLang="en-US" sz="3201"/>
            </a:p>
          </p:txBody>
        </p:sp>
        <p:sp>
          <p:nvSpPr>
            <p:cNvPr id="562" name="Freeform 107"/>
            <p:cNvSpPr>
              <a:spLocks/>
            </p:cNvSpPr>
            <p:nvPr/>
          </p:nvSpPr>
          <p:spPr bwMode="auto">
            <a:xfrm>
              <a:off x="7651750" y="1273176"/>
              <a:ext cx="44450" cy="44450"/>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noFill/>
              <a:prstDash val="solid"/>
              <a:round/>
              <a:headEnd/>
              <a:tailEnd/>
            </a:ln>
          </p:spPr>
          <p:txBody>
            <a:bodyPr/>
            <a:lstStyle/>
            <a:p>
              <a:pPr defTabSz="543689">
                <a:defRPr/>
              </a:pPr>
              <a:endParaRPr lang="zh-CN" altLang="en-US" sz="3201"/>
            </a:p>
          </p:txBody>
        </p:sp>
      </p:grpSp>
      <p:sp>
        <p:nvSpPr>
          <p:cNvPr id="6" name="云形 5"/>
          <p:cNvSpPr/>
          <p:nvPr/>
        </p:nvSpPr>
        <p:spPr bwMode="auto">
          <a:xfrm>
            <a:off x="2852505" y="2940728"/>
            <a:ext cx="2027049" cy="1236135"/>
          </a:xfrm>
          <a:prstGeom prst="cloud">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grpSp>
        <p:nvGrpSpPr>
          <p:cNvPr id="563" name="组合 127"/>
          <p:cNvGrpSpPr/>
          <p:nvPr/>
        </p:nvGrpSpPr>
        <p:grpSpPr>
          <a:xfrm>
            <a:off x="1703512" y="2379541"/>
            <a:ext cx="598992" cy="442734"/>
            <a:chOff x="-395354" y="3192471"/>
            <a:chExt cx="146049" cy="107950"/>
          </a:xfrm>
          <a:solidFill>
            <a:srgbClr val="92D050"/>
          </a:solidFill>
        </p:grpSpPr>
        <p:sp>
          <p:nvSpPr>
            <p:cNvPr id="564"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5"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66" name="组合 127"/>
          <p:cNvGrpSpPr/>
          <p:nvPr/>
        </p:nvGrpSpPr>
        <p:grpSpPr>
          <a:xfrm>
            <a:off x="1736632" y="3265427"/>
            <a:ext cx="598992" cy="442734"/>
            <a:chOff x="-395354" y="3192471"/>
            <a:chExt cx="146049" cy="107950"/>
          </a:xfrm>
          <a:solidFill>
            <a:srgbClr val="00B0F0"/>
          </a:solidFill>
        </p:grpSpPr>
        <p:sp>
          <p:nvSpPr>
            <p:cNvPr id="567"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8"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69" name="组合 127"/>
          <p:cNvGrpSpPr/>
          <p:nvPr/>
        </p:nvGrpSpPr>
        <p:grpSpPr>
          <a:xfrm>
            <a:off x="1739481" y="4210474"/>
            <a:ext cx="598992" cy="442734"/>
            <a:chOff x="-395354" y="3192471"/>
            <a:chExt cx="146049" cy="107950"/>
          </a:xfrm>
          <a:solidFill>
            <a:srgbClr val="FF0000"/>
          </a:solidFill>
        </p:grpSpPr>
        <p:sp>
          <p:nvSpPr>
            <p:cNvPr id="570" name="Freeform 146"/>
            <p:cNvSpPr>
              <a:spLocks/>
            </p:cNvSpPr>
            <p:nvPr/>
          </p:nvSpPr>
          <p:spPr bwMode="auto">
            <a:xfrm>
              <a:off x="-395354" y="3200409"/>
              <a:ext cx="66675" cy="77788"/>
            </a:xfrm>
            <a:custGeom>
              <a:avLst/>
              <a:gdLst/>
              <a:ahLst/>
              <a:cxnLst>
                <a:cxn ang="0">
                  <a:pos x="42" y="35"/>
                </a:cxn>
                <a:cxn ang="0">
                  <a:pos x="42" y="35"/>
                </a:cxn>
                <a:cxn ang="0">
                  <a:pos x="38" y="33"/>
                </a:cxn>
                <a:cxn ang="0">
                  <a:pos x="32" y="32"/>
                </a:cxn>
                <a:cxn ang="0">
                  <a:pos x="32" y="32"/>
                </a:cxn>
                <a:cxn ang="0">
                  <a:pos x="30" y="31"/>
                </a:cxn>
                <a:cxn ang="0">
                  <a:pos x="29" y="29"/>
                </a:cxn>
                <a:cxn ang="0">
                  <a:pos x="29" y="27"/>
                </a:cxn>
                <a:cxn ang="0">
                  <a:pos x="30" y="26"/>
                </a:cxn>
                <a:cxn ang="0">
                  <a:pos x="30" y="26"/>
                </a:cxn>
                <a:cxn ang="0">
                  <a:pos x="34" y="20"/>
                </a:cxn>
                <a:cxn ang="0">
                  <a:pos x="35" y="12"/>
                </a:cxn>
                <a:cxn ang="0">
                  <a:pos x="35" y="12"/>
                </a:cxn>
                <a:cxn ang="0">
                  <a:pos x="34" y="8"/>
                </a:cxn>
                <a:cxn ang="0">
                  <a:pos x="32" y="4"/>
                </a:cxn>
                <a:cxn ang="0">
                  <a:pos x="29" y="2"/>
                </a:cxn>
                <a:cxn ang="0">
                  <a:pos x="24" y="0"/>
                </a:cxn>
                <a:cxn ang="0">
                  <a:pos x="24" y="0"/>
                </a:cxn>
                <a:cxn ang="0">
                  <a:pos x="21" y="2"/>
                </a:cxn>
                <a:cxn ang="0">
                  <a:pos x="17" y="4"/>
                </a:cxn>
                <a:cxn ang="0">
                  <a:pos x="15" y="8"/>
                </a:cxn>
                <a:cxn ang="0">
                  <a:pos x="13" y="12"/>
                </a:cxn>
                <a:cxn ang="0">
                  <a:pos x="13" y="12"/>
                </a:cxn>
                <a:cxn ang="0">
                  <a:pos x="15" y="20"/>
                </a:cxn>
                <a:cxn ang="0">
                  <a:pos x="18" y="26"/>
                </a:cxn>
                <a:cxn ang="0">
                  <a:pos x="18" y="26"/>
                </a:cxn>
                <a:cxn ang="0">
                  <a:pos x="18" y="26"/>
                </a:cxn>
                <a:cxn ang="0">
                  <a:pos x="19" y="27"/>
                </a:cxn>
                <a:cxn ang="0">
                  <a:pos x="19" y="29"/>
                </a:cxn>
                <a:cxn ang="0">
                  <a:pos x="19" y="31"/>
                </a:cxn>
                <a:cxn ang="0">
                  <a:pos x="17" y="32"/>
                </a:cxn>
                <a:cxn ang="0">
                  <a:pos x="17" y="32"/>
                </a:cxn>
                <a:cxn ang="0">
                  <a:pos x="10" y="34"/>
                </a:cxn>
                <a:cxn ang="0">
                  <a:pos x="5" y="37"/>
                </a:cxn>
                <a:cxn ang="0">
                  <a:pos x="1" y="40"/>
                </a:cxn>
                <a:cxn ang="0">
                  <a:pos x="0" y="43"/>
                </a:cxn>
                <a:cxn ang="0">
                  <a:pos x="0" y="43"/>
                </a:cxn>
                <a:cxn ang="0">
                  <a:pos x="0" y="45"/>
                </a:cxn>
                <a:cxn ang="0">
                  <a:pos x="1" y="46"/>
                </a:cxn>
                <a:cxn ang="0">
                  <a:pos x="6" y="47"/>
                </a:cxn>
                <a:cxn ang="0">
                  <a:pos x="12" y="49"/>
                </a:cxn>
                <a:cxn ang="0">
                  <a:pos x="21" y="49"/>
                </a:cxn>
              </a:cxnLst>
              <a:rect l="0" t="0" r="r" b="b"/>
              <a:pathLst>
                <a:path w="42" h="49">
                  <a:moveTo>
                    <a:pt x="42" y="35"/>
                  </a:moveTo>
                  <a:lnTo>
                    <a:pt x="42" y="35"/>
                  </a:lnTo>
                  <a:lnTo>
                    <a:pt x="38" y="33"/>
                  </a:lnTo>
                  <a:lnTo>
                    <a:pt x="32" y="32"/>
                  </a:lnTo>
                  <a:lnTo>
                    <a:pt x="32" y="32"/>
                  </a:lnTo>
                  <a:lnTo>
                    <a:pt x="30" y="31"/>
                  </a:lnTo>
                  <a:lnTo>
                    <a:pt x="29" y="29"/>
                  </a:lnTo>
                  <a:lnTo>
                    <a:pt x="29" y="27"/>
                  </a:lnTo>
                  <a:lnTo>
                    <a:pt x="30" y="26"/>
                  </a:lnTo>
                  <a:lnTo>
                    <a:pt x="30" y="26"/>
                  </a:lnTo>
                  <a:lnTo>
                    <a:pt x="34" y="20"/>
                  </a:lnTo>
                  <a:lnTo>
                    <a:pt x="35" y="12"/>
                  </a:lnTo>
                  <a:lnTo>
                    <a:pt x="35" y="12"/>
                  </a:lnTo>
                  <a:lnTo>
                    <a:pt x="34" y="8"/>
                  </a:lnTo>
                  <a:lnTo>
                    <a:pt x="32" y="4"/>
                  </a:lnTo>
                  <a:lnTo>
                    <a:pt x="29" y="2"/>
                  </a:lnTo>
                  <a:lnTo>
                    <a:pt x="24" y="0"/>
                  </a:lnTo>
                  <a:lnTo>
                    <a:pt x="24" y="0"/>
                  </a:lnTo>
                  <a:lnTo>
                    <a:pt x="21" y="2"/>
                  </a:lnTo>
                  <a:lnTo>
                    <a:pt x="17" y="4"/>
                  </a:lnTo>
                  <a:lnTo>
                    <a:pt x="15" y="8"/>
                  </a:lnTo>
                  <a:lnTo>
                    <a:pt x="13" y="12"/>
                  </a:lnTo>
                  <a:lnTo>
                    <a:pt x="13" y="12"/>
                  </a:lnTo>
                  <a:lnTo>
                    <a:pt x="15" y="20"/>
                  </a:lnTo>
                  <a:lnTo>
                    <a:pt x="18" y="26"/>
                  </a:lnTo>
                  <a:lnTo>
                    <a:pt x="18" y="26"/>
                  </a:lnTo>
                  <a:lnTo>
                    <a:pt x="18" y="26"/>
                  </a:lnTo>
                  <a:lnTo>
                    <a:pt x="19" y="27"/>
                  </a:lnTo>
                  <a:lnTo>
                    <a:pt x="19" y="29"/>
                  </a:lnTo>
                  <a:lnTo>
                    <a:pt x="19" y="31"/>
                  </a:lnTo>
                  <a:lnTo>
                    <a:pt x="17" y="32"/>
                  </a:lnTo>
                  <a:lnTo>
                    <a:pt x="17" y="32"/>
                  </a:lnTo>
                  <a:lnTo>
                    <a:pt x="10" y="34"/>
                  </a:lnTo>
                  <a:lnTo>
                    <a:pt x="5" y="37"/>
                  </a:lnTo>
                  <a:lnTo>
                    <a:pt x="1" y="40"/>
                  </a:lnTo>
                  <a:lnTo>
                    <a:pt x="0" y="43"/>
                  </a:lnTo>
                  <a:lnTo>
                    <a:pt x="0" y="43"/>
                  </a:lnTo>
                  <a:lnTo>
                    <a:pt x="0" y="45"/>
                  </a:lnTo>
                  <a:lnTo>
                    <a:pt x="1" y="46"/>
                  </a:lnTo>
                  <a:lnTo>
                    <a:pt x="6" y="47"/>
                  </a:lnTo>
                  <a:lnTo>
                    <a:pt x="12" y="49"/>
                  </a:lnTo>
                  <a:lnTo>
                    <a:pt x="21" y="49"/>
                  </a:lnTo>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1" name="Freeform 147"/>
            <p:cNvSpPr>
              <a:spLocks/>
            </p:cNvSpPr>
            <p:nvPr/>
          </p:nvSpPr>
          <p:spPr bwMode="auto">
            <a:xfrm>
              <a:off x="-357255" y="3192471"/>
              <a:ext cx="107950" cy="10795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 name="文本框 6"/>
          <p:cNvSpPr txBox="1"/>
          <p:nvPr/>
        </p:nvSpPr>
        <p:spPr bwMode="auto">
          <a:xfrm>
            <a:off x="783210" y="2480951"/>
            <a:ext cx="11874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绿区管理员</a:t>
            </a:r>
          </a:p>
        </p:txBody>
      </p:sp>
      <p:sp>
        <p:nvSpPr>
          <p:cNvPr id="572" name="文本框 571"/>
          <p:cNvSpPr txBox="1"/>
          <p:nvPr/>
        </p:nvSpPr>
        <p:spPr bwMode="auto">
          <a:xfrm>
            <a:off x="770297" y="3433836"/>
            <a:ext cx="11874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综合</a:t>
            </a:r>
            <a:r>
              <a:rPr lang="zh-CN" altLang="en-US" sz="1200" dirty="0" smtClean="0">
                <a:latin typeface="+mn-ea"/>
                <a:ea typeface="+mn-ea"/>
              </a:rPr>
              <a:t>管理员</a:t>
            </a:r>
          </a:p>
        </p:txBody>
      </p:sp>
      <p:sp>
        <p:nvSpPr>
          <p:cNvPr id="573" name="文本框 572"/>
          <p:cNvSpPr txBox="1"/>
          <p:nvPr/>
        </p:nvSpPr>
        <p:spPr bwMode="auto">
          <a:xfrm>
            <a:off x="812751" y="4334664"/>
            <a:ext cx="11874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红区</a:t>
            </a:r>
            <a:r>
              <a:rPr lang="zh-CN" altLang="en-US" sz="1200" dirty="0" smtClean="0">
                <a:latin typeface="+mn-ea"/>
                <a:ea typeface="+mn-ea"/>
              </a:rPr>
              <a:t>管理员</a:t>
            </a:r>
          </a:p>
        </p:txBody>
      </p:sp>
      <p:sp>
        <p:nvSpPr>
          <p:cNvPr id="574" name="内容占位符 2"/>
          <p:cNvSpPr txBox="1">
            <a:spLocks/>
          </p:cNvSpPr>
          <p:nvPr/>
        </p:nvSpPr>
        <p:spPr bwMode="auto">
          <a:xfrm>
            <a:off x="1008063" y="5981549"/>
            <a:ext cx="7848600" cy="391973"/>
          </a:xfrm>
          <a:prstGeom prst="rect">
            <a:avLst/>
          </a:prstGeom>
          <a:solidFill>
            <a:schemeClr val="bg2">
              <a:lumMod val="60000"/>
              <a:lumOff val="40000"/>
            </a:schemeClr>
          </a:solidFill>
          <a:ln w="28575">
            <a:noFill/>
          </a:ln>
        </p:spPr>
        <p:txBody>
          <a:bodyPr wrap="square" lIns="83382" tIns="41691" rIns="83382" bIns="41691">
            <a:spAutoFit/>
          </a:bodyPr>
          <a:lstStyle/>
          <a:p>
            <a:pPr marL="0" lvl="1" indent="440336" algn="ctr" defTabSz="912055" eaLnBrk="0" hangingPunct="0">
              <a:lnSpc>
                <a:spcPct val="125000"/>
              </a:lnSpc>
              <a:buClr>
                <a:srgbClr val="808080"/>
              </a:buClr>
              <a:buSzPct val="60000"/>
              <a:defRPr/>
            </a:pPr>
            <a:r>
              <a:rPr lang="zh-CN" altLang="en-US" sz="1600" b="1" dirty="0" smtClean="0">
                <a:latin typeface="+mn-ea"/>
                <a:ea typeface="+mn-ea"/>
              </a:rPr>
              <a:t>遵循</a:t>
            </a:r>
            <a:r>
              <a:rPr lang="en-US" altLang="zh-CN" sz="1600" b="1" dirty="0" smtClean="0">
                <a:latin typeface="+mn-ea"/>
                <a:ea typeface="+mn-ea"/>
              </a:rPr>
              <a:t>NIST</a:t>
            </a:r>
            <a:r>
              <a:rPr lang="zh-CN" altLang="en-US" sz="1600" b="1" dirty="0" smtClean="0">
                <a:latin typeface="+mn-ea"/>
                <a:ea typeface="+mn-ea"/>
              </a:rPr>
              <a:t>标准的</a:t>
            </a:r>
            <a:r>
              <a:rPr lang="en-US" altLang="zh-CN" sz="1600" b="1" dirty="0" smtClean="0">
                <a:latin typeface="+mn-ea"/>
                <a:ea typeface="+mn-ea"/>
              </a:rPr>
              <a:t>RBAC</a:t>
            </a:r>
            <a:r>
              <a:rPr lang="zh-CN" altLang="en-US" sz="1600" b="1" dirty="0" smtClean="0">
                <a:latin typeface="+mn-ea"/>
                <a:ea typeface="+mn-ea"/>
              </a:rPr>
              <a:t>模型，支持分权分域管理，防止越权管理</a:t>
            </a:r>
            <a:endParaRPr lang="en-US" altLang="zh-CN" sz="1600" b="1" dirty="0" smtClean="0">
              <a:latin typeface="+mn-ea"/>
              <a:ea typeface="+mn-ea"/>
            </a:endParaRPr>
          </a:p>
        </p:txBody>
      </p:sp>
      <p:sp>
        <p:nvSpPr>
          <p:cNvPr id="575" name="文本框 574"/>
          <p:cNvSpPr txBox="1"/>
          <p:nvPr/>
        </p:nvSpPr>
        <p:spPr bwMode="auto">
          <a:xfrm>
            <a:off x="3481941" y="4177515"/>
            <a:ext cx="11874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管理网络</a:t>
            </a:r>
          </a:p>
        </p:txBody>
      </p:sp>
      <p:sp>
        <p:nvSpPr>
          <p:cNvPr id="576" name="文本框 575"/>
          <p:cNvSpPr txBox="1"/>
          <p:nvPr/>
        </p:nvSpPr>
        <p:spPr bwMode="auto">
          <a:xfrm>
            <a:off x="5410871" y="3863580"/>
            <a:ext cx="11874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路由器</a:t>
            </a:r>
            <a:endParaRPr lang="zh-CN" altLang="en-US" sz="1200" dirty="0" smtClean="0">
              <a:latin typeface="+mn-ea"/>
              <a:ea typeface="+mn-ea"/>
            </a:endParaRPr>
          </a:p>
        </p:txBody>
      </p:sp>
      <p:sp>
        <p:nvSpPr>
          <p:cNvPr id="577" name="文本框 576"/>
          <p:cNvSpPr txBox="1"/>
          <p:nvPr/>
        </p:nvSpPr>
        <p:spPr bwMode="auto">
          <a:xfrm>
            <a:off x="6598303" y="3889519"/>
            <a:ext cx="118743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防火墙</a:t>
            </a:r>
            <a:endParaRPr lang="zh-CN" altLang="en-US" sz="1200" dirty="0" smtClean="0">
              <a:latin typeface="+mn-ea"/>
              <a:ea typeface="+mn-ea"/>
            </a:endParaRPr>
          </a:p>
        </p:txBody>
      </p:sp>
      <p:sp>
        <p:nvSpPr>
          <p:cNvPr id="580" name="任意多边形 579"/>
          <p:cNvSpPr/>
          <p:nvPr/>
        </p:nvSpPr>
        <p:spPr bwMode="auto">
          <a:xfrm>
            <a:off x="2257795" y="2746816"/>
            <a:ext cx="6524455" cy="680276"/>
          </a:xfrm>
          <a:custGeom>
            <a:avLst/>
            <a:gdLst>
              <a:gd name="connsiteX0" fmla="*/ 0 w 4256116"/>
              <a:gd name="connsiteY0" fmla="*/ 99753 h 743989"/>
              <a:gd name="connsiteX1" fmla="*/ 665018 w 4256116"/>
              <a:gd name="connsiteY1" fmla="*/ 465513 h 743989"/>
              <a:gd name="connsiteX2" fmla="*/ 2394065 w 4256116"/>
              <a:gd name="connsiteY2" fmla="*/ 623455 h 743989"/>
              <a:gd name="connsiteX3" fmla="*/ 3416531 w 4256116"/>
              <a:gd name="connsiteY3" fmla="*/ 640080 h 743989"/>
              <a:gd name="connsiteX4" fmla="*/ 4256116 w 4256116"/>
              <a:gd name="connsiteY4" fmla="*/ 0 h 74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116" h="743989">
                <a:moveTo>
                  <a:pt x="0" y="99753"/>
                </a:moveTo>
                <a:cubicBezTo>
                  <a:pt x="133003" y="238991"/>
                  <a:pt x="266007" y="378229"/>
                  <a:pt x="665018" y="465513"/>
                </a:cubicBezTo>
                <a:cubicBezTo>
                  <a:pt x="1064029" y="552797"/>
                  <a:pt x="1935480" y="594361"/>
                  <a:pt x="2394065" y="623455"/>
                </a:cubicBezTo>
                <a:cubicBezTo>
                  <a:pt x="2852650" y="652549"/>
                  <a:pt x="3106189" y="743989"/>
                  <a:pt x="3416531" y="640080"/>
                </a:cubicBezTo>
                <a:cubicBezTo>
                  <a:pt x="3726873" y="536171"/>
                  <a:pt x="3991494" y="268085"/>
                  <a:pt x="4256116" y="0"/>
                </a:cubicBezTo>
              </a:path>
            </a:pathLst>
          </a:custGeom>
          <a:noFill/>
          <a:ln w="25400" cap="flat" cmpd="sng" algn="ctr">
            <a:solidFill>
              <a:srgbClr val="92D050"/>
            </a:solidFill>
            <a:prstDash val="solid"/>
            <a:round/>
            <a:headEnd type="triangle" w="med" len="med"/>
            <a:tailEnd type="triangle" w="med" len="med"/>
          </a:ln>
          <a:effectLst/>
        </p:spPr>
        <p:txBody>
          <a:bodyPr lIns="83448" tIns="41724" rIns="83448" bIns="41724" rtlCol="0" anchor="ctr"/>
          <a:lstStyle/>
          <a:p>
            <a:pPr algn="ctr" defTabSz="832987" fontAlgn="auto">
              <a:spcBef>
                <a:spcPts val="0"/>
              </a:spcBef>
              <a:spcAft>
                <a:spcPts val="0"/>
              </a:spcAft>
              <a:defRPr/>
            </a:pPr>
            <a:endParaRPr lang="zh-CN" altLang="en-US" sz="2800" kern="0" dirty="0">
              <a:solidFill>
                <a:sysClr val="windowText" lastClr="000000"/>
              </a:solidFill>
              <a:latin typeface="华文细黑" pitchFamily="2" charset="-122"/>
              <a:ea typeface="华文细黑" pitchFamily="2" charset="-122"/>
            </a:endParaRPr>
          </a:p>
        </p:txBody>
      </p:sp>
      <p:sp>
        <p:nvSpPr>
          <p:cNvPr id="581" name="任意多边形 580"/>
          <p:cNvSpPr/>
          <p:nvPr/>
        </p:nvSpPr>
        <p:spPr bwMode="auto">
          <a:xfrm>
            <a:off x="2407069" y="3549624"/>
            <a:ext cx="6250140" cy="893522"/>
          </a:xfrm>
          <a:custGeom>
            <a:avLst/>
            <a:gdLst>
              <a:gd name="connsiteX0" fmla="*/ 0 w 4181302"/>
              <a:gd name="connsiteY0" fmla="*/ 637309 h 637309"/>
              <a:gd name="connsiteX1" fmla="*/ 390698 w 4181302"/>
              <a:gd name="connsiteY1" fmla="*/ 437804 h 637309"/>
              <a:gd name="connsiteX2" fmla="*/ 2277687 w 4181302"/>
              <a:gd name="connsiteY2" fmla="*/ 88669 h 637309"/>
              <a:gd name="connsiteX3" fmla="*/ 3300153 w 4181302"/>
              <a:gd name="connsiteY3" fmla="*/ 72044 h 637309"/>
              <a:gd name="connsiteX4" fmla="*/ 4181302 w 4181302"/>
              <a:gd name="connsiteY4" fmla="*/ 520931 h 63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302" h="637309">
                <a:moveTo>
                  <a:pt x="0" y="637309"/>
                </a:moveTo>
                <a:cubicBezTo>
                  <a:pt x="5542" y="583276"/>
                  <a:pt x="11084" y="529244"/>
                  <a:pt x="390698" y="437804"/>
                </a:cubicBezTo>
                <a:cubicBezTo>
                  <a:pt x="770312" y="346364"/>
                  <a:pt x="1792778" y="149629"/>
                  <a:pt x="2277687" y="88669"/>
                </a:cubicBezTo>
                <a:cubicBezTo>
                  <a:pt x="2762596" y="27709"/>
                  <a:pt x="2982884" y="0"/>
                  <a:pt x="3300153" y="72044"/>
                </a:cubicBezTo>
                <a:cubicBezTo>
                  <a:pt x="3617422" y="144088"/>
                  <a:pt x="3899362" y="332509"/>
                  <a:pt x="4181302" y="520931"/>
                </a:cubicBezTo>
              </a:path>
            </a:pathLst>
          </a:custGeom>
          <a:noFill/>
          <a:ln w="25400" cap="flat" cmpd="sng" algn="ctr">
            <a:solidFill>
              <a:srgbClr val="FF0909"/>
            </a:solidFill>
            <a:prstDash val="solid"/>
            <a:round/>
            <a:headEnd type="triangle" w="med" len="med"/>
            <a:tailEnd type="triangle" w="med" len="med"/>
          </a:ln>
          <a:effectLst/>
        </p:spPr>
        <p:txBody>
          <a:bodyPr lIns="83448" tIns="41724" rIns="83448" bIns="41724" rtlCol="0" anchor="ctr"/>
          <a:lstStyle/>
          <a:p>
            <a:pPr algn="ctr" defTabSz="832987" fontAlgn="auto">
              <a:spcBef>
                <a:spcPts val="0"/>
              </a:spcBef>
              <a:spcAft>
                <a:spcPts val="0"/>
              </a:spcAft>
              <a:defRPr/>
            </a:pPr>
            <a:endParaRPr lang="zh-CN" altLang="en-US" sz="2800" kern="0" dirty="0">
              <a:solidFill>
                <a:sysClr val="windowText" lastClr="000000"/>
              </a:solidFill>
              <a:latin typeface="华文细黑" pitchFamily="2" charset="-122"/>
              <a:ea typeface="华文细黑" pitchFamily="2" charset="-122"/>
            </a:endParaRPr>
          </a:p>
        </p:txBody>
      </p:sp>
      <p:grpSp>
        <p:nvGrpSpPr>
          <p:cNvPr id="582" name="组合 225"/>
          <p:cNvGrpSpPr/>
          <p:nvPr/>
        </p:nvGrpSpPr>
        <p:grpSpPr>
          <a:xfrm>
            <a:off x="2339897" y="2959633"/>
            <a:ext cx="6346812" cy="872786"/>
            <a:chOff x="1913901" y="1902637"/>
            <a:chExt cx="4211988" cy="814791"/>
          </a:xfrm>
        </p:grpSpPr>
        <p:sp>
          <p:nvSpPr>
            <p:cNvPr id="583" name="任意多边形 582"/>
            <p:cNvSpPr/>
            <p:nvPr/>
          </p:nvSpPr>
          <p:spPr bwMode="auto">
            <a:xfrm>
              <a:off x="1913901" y="1902637"/>
              <a:ext cx="4211988" cy="548270"/>
            </a:xfrm>
            <a:custGeom>
              <a:avLst/>
              <a:gdLst>
                <a:gd name="connsiteX0" fmla="*/ 0 w 4206240"/>
                <a:gd name="connsiteY0" fmla="*/ 598516 h 598516"/>
                <a:gd name="connsiteX1" fmla="*/ 3192087 w 4206240"/>
                <a:gd name="connsiteY1" fmla="*/ 581891 h 598516"/>
                <a:gd name="connsiteX2" fmla="*/ 3192087 w 4206240"/>
                <a:gd name="connsiteY2" fmla="*/ 581891 h 598516"/>
                <a:gd name="connsiteX3" fmla="*/ 3649287 w 4206240"/>
                <a:gd name="connsiteY3" fmla="*/ 498764 h 598516"/>
                <a:gd name="connsiteX4" fmla="*/ 4206240 w 4206240"/>
                <a:gd name="connsiteY4" fmla="*/ 0 h 598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6240" h="598516">
                  <a:moveTo>
                    <a:pt x="0" y="598516"/>
                  </a:moveTo>
                  <a:lnTo>
                    <a:pt x="3192087" y="581891"/>
                  </a:lnTo>
                  <a:lnTo>
                    <a:pt x="3192087" y="581891"/>
                  </a:lnTo>
                  <a:cubicBezTo>
                    <a:pt x="3268287" y="568037"/>
                    <a:pt x="3480262" y="595746"/>
                    <a:pt x="3649287" y="498764"/>
                  </a:cubicBezTo>
                  <a:cubicBezTo>
                    <a:pt x="3818312" y="401782"/>
                    <a:pt x="4012276" y="200891"/>
                    <a:pt x="4206240" y="0"/>
                  </a:cubicBezTo>
                </a:path>
              </a:pathLst>
            </a:custGeom>
            <a:noFill/>
            <a:ln w="25400" cap="flat" cmpd="sng" algn="ctr">
              <a:solidFill>
                <a:srgbClr val="00B0F0"/>
              </a:solidFill>
              <a:prstDash val="solid"/>
              <a:round/>
              <a:headEnd type="triangle" w="med" len="med"/>
              <a:tailEnd type="triangle" w="med" len="med"/>
            </a:ln>
            <a:effectLst/>
          </p:spPr>
          <p:txBody>
            <a:bodyPr lIns="83448" tIns="41724" rIns="83448" bIns="41724" rtlCol="0" anchor="ctr"/>
            <a:lstStyle/>
            <a:p>
              <a:pPr algn="ctr" defTabSz="832987" fontAlgn="auto">
                <a:spcBef>
                  <a:spcPts val="0"/>
                </a:spcBef>
                <a:spcAft>
                  <a:spcPts val="0"/>
                </a:spcAft>
                <a:defRPr/>
              </a:pPr>
              <a:endParaRPr lang="zh-CN" altLang="en-US" sz="2800" kern="0" dirty="0">
                <a:solidFill>
                  <a:sysClr val="windowText" lastClr="000000"/>
                </a:solidFill>
                <a:latin typeface="华文细黑" pitchFamily="2" charset="-122"/>
                <a:ea typeface="华文细黑" pitchFamily="2" charset="-122"/>
              </a:endParaRPr>
            </a:p>
          </p:txBody>
        </p:sp>
        <p:sp>
          <p:nvSpPr>
            <p:cNvPr id="584" name="任意多边形 583"/>
            <p:cNvSpPr/>
            <p:nvPr/>
          </p:nvSpPr>
          <p:spPr bwMode="auto">
            <a:xfrm>
              <a:off x="5243537" y="2414102"/>
              <a:ext cx="865705" cy="303326"/>
            </a:xfrm>
            <a:custGeom>
              <a:avLst/>
              <a:gdLst>
                <a:gd name="connsiteX0" fmla="*/ 0 w 864524"/>
                <a:gd name="connsiteY0" fmla="*/ 40178 h 331124"/>
                <a:gd name="connsiteX1" fmla="*/ 340822 w 864524"/>
                <a:gd name="connsiteY1" fmla="*/ 48491 h 331124"/>
                <a:gd name="connsiteX2" fmla="*/ 864524 w 864524"/>
                <a:gd name="connsiteY2" fmla="*/ 331124 h 331124"/>
              </a:gdLst>
              <a:ahLst/>
              <a:cxnLst>
                <a:cxn ang="0">
                  <a:pos x="connsiteX0" y="connsiteY0"/>
                </a:cxn>
                <a:cxn ang="0">
                  <a:pos x="connsiteX1" y="connsiteY1"/>
                </a:cxn>
                <a:cxn ang="0">
                  <a:pos x="connsiteX2" y="connsiteY2"/>
                </a:cxn>
              </a:cxnLst>
              <a:rect l="l" t="t" r="r" b="b"/>
              <a:pathLst>
                <a:path w="864524" h="331124">
                  <a:moveTo>
                    <a:pt x="0" y="40178"/>
                  </a:moveTo>
                  <a:cubicBezTo>
                    <a:pt x="98367" y="20089"/>
                    <a:pt x="196735" y="0"/>
                    <a:pt x="340822" y="48491"/>
                  </a:cubicBezTo>
                  <a:cubicBezTo>
                    <a:pt x="484909" y="96982"/>
                    <a:pt x="674716" y="214053"/>
                    <a:pt x="864524" y="331124"/>
                  </a:cubicBezTo>
                </a:path>
              </a:pathLst>
            </a:custGeom>
            <a:noFill/>
            <a:ln w="25400" cap="flat" cmpd="sng" algn="ctr">
              <a:solidFill>
                <a:srgbClr val="00B0F0"/>
              </a:solidFill>
              <a:prstDash val="solid"/>
              <a:round/>
              <a:headEnd type="none" w="med" len="med"/>
              <a:tailEnd type="triangle" w="med" len="med"/>
            </a:ln>
            <a:effectLst/>
          </p:spPr>
          <p:txBody>
            <a:bodyPr lIns="83448" tIns="41724" rIns="83448" bIns="41724" rtlCol="0" anchor="ctr"/>
            <a:lstStyle/>
            <a:p>
              <a:pPr algn="ctr" defTabSz="832987" fontAlgn="auto">
                <a:spcBef>
                  <a:spcPts val="0"/>
                </a:spcBef>
                <a:spcAft>
                  <a:spcPts val="0"/>
                </a:spcAft>
                <a:defRPr/>
              </a:pPr>
              <a:endParaRPr lang="zh-CN" altLang="en-US" sz="2800" kern="0" dirty="0">
                <a:solidFill>
                  <a:sysClr val="windowText" lastClr="000000"/>
                </a:solidFill>
                <a:latin typeface="华文细黑" pitchFamily="2" charset="-122"/>
                <a:ea typeface="华文细黑" pitchFamily="2" charset="-122"/>
              </a:endParaRPr>
            </a:p>
          </p:txBody>
        </p:sp>
      </p:grpSp>
      <p:sp>
        <p:nvSpPr>
          <p:cNvPr id="585" name="任意多边形 584"/>
          <p:cNvSpPr/>
          <p:nvPr/>
        </p:nvSpPr>
        <p:spPr bwMode="auto">
          <a:xfrm flipV="1">
            <a:off x="7296550" y="2358810"/>
            <a:ext cx="1269500" cy="1287349"/>
          </a:xfrm>
          <a:custGeom>
            <a:avLst/>
            <a:gdLst>
              <a:gd name="connsiteX0" fmla="*/ 0 w 989214"/>
              <a:gd name="connsiteY0" fmla="*/ 0 h 656706"/>
              <a:gd name="connsiteX1" fmla="*/ 257694 w 989214"/>
              <a:gd name="connsiteY1" fmla="*/ 157942 h 656706"/>
              <a:gd name="connsiteX2" fmla="*/ 847898 w 989214"/>
              <a:gd name="connsiteY2" fmla="*/ 556953 h 656706"/>
              <a:gd name="connsiteX3" fmla="*/ 989214 w 989214"/>
              <a:gd name="connsiteY3" fmla="*/ 656706 h 656706"/>
            </a:gdLst>
            <a:ahLst/>
            <a:cxnLst>
              <a:cxn ang="0">
                <a:pos x="connsiteX0" y="connsiteY0"/>
              </a:cxn>
              <a:cxn ang="0">
                <a:pos x="connsiteX1" y="connsiteY1"/>
              </a:cxn>
              <a:cxn ang="0">
                <a:pos x="connsiteX2" y="connsiteY2"/>
              </a:cxn>
              <a:cxn ang="0">
                <a:pos x="connsiteX3" y="connsiteY3"/>
              </a:cxn>
            </a:cxnLst>
            <a:rect l="l" t="t" r="r" b="b"/>
            <a:pathLst>
              <a:path w="989214" h="656706">
                <a:moveTo>
                  <a:pt x="0" y="0"/>
                </a:moveTo>
                <a:cubicBezTo>
                  <a:pt x="58189" y="35329"/>
                  <a:pt x="116378" y="65117"/>
                  <a:pt x="257694" y="157942"/>
                </a:cubicBezTo>
                <a:cubicBezTo>
                  <a:pt x="399010" y="250767"/>
                  <a:pt x="725978" y="473826"/>
                  <a:pt x="847898" y="556953"/>
                </a:cubicBezTo>
                <a:cubicBezTo>
                  <a:pt x="969818" y="640080"/>
                  <a:pt x="979516" y="648393"/>
                  <a:pt x="989214" y="656706"/>
                </a:cubicBezTo>
              </a:path>
            </a:pathLst>
          </a:custGeom>
          <a:noFill/>
          <a:ln w="25400" cap="flat" cmpd="sng" algn="ctr">
            <a:solidFill>
              <a:srgbClr val="FF0909"/>
            </a:solidFill>
            <a:prstDash val="sysDot"/>
            <a:round/>
            <a:headEnd type="none" w="med" len="med"/>
            <a:tailEnd type="triangle" w="med" len="med"/>
          </a:ln>
          <a:effectLst/>
        </p:spPr>
        <p:txBody>
          <a:bodyPr lIns="83448" tIns="41724" rIns="83448" bIns="41724" rtlCol="0" anchor="ctr"/>
          <a:lstStyle/>
          <a:p>
            <a:pPr algn="ctr" defTabSz="832987" fontAlgn="auto">
              <a:spcBef>
                <a:spcPts val="0"/>
              </a:spcBef>
              <a:spcAft>
                <a:spcPts val="0"/>
              </a:spcAft>
              <a:defRPr/>
            </a:pPr>
            <a:endParaRPr lang="zh-CN" altLang="en-US" sz="2800" kern="0" dirty="0">
              <a:solidFill>
                <a:sysClr val="windowText" lastClr="000000"/>
              </a:solidFill>
              <a:latin typeface="华文细黑" pitchFamily="2" charset="-122"/>
              <a:ea typeface="华文细黑" pitchFamily="2" charset="-122"/>
            </a:endParaRPr>
          </a:p>
        </p:txBody>
      </p:sp>
      <p:sp>
        <p:nvSpPr>
          <p:cNvPr id="588" name="任意多边形 587"/>
          <p:cNvSpPr/>
          <p:nvPr/>
        </p:nvSpPr>
        <p:spPr bwMode="auto">
          <a:xfrm rot="694129">
            <a:off x="7233372" y="3364331"/>
            <a:ext cx="1574198" cy="639466"/>
          </a:xfrm>
          <a:custGeom>
            <a:avLst/>
            <a:gdLst>
              <a:gd name="connsiteX0" fmla="*/ 0 w 1080654"/>
              <a:gd name="connsiteY0" fmla="*/ 73429 h 264621"/>
              <a:gd name="connsiteX1" fmla="*/ 482138 w 1080654"/>
              <a:gd name="connsiteY1" fmla="*/ 31865 h 264621"/>
              <a:gd name="connsiteX2" fmla="*/ 1080654 w 1080654"/>
              <a:gd name="connsiteY2" fmla="*/ 264621 h 264621"/>
            </a:gdLst>
            <a:ahLst/>
            <a:cxnLst>
              <a:cxn ang="0">
                <a:pos x="connsiteX0" y="connsiteY0"/>
              </a:cxn>
              <a:cxn ang="0">
                <a:pos x="connsiteX1" y="connsiteY1"/>
              </a:cxn>
              <a:cxn ang="0">
                <a:pos x="connsiteX2" y="connsiteY2"/>
              </a:cxn>
            </a:cxnLst>
            <a:rect l="l" t="t" r="r" b="b"/>
            <a:pathLst>
              <a:path w="1080654" h="264621">
                <a:moveTo>
                  <a:pt x="0" y="73429"/>
                </a:moveTo>
                <a:cubicBezTo>
                  <a:pt x="151014" y="36714"/>
                  <a:pt x="302029" y="0"/>
                  <a:pt x="482138" y="31865"/>
                </a:cubicBezTo>
                <a:cubicBezTo>
                  <a:pt x="662247" y="63730"/>
                  <a:pt x="871450" y="164175"/>
                  <a:pt x="1080654" y="264621"/>
                </a:cubicBezTo>
              </a:path>
            </a:pathLst>
          </a:custGeom>
          <a:noFill/>
          <a:ln w="25400" cap="flat" cmpd="sng" algn="ctr">
            <a:solidFill>
              <a:srgbClr val="92D050"/>
            </a:solidFill>
            <a:prstDash val="sysDot"/>
            <a:round/>
            <a:headEnd type="none" w="med" len="med"/>
            <a:tailEnd type="triangle" w="med" len="med"/>
          </a:ln>
          <a:effectLst/>
        </p:spPr>
        <p:txBody>
          <a:bodyPr lIns="83448" tIns="41724" rIns="83448" bIns="41724" rtlCol="0" anchor="ctr"/>
          <a:lstStyle/>
          <a:p>
            <a:pPr algn="ctr" defTabSz="832987" fontAlgn="auto">
              <a:spcBef>
                <a:spcPts val="0"/>
              </a:spcBef>
              <a:spcAft>
                <a:spcPts val="0"/>
              </a:spcAft>
              <a:defRPr/>
            </a:pPr>
            <a:endParaRPr lang="zh-CN" altLang="en-US" sz="2800" kern="0" dirty="0">
              <a:solidFill>
                <a:sysClr val="windowText" lastClr="000000"/>
              </a:solidFill>
              <a:latin typeface="华文细黑" pitchFamily="2" charset="-122"/>
              <a:ea typeface="华文细黑" pitchFamily="2" charset="-122"/>
            </a:endParaRPr>
          </a:p>
        </p:txBody>
      </p:sp>
      <p:grpSp>
        <p:nvGrpSpPr>
          <p:cNvPr id="589" name="组合 222"/>
          <p:cNvGrpSpPr/>
          <p:nvPr/>
        </p:nvGrpSpPr>
        <p:grpSpPr>
          <a:xfrm>
            <a:off x="8278613" y="3426713"/>
            <a:ext cx="1339638" cy="614047"/>
            <a:chOff x="5395345" y="1542705"/>
            <a:chExt cx="1065482" cy="443960"/>
          </a:xfrm>
        </p:grpSpPr>
        <p:sp>
          <p:nvSpPr>
            <p:cNvPr id="590" name="Text Box 70"/>
            <p:cNvSpPr txBox="1">
              <a:spLocks noChangeArrowheads="1"/>
            </p:cNvSpPr>
            <p:nvPr/>
          </p:nvSpPr>
          <p:spPr bwMode="auto">
            <a:xfrm>
              <a:off x="5395345" y="1542705"/>
              <a:ext cx="1065482" cy="194427"/>
            </a:xfrm>
            <a:prstGeom prst="rect">
              <a:avLst/>
            </a:prstGeom>
            <a:noFill/>
            <a:ln w="9525" algn="ctr">
              <a:noFill/>
              <a:miter lim="800000"/>
              <a:headEnd/>
              <a:tailEnd/>
            </a:ln>
            <a:effectLst/>
          </p:spPr>
          <p:txBody>
            <a:bodyPr wrap="square" lIns="83434" tIns="41717" rIns="83434" bIns="41717">
              <a:spAutoFit/>
            </a:bodyPr>
            <a:lstStyle/>
            <a:p>
              <a:pPr defTabSz="832987" fontAlgn="auto">
                <a:spcBef>
                  <a:spcPts val="0"/>
                </a:spcBef>
                <a:spcAft>
                  <a:spcPts val="0"/>
                </a:spcAft>
                <a:defRPr/>
              </a:pPr>
              <a:r>
                <a:rPr lang="zh-CN" altLang="en-US" sz="1200" b="1" kern="0" dirty="0" smtClean="0">
                  <a:solidFill>
                    <a:srgbClr val="C00000"/>
                  </a:solidFill>
                  <a:latin typeface="+mn-ea"/>
                  <a:ea typeface="+mn-ea"/>
                </a:rPr>
                <a:t>越权操作</a:t>
              </a:r>
              <a:endParaRPr lang="en-US" altLang="zh-CN" sz="1200" b="1" kern="0" dirty="0" smtClean="0">
                <a:solidFill>
                  <a:srgbClr val="C00000"/>
                </a:solidFill>
                <a:latin typeface="+mn-ea"/>
                <a:ea typeface="+mn-ea"/>
              </a:endParaRPr>
            </a:p>
          </p:txBody>
        </p:sp>
        <p:pic>
          <p:nvPicPr>
            <p:cNvPr id="591" name="Picture 34"/>
            <p:cNvPicPr>
              <a:picLocks noChangeAspect="1" noChangeArrowheads="1"/>
            </p:cNvPicPr>
            <p:nvPr/>
          </p:nvPicPr>
          <p:blipFill>
            <a:blip r:embed="rId4" cstate="email"/>
            <a:srcRect/>
            <a:stretch>
              <a:fillRect/>
            </a:stretch>
          </p:blipFill>
          <p:spPr bwMode="auto">
            <a:xfrm>
              <a:off x="5640049" y="1779160"/>
              <a:ext cx="226832" cy="207505"/>
            </a:xfrm>
            <a:prstGeom prst="rect">
              <a:avLst/>
            </a:prstGeom>
            <a:noFill/>
            <a:ln w="9525">
              <a:noFill/>
              <a:miter lim="800000"/>
              <a:headEnd/>
              <a:tailEnd/>
            </a:ln>
          </p:spPr>
        </p:pic>
      </p:grpSp>
      <p:grpSp>
        <p:nvGrpSpPr>
          <p:cNvPr id="592" name="组合 220"/>
          <p:cNvGrpSpPr/>
          <p:nvPr/>
        </p:nvGrpSpPr>
        <p:grpSpPr>
          <a:xfrm>
            <a:off x="7678958" y="2128720"/>
            <a:ext cx="1259193" cy="506657"/>
            <a:chOff x="5340661" y="1605080"/>
            <a:chExt cx="1065482" cy="381585"/>
          </a:xfrm>
        </p:grpSpPr>
        <p:sp>
          <p:nvSpPr>
            <p:cNvPr id="593" name="Text Box 70"/>
            <p:cNvSpPr txBox="1">
              <a:spLocks noChangeArrowheads="1"/>
            </p:cNvSpPr>
            <p:nvPr/>
          </p:nvSpPr>
          <p:spPr bwMode="auto">
            <a:xfrm>
              <a:off x="5340661" y="1605080"/>
              <a:ext cx="1065482" cy="202531"/>
            </a:xfrm>
            <a:prstGeom prst="rect">
              <a:avLst/>
            </a:prstGeom>
            <a:noFill/>
            <a:ln w="9525" algn="ctr">
              <a:noFill/>
              <a:miter lim="800000"/>
              <a:headEnd/>
              <a:tailEnd/>
            </a:ln>
            <a:effectLst/>
          </p:spPr>
          <p:txBody>
            <a:bodyPr wrap="square" lIns="83434" tIns="41717" rIns="83434" bIns="41717">
              <a:spAutoFit/>
            </a:bodyPr>
            <a:lstStyle/>
            <a:p>
              <a:pPr defTabSz="832987" fontAlgn="auto">
                <a:spcBef>
                  <a:spcPts val="0"/>
                </a:spcBef>
                <a:spcAft>
                  <a:spcPts val="0"/>
                </a:spcAft>
                <a:defRPr/>
              </a:pPr>
              <a:r>
                <a:rPr lang="zh-CN" altLang="en-US" sz="1200" b="1" kern="0" dirty="0" smtClean="0">
                  <a:solidFill>
                    <a:srgbClr val="C00000"/>
                  </a:solidFill>
                  <a:latin typeface="+mn-ea"/>
                  <a:ea typeface="+mn-ea"/>
                </a:rPr>
                <a:t>越权操作</a:t>
              </a:r>
              <a:endParaRPr lang="en-US" altLang="zh-CN" sz="1200" b="1" kern="0" dirty="0" smtClean="0">
                <a:solidFill>
                  <a:srgbClr val="C00000"/>
                </a:solidFill>
                <a:latin typeface="+mn-ea"/>
                <a:ea typeface="+mn-ea"/>
              </a:endParaRPr>
            </a:p>
          </p:txBody>
        </p:sp>
        <p:pic>
          <p:nvPicPr>
            <p:cNvPr id="594" name="Picture 34"/>
            <p:cNvPicPr>
              <a:picLocks noChangeAspect="1" noChangeArrowheads="1"/>
            </p:cNvPicPr>
            <p:nvPr/>
          </p:nvPicPr>
          <p:blipFill>
            <a:blip r:embed="rId4" cstate="email"/>
            <a:srcRect/>
            <a:stretch>
              <a:fillRect/>
            </a:stretch>
          </p:blipFill>
          <p:spPr bwMode="auto">
            <a:xfrm>
              <a:off x="5640049" y="1779160"/>
              <a:ext cx="226832" cy="207505"/>
            </a:xfrm>
            <a:prstGeom prst="rect">
              <a:avLst/>
            </a:prstGeom>
            <a:noFill/>
            <a:ln w="9525">
              <a:noFill/>
              <a:miter lim="800000"/>
              <a:headEnd/>
              <a:tailEnd/>
            </a:ln>
          </p:spPr>
        </p:pic>
      </p:grpSp>
    </p:spTree>
    <p:extLst>
      <p:ext uri="{BB962C8B-B14F-4D97-AF65-F5344CB8AC3E}">
        <p14:creationId xmlns:p14="http://schemas.microsoft.com/office/powerpoint/2010/main" val="2736987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0"/>
                                        </p:tgtEl>
                                        <p:attrNameLst>
                                          <p:attrName>style.visibility</p:attrName>
                                        </p:attrNameLst>
                                      </p:cBhvr>
                                      <p:to>
                                        <p:strVal val="visible"/>
                                      </p:to>
                                    </p:set>
                                    <p:animEffect transition="in" filter="fade">
                                      <p:cBhvr>
                                        <p:cTn id="7" dur="500"/>
                                        <p:tgtEl>
                                          <p:spTgt spid="5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1"/>
                                        </p:tgtEl>
                                        <p:attrNameLst>
                                          <p:attrName>style.visibility</p:attrName>
                                        </p:attrNameLst>
                                      </p:cBhvr>
                                      <p:to>
                                        <p:strVal val="visible"/>
                                      </p:to>
                                    </p:set>
                                    <p:animEffect transition="in" filter="fade">
                                      <p:cBhvr>
                                        <p:cTn id="12" dur="500"/>
                                        <p:tgtEl>
                                          <p:spTgt spid="5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2"/>
                                        </p:tgtEl>
                                        <p:attrNameLst>
                                          <p:attrName>style.visibility</p:attrName>
                                        </p:attrNameLst>
                                      </p:cBhvr>
                                      <p:to>
                                        <p:strVal val="visible"/>
                                      </p:to>
                                    </p:set>
                                    <p:animEffect transition="in" filter="fade">
                                      <p:cBhvr>
                                        <p:cTn id="17" dur="500"/>
                                        <p:tgtEl>
                                          <p:spTgt spid="58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85"/>
                                        </p:tgtEl>
                                        <p:attrNameLst>
                                          <p:attrName>style.visibility</p:attrName>
                                        </p:attrNameLst>
                                      </p:cBhvr>
                                      <p:to>
                                        <p:strVal val="visible"/>
                                      </p:to>
                                    </p:set>
                                    <p:animEffect transition="in" filter="fade">
                                      <p:cBhvr>
                                        <p:cTn id="21" dur="500"/>
                                        <p:tgtEl>
                                          <p:spTgt spid="58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588"/>
                                        </p:tgtEl>
                                        <p:attrNameLst>
                                          <p:attrName>style.visibility</p:attrName>
                                        </p:attrNameLst>
                                      </p:cBhvr>
                                      <p:to>
                                        <p:strVal val="visible"/>
                                      </p:to>
                                    </p:set>
                                    <p:animEffect transition="in" filter="fade">
                                      <p:cBhvr>
                                        <p:cTn id="25" dur="500"/>
                                        <p:tgtEl>
                                          <p:spTgt spid="588"/>
                                        </p:tgtEl>
                                      </p:cBhvr>
                                    </p:animEffec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0"/>
                                          </p:stCondLst>
                                        </p:cTn>
                                        <p:tgtEl>
                                          <p:spTgt spid="589"/>
                                        </p:tgtEl>
                                        <p:attrNameLst>
                                          <p:attrName>style.visibility</p:attrName>
                                        </p:attrNameLst>
                                      </p:cBhvr>
                                      <p:to>
                                        <p:strVal val="visible"/>
                                      </p:to>
                                    </p:set>
                                  </p:childTnLst>
                                </p:cTn>
                              </p:par>
                            </p:childTnLst>
                          </p:cTn>
                        </p:par>
                        <p:par>
                          <p:cTn id="29" fill="hold">
                            <p:stCondLst>
                              <p:cond delay="2500"/>
                            </p:stCondLst>
                            <p:childTnLst>
                              <p:par>
                                <p:cTn id="30" presetID="35" presetClass="emph" presetSubtype="0" repeatCount="indefinite" fill="hold" nodeType="afterEffect">
                                  <p:stCondLst>
                                    <p:cond delay="0"/>
                                  </p:stCondLst>
                                  <p:childTnLst>
                                    <p:anim calcmode="discrete" valueType="str">
                                      <p:cBhvr>
                                        <p:cTn id="31" dur="1000" fill="hold"/>
                                        <p:tgtEl>
                                          <p:spTgt spid="589"/>
                                        </p:tgtEl>
                                        <p:attrNameLst>
                                          <p:attrName>style.visibility</p:attrName>
                                        </p:attrNameLst>
                                      </p:cBhvr>
                                      <p:tavLst>
                                        <p:tav tm="0">
                                          <p:val>
                                            <p:strVal val="hidden"/>
                                          </p:val>
                                        </p:tav>
                                        <p:tav tm="50000">
                                          <p:val>
                                            <p:strVal val="visible"/>
                                          </p:val>
                                        </p:tav>
                                      </p:tavLst>
                                    </p:anim>
                                  </p:childTnLst>
                                </p:cTn>
                              </p:par>
                            </p:childTnLst>
                          </p:cTn>
                        </p:par>
                        <p:par>
                          <p:cTn id="32" fill="hold">
                            <p:stCondLst>
                              <p:cond delay="3500"/>
                            </p:stCondLst>
                            <p:childTnLst>
                              <p:par>
                                <p:cTn id="33" presetID="1" presetClass="entr" presetSubtype="0" fill="hold" nodeType="afterEffect">
                                  <p:stCondLst>
                                    <p:cond delay="0"/>
                                  </p:stCondLst>
                                  <p:childTnLst>
                                    <p:set>
                                      <p:cBhvr>
                                        <p:cTn id="34" dur="1" fill="hold">
                                          <p:stCondLst>
                                            <p:cond delay="0"/>
                                          </p:stCondLst>
                                        </p:cTn>
                                        <p:tgtEl>
                                          <p:spTgt spid="592"/>
                                        </p:tgtEl>
                                        <p:attrNameLst>
                                          <p:attrName>style.visibility</p:attrName>
                                        </p:attrNameLst>
                                      </p:cBhvr>
                                      <p:to>
                                        <p:strVal val="visible"/>
                                      </p:to>
                                    </p:set>
                                  </p:childTnLst>
                                </p:cTn>
                              </p:par>
                            </p:childTnLst>
                          </p:cTn>
                        </p:par>
                        <p:par>
                          <p:cTn id="35" fill="hold">
                            <p:stCondLst>
                              <p:cond delay="3500"/>
                            </p:stCondLst>
                            <p:childTnLst>
                              <p:par>
                                <p:cTn id="36" presetID="35" presetClass="emph" presetSubtype="0" repeatCount="indefinite" fill="hold" nodeType="afterEffect">
                                  <p:stCondLst>
                                    <p:cond delay="0"/>
                                  </p:stCondLst>
                                  <p:childTnLst>
                                    <p:anim calcmode="discrete" valueType="str">
                                      <p:cBhvr>
                                        <p:cTn id="37" dur="1000" fill="hold"/>
                                        <p:tgtEl>
                                          <p:spTgt spid="59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1" grpId="0" animBg="1"/>
      <p:bldP spid="585" grpId="0" animBg="1"/>
      <p:bldP spid="58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请自行绘制用户</a:t>
            </a:r>
            <a:r>
              <a:rPr lang="en-US" altLang="zh-CN" dirty="0"/>
              <a:t>USBKEY</a:t>
            </a:r>
            <a:r>
              <a:rPr lang="zh-CN" altLang="en-US" dirty="0"/>
              <a:t>接入认证模式下，单点登录的流程。</a:t>
            </a: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179265" y="213529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1454212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lgn="ctr">
          <a:noFill/>
          <a:miter lim="800000"/>
          <a:headEnd/>
          <a:tailEnd/>
        </a:ln>
      </a:spPr>
      <a:bodyPr vert="horz" wrap="square" lIns="87802" tIns="43901" rIns="87802" bIns="43901" numCol="1" anchor="ctr" anchorCtr="0" compatLnSpc="1">
        <a:prstTxWarp prst="textNoShape">
          <a:avLst/>
        </a:prstTxWarp>
      </a:bodyPr>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3093B-232B-4C15-AB25-7F1FBE134870}">
  <ds:schemaRefs>
    <ds:schemaRef ds:uri="http://schemas.microsoft.com/office/2006/metadata/properties"/>
  </ds:schemaRefs>
</ds:datastoreItem>
</file>

<file path=customXml/itemProps2.xml><?xml version="1.0" encoding="utf-8"?>
<ds:datastoreItem xmlns:ds="http://schemas.openxmlformats.org/officeDocument/2006/customXml" ds:itemID="{30CCA2B5-3FE3-400B-9EC4-E12D186075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23E6701-3943-4A44-84F3-F772B50888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68491</TotalTime>
  <Words>11244</Words>
  <Application>Microsoft Office PowerPoint</Application>
  <PresentationFormat>宽屏</PresentationFormat>
  <Paragraphs>1144</Paragraphs>
  <Slides>117</Slides>
  <Notes>117</Notes>
  <HiddenSlides>2</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117</vt:i4>
      </vt:variant>
    </vt:vector>
  </HeadingPairs>
  <TitlesOfParts>
    <vt:vector size="130" baseType="lpstr">
      <vt:lpstr>MS PGothic</vt:lpstr>
      <vt:lpstr>黑体</vt:lpstr>
      <vt:lpstr>华文细黑</vt:lpstr>
      <vt:lpstr>宋体</vt:lpstr>
      <vt:lpstr>微软雅黑</vt:lpstr>
      <vt:lpstr>Arial</vt:lpstr>
      <vt:lpstr>Calibri</vt:lpstr>
      <vt:lpstr>FrutigerNext LT Light</vt:lpstr>
      <vt:lpstr>FrutigerNext LT Medium</vt:lpstr>
      <vt:lpstr>FrutigerNext LT Regular</vt:lpstr>
      <vt:lpstr>Times New Roman</vt:lpstr>
      <vt:lpstr>Wingdings</vt:lpstr>
      <vt:lpstr>人才生态发展部-母版</vt:lpstr>
      <vt:lpstr>PowerPoint 演示文稿</vt:lpstr>
      <vt:lpstr>FusionAccess桌面云运维与管理</vt:lpstr>
      <vt:lpstr>PowerPoint 演示文稿</vt:lpstr>
      <vt:lpstr>PowerPoint 演示文稿</vt:lpstr>
      <vt:lpstr>PowerPoint 演示文稿</vt:lpstr>
      <vt:lpstr>云桌面运维概述</vt:lpstr>
      <vt:lpstr>FusionCare工具</vt:lpstr>
      <vt:lpstr>vDesk - 用户体验优化工具</vt:lpstr>
      <vt:lpstr>vDesk - 优化用户使用桌面体验</vt:lpstr>
      <vt:lpstr>vTools - 运维管理工具集</vt:lpstr>
      <vt:lpstr>vTools - 极大提升管理员效率</vt:lpstr>
      <vt:lpstr>知识小考</vt:lpstr>
      <vt:lpstr>PowerPoint 演示文稿</vt:lpstr>
      <vt:lpstr>PowerPoint 演示文稿</vt:lpstr>
      <vt:lpstr>FusionAccess日维护任务 (1)</vt:lpstr>
      <vt:lpstr>FusionAccess日维护任务 (2)</vt:lpstr>
      <vt:lpstr>组件状态监控</vt:lpstr>
      <vt:lpstr>系统告警监控</vt:lpstr>
      <vt:lpstr>VIP桌面告警监控</vt:lpstr>
      <vt:lpstr>用户虚拟机状态监控</vt:lpstr>
      <vt:lpstr>用户使用虚拟机状态统计</vt:lpstr>
      <vt:lpstr>网关状态监控</vt:lpstr>
      <vt:lpstr>FusionAccess周维护任务</vt:lpstr>
      <vt:lpstr>用户虚拟机重启</vt:lpstr>
      <vt:lpstr>FusionAccess月维护任务</vt:lpstr>
      <vt:lpstr>系统补丁更新、病毒扫描</vt:lpstr>
      <vt:lpstr>知识小考</vt:lpstr>
      <vt:lpstr>PowerPoint 演示文稿</vt:lpstr>
      <vt:lpstr>PowerPoint 演示文稿</vt:lpstr>
      <vt:lpstr>禁用操作概述</vt:lpstr>
      <vt:lpstr>禁用操作 - 进程服务类 (1)</vt:lpstr>
      <vt:lpstr>禁用操作 - 进程服务类 (2)</vt:lpstr>
      <vt:lpstr>禁用操作 - 进程服务类 (3)</vt:lpstr>
      <vt:lpstr>禁用操作 - 网络</vt:lpstr>
      <vt:lpstr>其它禁用操作 </vt:lpstr>
      <vt:lpstr>高危操作 (1)</vt:lpstr>
      <vt:lpstr>高危操作 (2)</vt:lpstr>
      <vt:lpstr>高危操作 (3)</vt:lpstr>
      <vt:lpstr>高危操作 (4)</vt:lpstr>
      <vt:lpstr>知识小考</vt:lpstr>
      <vt:lpstr>PowerPoint 演示文稿</vt:lpstr>
      <vt:lpstr>PowerPoint 演示文稿</vt:lpstr>
      <vt:lpstr>业务调整 - 修改虚拟机规格 (1)</vt:lpstr>
      <vt:lpstr>业务调整 - 修改虚拟机规格 (2)</vt:lpstr>
      <vt:lpstr>业务调整 - 追加虚拟机用户 (1)</vt:lpstr>
      <vt:lpstr>业务调整 - 追加虚拟机用户 (2)</vt:lpstr>
      <vt:lpstr>业务调整 - 追加虚拟机 (1)</vt:lpstr>
      <vt:lpstr>业务调整 - 追加虚拟机 (2)</vt:lpstr>
      <vt:lpstr>业务调整 - 普通用户升级为VIP</vt:lpstr>
      <vt:lpstr>业务调整 - 虚拟桌面迁移 (1)</vt:lpstr>
      <vt:lpstr>业务调整 - 虚拟桌面迁移 (2)</vt:lpstr>
      <vt:lpstr>业务调整 - 设置用户接入控制策略</vt:lpstr>
      <vt:lpstr>业务调整 - 解分配虚拟桌面 </vt:lpstr>
      <vt:lpstr>业务调整 - 恢复分配虚拟桌面 </vt:lpstr>
      <vt:lpstr>业务调整 - 还原虚拟桌面系统盘 </vt:lpstr>
      <vt:lpstr>PowerPoint 演示文稿</vt:lpstr>
      <vt:lpstr>PowerPoint 演示文稿</vt:lpstr>
      <vt:lpstr> 业务回收 - 回收单用户桌面 (1)</vt:lpstr>
      <vt:lpstr> 业务回收 - 回收单用户桌面 (2)</vt:lpstr>
      <vt:lpstr> 业务回收 - 回收静态多用户桌面</vt:lpstr>
      <vt:lpstr> 业务回收 - 回收动态多用户桌面 (1)</vt:lpstr>
      <vt:lpstr> 业务回收 - 回收动态多用户桌面 (2)</vt:lpstr>
      <vt:lpstr>PowerPoint 演示文稿</vt:lpstr>
      <vt:lpstr>PowerPoint 演示文稿</vt:lpstr>
      <vt:lpstr> 策略管理</vt:lpstr>
      <vt:lpstr> 策略管理应用场景</vt:lpstr>
      <vt:lpstr> 策略管理实践 - 文件重定向 (1)</vt:lpstr>
      <vt:lpstr> 策略管理实践 - 文件重定向 (2)</vt:lpstr>
      <vt:lpstr> 策略管理实践 - 文件重定向 (3)</vt:lpstr>
      <vt:lpstr> 策略管理实践 - 文件重定向 (4)</vt:lpstr>
      <vt:lpstr> 策略管理实践 - 文件重定向 (5)</vt:lpstr>
      <vt:lpstr>知识小考</vt:lpstr>
      <vt:lpstr>PowerPoint 演示文稿</vt:lpstr>
      <vt:lpstr>PowerPoint 演示文稿</vt:lpstr>
      <vt:lpstr>更改账户密码</vt:lpstr>
      <vt:lpstr>更改账户密码</vt:lpstr>
      <vt:lpstr>修改帐户锁定阈值</vt:lpstr>
      <vt:lpstr>PowerPoint 演示文稿</vt:lpstr>
      <vt:lpstr>PowerPoint 演示文稿</vt:lpstr>
      <vt:lpstr>安全方案总体架构</vt:lpstr>
      <vt:lpstr>TC加固，防止“病从口入”</vt:lpstr>
      <vt:lpstr>终端接入安全认证</vt:lpstr>
      <vt:lpstr>终端接入安全 - 固定TC接入 (1)</vt:lpstr>
      <vt:lpstr>终端接入安全 - 固定TC接入 (2)</vt:lpstr>
      <vt:lpstr>数据集中管理，终端侧无运行数据</vt:lpstr>
      <vt:lpstr>传输通道加密，防止监听窃取</vt:lpstr>
      <vt:lpstr>虚拟桌面外设端口控制</vt:lpstr>
      <vt:lpstr>用户接入身份认证</vt:lpstr>
      <vt:lpstr>AD认证模式</vt:lpstr>
      <vt:lpstr>非AD认证模式</vt:lpstr>
      <vt:lpstr>指纹认证模式</vt:lpstr>
      <vt:lpstr>USBKEY认证模式 - 二次登录</vt:lpstr>
      <vt:lpstr>USBKEY认证模式 - 单点登录</vt:lpstr>
      <vt:lpstr>智能卡网关认证模式</vt:lpstr>
      <vt:lpstr>安全身份认证模式 - 动态口令卡</vt:lpstr>
      <vt:lpstr>安全身份认证模式 - 短信动态口令</vt:lpstr>
      <vt:lpstr>管理系统“三员分立”</vt:lpstr>
      <vt:lpstr>分权分域管理</vt:lpstr>
      <vt:lpstr>知识小考</vt:lpstr>
      <vt:lpstr>PowerPoint 演示文稿</vt:lpstr>
      <vt:lpstr>PowerPoint 演示文稿</vt:lpstr>
      <vt:lpstr>备份策略</vt:lpstr>
      <vt:lpstr>组件备份说明</vt:lpstr>
      <vt:lpstr>备份机制</vt:lpstr>
      <vt:lpstr>恢复策略</vt:lpstr>
      <vt:lpstr>软件重装恢复 (1)</vt:lpstr>
      <vt:lpstr>软件重装恢复 (2)</vt:lpstr>
      <vt:lpstr>软件重装恢复 (3)</vt:lpstr>
      <vt:lpstr>软件重装恢复 (4)</vt:lpstr>
      <vt:lpstr>软件重装恢复示例 (1)</vt:lpstr>
      <vt:lpstr>软件重装恢复示例 (2)</vt:lpstr>
      <vt:lpstr>系统重装恢复</vt:lpstr>
      <vt:lpstr>知识小考</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zhangwuzjhw</cp:lastModifiedBy>
  <cp:revision>2753</cp:revision>
  <dcterms:created xsi:type="dcterms:W3CDTF">2003-08-21T06:48:56Z</dcterms:created>
  <dcterms:modified xsi:type="dcterms:W3CDTF">2019-08-01T01:15:31Z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(3)sBG/Yg9bIT/2Jidi/qNpVwhBprOVhOPAEyyN/oP0EhljX6yMsmqoYvoEC6jIOeJT3omW1LjK
on8zAoZQSIl60u7sPaiSH8vDmYRBKpR2zRhNbPydH7DwcDeTH9I0B12OJRxqTtONBlHCmrep
j/s+HWCc9IBKuCekpxEgbLnOECOoOEn1OmMLHnhjMFnh8dtIBSvuH7EjtGxFcJxmY0YFAjjQ
aprai1os8v8ZH5haqh</vt:lpwstr>
  </property>
  <property fmtid="{D5CDD505-2E9C-101B-9397-08002B2CF9AE}" pid="18" name="_2015_ms_pID_7253431">
    <vt:lpwstr>PChSUvEy6ZQs5TIXGoBwdRYufFeCLQajfwY+vODjKRPoERWuOjXvZf
glkfaFrTfQCXlmkSLyp721ZfV867KstVgNaWP7G70MxPhbd8GSX3KubodpgTsDjZ6RxAwXaS
BkLPaaZGzlBEJ3zejcPYGG+8G78QqW49LNDzpLqvY7XKOGVFp3LZkbrKiXYdpqYDOLBMSXcY
jnT8NMNnKo2TzYyhZH8UMzH1Vso7uSiXuLJZ</vt:lpwstr>
  </property>
  <property fmtid="{D5CDD505-2E9C-101B-9397-08002B2CF9AE}" pid="19" name="_2015_ms_pID_7253432">
    <vt:lpwstr>9i2xIsKKysMB5ZSF/MIF12wYHQxtp6UDK3oP
cUi/N5yFmKLolEMay3uKF2OMx7ZAKA==</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1564618872</vt:lpwstr>
  </property>
</Properties>
</file>